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85" r:id="rId2"/>
    <p:sldId id="392" r:id="rId3"/>
    <p:sldId id="370" r:id="rId4"/>
    <p:sldId id="400" r:id="rId5"/>
    <p:sldId id="377" r:id="rId6"/>
    <p:sldId id="396" r:id="rId7"/>
    <p:sldId id="378" r:id="rId8"/>
    <p:sldId id="379" r:id="rId9"/>
    <p:sldId id="397" r:id="rId10"/>
    <p:sldId id="388" r:id="rId11"/>
    <p:sldId id="398" r:id="rId12"/>
    <p:sldId id="387" r:id="rId13"/>
    <p:sldId id="399" r:id="rId14"/>
    <p:sldId id="371" r:id="rId15"/>
    <p:sldId id="259" r:id="rId16"/>
    <p:sldId id="280" r:id="rId17"/>
    <p:sldId id="373" r:id="rId18"/>
    <p:sldId id="380" r:id="rId19"/>
    <p:sldId id="364" r:id="rId20"/>
    <p:sldId id="286" r:id="rId21"/>
    <p:sldId id="381" r:id="rId22"/>
    <p:sldId id="346" r:id="rId23"/>
    <p:sldId id="288" r:id="rId24"/>
    <p:sldId id="291" r:id="rId25"/>
    <p:sldId id="298" r:id="rId26"/>
    <p:sldId id="339" r:id="rId27"/>
    <p:sldId id="327" r:id="rId28"/>
    <p:sldId id="375" r:id="rId29"/>
    <p:sldId id="376" r:id="rId30"/>
    <p:sldId id="264" r:id="rId31"/>
    <p:sldId id="391" r:id="rId32"/>
    <p:sldId id="393" r:id="rId33"/>
    <p:sldId id="394" r:id="rId34"/>
    <p:sldId id="263" r:id="rId35"/>
    <p:sldId id="262" r:id="rId36"/>
    <p:sldId id="383" r:id="rId37"/>
    <p:sldId id="258" r:id="rId38"/>
    <p:sldId id="384" r:id="rId39"/>
    <p:sldId id="386" r:id="rId40"/>
    <p:sldId id="368" r:id="rId41"/>
    <p:sldId id="390" r:id="rId42"/>
    <p:sldId id="369" r:id="rId43"/>
    <p:sldId id="401" r:id="rId44"/>
    <p:sldId id="402" r:id="rId45"/>
    <p:sldId id="403" r:id="rId46"/>
    <p:sldId id="404" r:id="rId47"/>
    <p:sldId id="405" r:id="rId48"/>
    <p:sldId id="406" r:id="rId49"/>
    <p:sldId id="407" r:id="rId50"/>
    <p:sldId id="27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Yarett Slater" initials="DYS" lastIdx="18" clrIdx="0"/>
  <p:cmAuthor id="1" name="Debi Hinerfeld" initials="DH" lastIdx="19" clrIdx="1">
    <p:extLst>
      <p:ext uri="{19B8F6BF-5375-455C-9EA6-DF929625EA0E}">
        <p15:presenceInfo xmlns:p15="http://schemas.microsoft.com/office/powerpoint/2012/main" userId="867c46bd-912d-4cd9-9719-84fda6d8d7ce" providerId="Windows Live"/>
      </p:ext>
    </p:extLst>
  </p:cmAuthor>
  <p:cmAuthor id="2" name="Audrey Gargiullo" initials="AG" lastIdx="14" clrIdx="2">
    <p:extLst>
      <p:ext uri="{19B8F6BF-5375-455C-9EA6-DF929625EA0E}">
        <p15:presenceInfo xmlns:p15="http://schemas.microsoft.com/office/powerpoint/2012/main" userId="f198fa515b1bd7c6" providerId="Windows Live"/>
      </p:ext>
    </p:extLst>
  </p:cmAuthor>
  <p:cmAuthor id="3" name="Cristina Smith" initials="CS" lastIdx="1" clrIdx="3">
    <p:extLst>
      <p:ext uri="{19B8F6BF-5375-455C-9EA6-DF929625EA0E}">
        <p15:presenceInfo xmlns:p15="http://schemas.microsoft.com/office/powerpoint/2012/main" userId="318e96fe4ea0c1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AC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37" autoAdjust="0"/>
    <p:restoredTop sz="81864" autoAdjust="0"/>
  </p:normalViewPr>
  <p:slideViewPr>
    <p:cSldViewPr snapToGrid="0" snapToObjects="1">
      <p:cViewPr varScale="1">
        <p:scale>
          <a:sx n="81" d="100"/>
          <a:sy n="81" d="100"/>
        </p:scale>
        <p:origin x="184" y="192"/>
      </p:cViewPr>
      <p:guideLst>
        <p:guide orient="horz" pos="2160"/>
        <p:guide pos="2880"/>
      </p:guideLst>
    </p:cSldViewPr>
  </p:slideViewPr>
  <p:outlineViewPr>
    <p:cViewPr>
      <p:scale>
        <a:sx n="33" d="100"/>
        <a:sy n="33" d="100"/>
      </p:scale>
      <p:origin x="0" y="-46939"/>
    </p:cViewPr>
  </p:outlineViewPr>
  <p:notesTextViewPr>
    <p:cViewPr>
      <p:scale>
        <a:sx n="100" d="100"/>
        <a:sy n="100" d="100"/>
      </p:scale>
      <p:origin x="0" y="0"/>
    </p:cViewPr>
  </p:notesTextViewPr>
  <p:sorterViewPr>
    <p:cViewPr>
      <p:scale>
        <a:sx n="100" d="100"/>
        <a:sy n="100" d="100"/>
      </p:scale>
      <p:origin x="0" y="-10162"/>
    </p:cViewPr>
  </p:sorter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61CA6-7C3E-E544-8109-A79DD1FCA7FA}" type="datetimeFigureOut">
              <a:rPr lang="en-US" smtClean="0"/>
              <a:t>10/22/18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1CCBF-F01C-F140-9EA8-2F5A36A7D212}" type="slidenum">
              <a:rPr lang="en-US" smtClean="0"/>
              <a:t>‹#›</a:t>
            </a:fld>
            <a:endParaRPr lang="en-US" dirty="0"/>
          </a:p>
        </p:txBody>
      </p:sp>
    </p:spTree>
    <p:extLst>
      <p:ext uri="{BB962C8B-B14F-4D97-AF65-F5344CB8AC3E}">
        <p14:creationId xmlns:p14="http://schemas.microsoft.com/office/powerpoint/2010/main" val="2534475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1</a:t>
            </a:fld>
            <a:endParaRPr lang="en-US" dirty="0"/>
          </a:p>
        </p:txBody>
      </p:sp>
    </p:spTree>
    <p:extLst>
      <p:ext uri="{BB962C8B-B14F-4D97-AF65-F5344CB8AC3E}">
        <p14:creationId xmlns:p14="http://schemas.microsoft.com/office/powerpoint/2010/main" val="145840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18</a:t>
            </a:fld>
            <a:endParaRPr lang="en-US" dirty="0"/>
          </a:p>
        </p:txBody>
      </p:sp>
    </p:spTree>
    <p:extLst>
      <p:ext uri="{BB962C8B-B14F-4D97-AF65-F5344CB8AC3E}">
        <p14:creationId xmlns:p14="http://schemas.microsoft.com/office/powerpoint/2010/main" val="201190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551CCBF-F01C-F140-9EA8-2F5A36A7D212}" type="slidenum">
              <a:rPr lang="en-US" smtClean="0"/>
              <a:t>19</a:t>
            </a:fld>
            <a:endParaRPr lang="en-US" dirty="0"/>
          </a:p>
        </p:txBody>
      </p:sp>
    </p:spTree>
    <p:extLst>
      <p:ext uri="{BB962C8B-B14F-4D97-AF65-F5344CB8AC3E}">
        <p14:creationId xmlns:p14="http://schemas.microsoft.com/office/powerpoint/2010/main" val="194957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20</a:t>
            </a:fld>
            <a:endParaRPr lang="en-US" dirty="0"/>
          </a:p>
        </p:txBody>
      </p:sp>
    </p:spTree>
    <p:extLst>
      <p:ext uri="{BB962C8B-B14F-4D97-AF65-F5344CB8AC3E}">
        <p14:creationId xmlns:p14="http://schemas.microsoft.com/office/powerpoint/2010/main" val="31085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A51E6-474F-4019-A227-6360A616D49B}" type="slidenum">
              <a:rPr lang="en-US"/>
              <a:pPr/>
              <a:t>22</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23</a:t>
            </a:fld>
            <a:endParaRPr lang="en-US" dirty="0"/>
          </a:p>
        </p:txBody>
      </p:sp>
    </p:spTree>
    <p:extLst>
      <p:ext uri="{BB962C8B-B14F-4D97-AF65-F5344CB8AC3E}">
        <p14:creationId xmlns:p14="http://schemas.microsoft.com/office/powerpoint/2010/main" val="197041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u="sng"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24</a:t>
            </a:fld>
            <a:endParaRPr lang="en-US" dirty="0"/>
          </a:p>
        </p:txBody>
      </p:sp>
    </p:spTree>
    <p:extLst>
      <p:ext uri="{BB962C8B-B14F-4D97-AF65-F5344CB8AC3E}">
        <p14:creationId xmlns:p14="http://schemas.microsoft.com/office/powerpoint/2010/main" val="77589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68F83F45-8A5B-4428-A9B8-CE51B079D6FC}" type="slidenum">
              <a:rPr lang="en-US" smtClean="0"/>
              <a:pPr/>
              <a:t>25</a:t>
            </a:fld>
            <a:endParaRPr lang="en-US" dirty="0"/>
          </a:p>
        </p:txBody>
      </p:sp>
    </p:spTree>
    <p:extLst>
      <p:ext uri="{BB962C8B-B14F-4D97-AF65-F5344CB8AC3E}">
        <p14:creationId xmlns:p14="http://schemas.microsoft.com/office/powerpoint/2010/main" val="304433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26</a:t>
            </a:fld>
            <a:endParaRPr lang="en-US" dirty="0"/>
          </a:p>
        </p:txBody>
      </p:sp>
    </p:spTree>
    <p:extLst>
      <p:ext uri="{BB962C8B-B14F-4D97-AF65-F5344CB8AC3E}">
        <p14:creationId xmlns:p14="http://schemas.microsoft.com/office/powerpoint/2010/main" val="425589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28</a:t>
            </a:fld>
            <a:endParaRPr lang="en-US" dirty="0"/>
          </a:p>
        </p:txBody>
      </p:sp>
    </p:spTree>
    <p:extLst>
      <p:ext uri="{BB962C8B-B14F-4D97-AF65-F5344CB8AC3E}">
        <p14:creationId xmlns:p14="http://schemas.microsoft.com/office/powerpoint/2010/main" val="385791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2</a:t>
            </a:fld>
            <a:endParaRPr lang="en-US" dirty="0"/>
          </a:p>
        </p:txBody>
      </p:sp>
    </p:spTree>
    <p:extLst>
      <p:ext uri="{BB962C8B-B14F-4D97-AF65-F5344CB8AC3E}">
        <p14:creationId xmlns:p14="http://schemas.microsoft.com/office/powerpoint/2010/main" val="10313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30</a:t>
            </a:fld>
            <a:endParaRPr lang="en-US" dirty="0"/>
          </a:p>
        </p:txBody>
      </p:sp>
    </p:spTree>
    <p:extLst>
      <p:ext uri="{BB962C8B-B14F-4D97-AF65-F5344CB8AC3E}">
        <p14:creationId xmlns:p14="http://schemas.microsoft.com/office/powerpoint/2010/main" val="312622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31</a:t>
            </a:fld>
            <a:endParaRPr lang="en-US" dirty="0"/>
          </a:p>
        </p:txBody>
      </p:sp>
    </p:spTree>
    <p:extLst>
      <p:ext uri="{BB962C8B-B14F-4D97-AF65-F5344CB8AC3E}">
        <p14:creationId xmlns:p14="http://schemas.microsoft.com/office/powerpoint/2010/main" val="343064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34</a:t>
            </a:fld>
            <a:endParaRPr lang="en-US" dirty="0"/>
          </a:p>
        </p:txBody>
      </p:sp>
    </p:spTree>
    <p:extLst>
      <p:ext uri="{BB962C8B-B14F-4D97-AF65-F5344CB8AC3E}">
        <p14:creationId xmlns:p14="http://schemas.microsoft.com/office/powerpoint/2010/main" val="1955816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35</a:t>
            </a:fld>
            <a:endParaRPr lang="en-US" dirty="0"/>
          </a:p>
        </p:txBody>
      </p:sp>
    </p:spTree>
    <p:extLst>
      <p:ext uri="{BB962C8B-B14F-4D97-AF65-F5344CB8AC3E}">
        <p14:creationId xmlns:p14="http://schemas.microsoft.com/office/powerpoint/2010/main" val="224973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36</a:t>
            </a:fld>
            <a:endParaRPr lang="en-US" dirty="0"/>
          </a:p>
        </p:txBody>
      </p:sp>
    </p:spTree>
    <p:extLst>
      <p:ext uri="{BB962C8B-B14F-4D97-AF65-F5344CB8AC3E}">
        <p14:creationId xmlns:p14="http://schemas.microsoft.com/office/powerpoint/2010/main" val="314266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37</a:t>
            </a:fld>
            <a:endParaRPr lang="en-US" dirty="0"/>
          </a:p>
        </p:txBody>
      </p:sp>
    </p:spTree>
    <p:extLst>
      <p:ext uri="{BB962C8B-B14F-4D97-AF65-F5344CB8AC3E}">
        <p14:creationId xmlns:p14="http://schemas.microsoft.com/office/powerpoint/2010/main" val="1522972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38</a:t>
            </a:fld>
            <a:endParaRPr lang="en-US" dirty="0"/>
          </a:p>
        </p:txBody>
      </p:sp>
    </p:spTree>
    <p:extLst>
      <p:ext uri="{BB962C8B-B14F-4D97-AF65-F5344CB8AC3E}">
        <p14:creationId xmlns:p14="http://schemas.microsoft.com/office/powerpoint/2010/main" val="411091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1123E9-12E7-439A-9453-AC24777A88A7}" type="slidenum">
              <a:rPr lang="en-US" smtClean="0"/>
              <a:t>39</a:t>
            </a:fld>
            <a:endParaRPr lang="en-US" dirty="0"/>
          </a:p>
        </p:txBody>
      </p:sp>
    </p:spTree>
    <p:extLst>
      <p:ext uri="{BB962C8B-B14F-4D97-AF65-F5344CB8AC3E}">
        <p14:creationId xmlns:p14="http://schemas.microsoft.com/office/powerpoint/2010/main" val="139669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40</a:t>
            </a:fld>
            <a:endParaRPr lang="en-US" dirty="0"/>
          </a:p>
        </p:txBody>
      </p:sp>
    </p:spTree>
    <p:extLst>
      <p:ext uri="{BB962C8B-B14F-4D97-AF65-F5344CB8AC3E}">
        <p14:creationId xmlns:p14="http://schemas.microsoft.com/office/powerpoint/2010/main" val="2238615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41</a:t>
            </a:fld>
            <a:endParaRPr lang="en-US" dirty="0"/>
          </a:p>
        </p:txBody>
      </p:sp>
    </p:spTree>
    <p:extLst>
      <p:ext uri="{BB962C8B-B14F-4D97-AF65-F5344CB8AC3E}">
        <p14:creationId xmlns:p14="http://schemas.microsoft.com/office/powerpoint/2010/main" val="314084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6</a:t>
            </a:fld>
            <a:endParaRPr lang="en-US" dirty="0"/>
          </a:p>
        </p:txBody>
      </p:sp>
    </p:spTree>
    <p:extLst>
      <p:ext uri="{BB962C8B-B14F-4D97-AF65-F5344CB8AC3E}">
        <p14:creationId xmlns:p14="http://schemas.microsoft.com/office/powerpoint/2010/main" val="366652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42</a:t>
            </a:fld>
            <a:endParaRPr lang="en-US" dirty="0"/>
          </a:p>
        </p:txBody>
      </p:sp>
    </p:spTree>
    <p:extLst>
      <p:ext uri="{BB962C8B-B14F-4D97-AF65-F5344CB8AC3E}">
        <p14:creationId xmlns:p14="http://schemas.microsoft.com/office/powerpoint/2010/main" val="1721670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43</a:t>
            </a:fld>
            <a:endParaRPr lang="en-US" dirty="0"/>
          </a:p>
        </p:txBody>
      </p:sp>
    </p:spTree>
    <p:extLst>
      <p:ext uri="{BB962C8B-B14F-4D97-AF65-F5344CB8AC3E}">
        <p14:creationId xmlns:p14="http://schemas.microsoft.com/office/powerpoint/2010/main" val="1348590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49</a:t>
            </a:fld>
            <a:endParaRPr lang="en-US" dirty="0"/>
          </a:p>
        </p:txBody>
      </p:sp>
    </p:spTree>
    <p:extLst>
      <p:ext uri="{BB962C8B-B14F-4D97-AF65-F5344CB8AC3E}">
        <p14:creationId xmlns:p14="http://schemas.microsoft.com/office/powerpoint/2010/main" val="2352423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51CCBF-F01C-F140-9EA8-2F5A36A7D2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50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9</a:t>
            </a:fld>
            <a:endParaRPr lang="en-US" dirty="0"/>
          </a:p>
        </p:txBody>
      </p:sp>
    </p:spTree>
    <p:extLst>
      <p:ext uri="{BB962C8B-B14F-4D97-AF65-F5344CB8AC3E}">
        <p14:creationId xmlns:p14="http://schemas.microsoft.com/office/powerpoint/2010/main" val="195310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CCBF-F01C-F140-9EA8-2F5A36A7D212}" type="slidenum">
              <a:rPr lang="en-US" smtClean="0"/>
              <a:t>12</a:t>
            </a:fld>
            <a:endParaRPr lang="en-US" dirty="0"/>
          </a:p>
        </p:txBody>
      </p:sp>
    </p:spTree>
    <p:extLst>
      <p:ext uri="{BB962C8B-B14F-4D97-AF65-F5344CB8AC3E}">
        <p14:creationId xmlns:p14="http://schemas.microsoft.com/office/powerpoint/2010/main" val="279749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a:p>
            <a:endParaRPr lang="en-US" dirty="0"/>
          </a:p>
        </p:txBody>
      </p:sp>
      <p:sp>
        <p:nvSpPr>
          <p:cNvPr id="4" name="Slide Number Placeholder 3"/>
          <p:cNvSpPr>
            <a:spLocks noGrp="1"/>
          </p:cNvSpPr>
          <p:nvPr>
            <p:ph type="sldNum" sz="quarter" idx="10"/>
          </p:nvPr>
        </p:nvSpPr>
        <p:spPr/>
        <p:txBody>
          <a:bodyPr/>
          <a:lstStyle/>
          <a:p>
            <a:fld id="{68F83F45-8A5B-4428-A9B8-CE51B079D6FC}" type="slidenum">
              <a:rPr lang="en-US" smtClean="0"/>
              <a:pPr/>
              <a:t>15</a:t>
            </a:fld>
            <a:endParaRPr lang="en-US" dirty="0"/>
          </a:p>
        </p:txBody>
      </p:sp>
    </p:spTree>
    <p:extLst>
      <p:ext uri="{BB962C8B-B14F-4D97-AF65-F5344CB8AC3E}">
        <p14:creationId xmlns:p14="http://schemas.microsoft.com/office/powerpoint/2010/main" val="66024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D5E8D19-69BA-7444-BE9B-44F2DD32719C}" type="slidenum">
              <a:rPr lang="en-US"/>
              <a:pPr/>
              <a:t>16</a:t>
            </a:fld>
            <a:endParaRPr lang="en-US" dirty="0"/>
          </a:p>
        </p:txBody>
      </p:sp>
      <p:sp>
        <p:nvSpPr>
          <p:cNvPr id="51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12A304EF-8DE6-034A-AE48-0C3C6AB185B9}" type="slidenum">
              <a:rPr lang="en-US"/>
              <a:pPr algn="r"/>
              <a:t>16</a:t>
            </a:fld>
            <a:endParaRPr lang="en-US" dirty="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1CCBF-F01C-F140-9EA8-2F5A36A7D212}" type="slidenum">
              <a:rPr lang="en-US" smtClean="0"/>
              <a:t>17</a:t>
            </a:fld>
            <a:endParaRPr lang="en-US" dirty="0"/>
          </a:p>
        </p:txBody>
      </p:sp>
    </p:spTree>
    <p:extLst>
      <p:ext uri="{BB962C8B-B14F-4D97-AF65-F5344CB8AC3E}">
        <p14:creationId xmlns:p14="http://schemas.microsoft.com/office/powerpoint/2010/main" val="394192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1717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219541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83198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14036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50243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291485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393022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579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49450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194306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FEDEC-5900-E743-87D2-7D04FA87E54E}"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3A921-6612-BB46-ACBE-C654A29E45F2}" type="slidenum">
              <a:rPr lang="en-US" smtClean="0"/>
              <a:t>‹#›</a:t>
            </a:fld>
            <a:endParaRPr lang="en-US" dirty="0"/>
          </a:p>
        </p:txBody>
      </p:sp>
    </p:spTree>
    <p:extLst>
      <p:ext uri="{BB962C8B-B14F-4D97-AF65-F5344CB8AC3E}">
        <p14:creationId xmlns:p14="http://schemas.microsoft.com/office/powerpoint/2010/main" val="39602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FEDEC-5900-E743-87D2-7D04FA87E54E}" type="datetimeFigureOut">
              <a:rPr lang="en-US" smtClean="0"/>
              <a:t>10/22/18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3A921-6612-BB46-ACBE-C654A29E45F2}" type="slidenum">
              <a:rPr lang="en-US" smtClean="0"/>
              <a:t>‹#›</a:t>
            </a:fld>
            <a:endParaRPr lang="en-US" dirty="0"/>
          </a:p>
        </p:txBody>
      </p:sp>
    </p:spTree>
    <p:extLst>
      <p:ext uri="{BB962C8B-B14F-4D97-AF65-F5344CB8AC3E}">
        <p14:creationId xmlns:p14="http://schemas.microsoft.com/office/powerpoint/2010/main" val="68550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ota.org/AboutAOTA/Get-Involved/RA/Motion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gargiullo2142@att.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ota.org/About-Occupational-Therapy/Patients-Clients/ChildrenAndYouth/video-play-important-part-of-your-day.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ota.org/AboutAOTA/Get-Involved/BOD/FAQs-ACOTE-Mandate.aspx?utm_source=OT-OTA%20Mandates%20090418&amp;utm_medium=email&amp;utm_campaign=FAQs%20From%20AOTA%E2%80%99s%20Board%20of%20Directors%20on%20the%20OT%20and%20OTA%20Mandates" TargetMode="External"/><Relationship Id="rId2" Type="http://schemas.openxmlformats.org/officeDocument/2006/relationships/hyperlink" Target="https://www.aota.org/AboutAOTA/Get-Involved/BOD/ACOTE-Mandate-Background-Materials.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hoosingwisely.org/clinician-lists/aota-non-purposeful-intervention-activiti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hoosingwisely.org/clinician-lists/aota-sensory-based-interventions-for-children-without-assessmen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choosingwisely.org/clinician-lists/aota-using-physical-agent-modaliti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hoosingwisely.org/clinician-lists/aota-pulleys-with-hemiplegic-shoulde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hoosingwisely.org/clinician-lists/aota-cognitive-based-intervention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ota.org/~/media/Corporate/Files/AboutAOTA/Governance/AOTA-Strategic-Goals-and-Objectives-2018-2020.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6C7D29B-E839-4BCB-959B-1158CAED11F8}"/>
              </a:ext>
            </a:extLst>
          </p:cNvPr>
          <p:cNvSpPr/>
          <p:nvPr/>
        </p:nvSpPr>
        <p:spPr>
          <a:xfrm>
            <a:off x="1001980" y="1877786"/>
            <a:ext cx="7352317" cy="3135085"/>
          </a:xfrm>
          <a:prstGeom prst="roundRect">
            <a:avLst/>
          </a:prstGeom>
          <a:solidFill>
            <a:schemeClr val="accent1">
              <a:lumMod val="40000"/>
              <a:lumOff val="60000"/>
            </a:schemeClr>
          </a:solidFill>
          <a:ln>
            <a:solidFill>
              <a:srgbClr val="46AAC5">
                <a:alpha val="69804"/>
              </a:srgb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 name="Text Box 191">
            <a:extLst>
              <a:ext uri="{FF2B5EF4-FFF2-40B4-BE49-F238E27FC236}">
                <a16:creationId xmlns:a16="http://schemas.microsoft.com/office/drawing/2014/main" id="{D213B2A5-F1FF-474F-8BFB-B0E43E12950C}"/>
              </a:ext>
            </a:extLst>
          </p:cNvPr>
          <p:cNvSpPr txBox="1">
            <a:spLocks noChangeArrowheads="1"/>
          </p:cNvSpPr>
          <p:nvPr/>
        </p:nvSpPr>
        <p:spPr bwMode="auto">
          <a:xfrm>
            <a:off x="1344884" y="2679646"/>
            <a:ext cx="8432581" cy="707886"/>
          </a:xfrm>
          <a:prstGeom prst="rect">
            <a:avLst/>
          </a:prstGeom>
          <a:noFill/>
          <a:ln w="9525">
            <a:noFill/>
            <a:miter lim="800000"/>
            <a:headEnd/>
            <a:tailEnd/>
          </a:ln>
          <a:effectLst/>
        </p:spPr>
        <p:txBody>
          <a:bodyPr wrap="square">
            <a:spAutoFit/>
          </a:bodyPr>
          <a:lstStyle/>
          <a:p>
            <a:r>
              <a:rPr lang="en-US" sz="4000" b="1" dirty="0">
                <a:solidFill>
                  <a:schemeClr val="accent1">
                    <a:lumMod val="50000"/>
                  </a:schemeClr>
                </a:solidFill>
                <a:effectLst>
                  <a:outerShdw blurRad="38100" dist="38100" dir="2700000" algn="tl">
                    <a:srgbClr val="000000">
                      <a:alpha val="43137"/>
                    </a:srgbClr>
                  </a:outerShdw>
                </a:effectLst>
              </a:rPr>
              <a:t>AOTA Representative Assembly</a:t>
            </a:r>
          </a:p>
        </p:txBody>
      </p:sp>
      <p:sp>
        <p:nvSpPr>
          <p:cNvPr id="3" name="TextBox 2">
            <a:extLst>
              <a:ext uri="{FF2B5EF4-FFF2-40B4-BE49-F238E27FC236}">
                <a16:creationId xmlns:a16="http://schemas.microsoft.com/office/drawing/2014/main" id="{BB3B9E94-5CB9-444A-85F4-221789925E7B}"/>
              </a:ext>
            </a:extLst>
          </p:cNvPr>
          <p:cNvSpPr txBox="1"/>
          <p:nvPr/>
        </p:nvSpPr>
        <p:spPr>
          <a:xfrm>
            <a:off x="849854" y="5479158"/>
            <a:ext cx="6411558" cy="1384995"/>
          </a:xfrm>
          <a:prstGeom prst="rect">
            <a:avLst/>
          </a:prstGeom>
          <a:noFill/>
        </p:spPr>
        <p:txBody>
          <a:bodyPr wrap="square" rtlCol="0">
            <a:spAutoFit/>
          </a:bodyPr>
          <a:lstStyle/>
          <a:p>
            <a:r>
              <a:rPr lang="en-US" sz="2800" dirty="0">
                <a:solidFill>
                  <a:schemeClr val="bg1">
                    <a:lumMod val="95000"/>
                  </a:schemeClr>
                </a:solidFill>
              </a:rPr>
              <a:t>Presented by: </a:t>
            </a:r>
          </a:p>
          <a:p>
            <a:r>
              <a:rPr lang="en-US" sz="2800" dirty="0">
                <a:solidFill>
                  <a:schemeClr val="bg1">
                    <a:lumMod val="95000"/>
                  </a:schemeClr>
                </a:solidFill>
              </a:rPr>
              <a:t>                        Audrey Gargiullo, MS, OTR/L</a:t>
            </a:r>
          </a:p>
          <a:p>
            <a:r>
              <a:rPr lang="en-US" sz="2800" dirty="0">
                <a:solidFill>
                  <a:schemeClr val="bg1">
                    <a:lumMod val="95000"/>
                  </a:schemeClr>
                </a:solidFill>
              </a:rPr>
              <a:t>                         Erin B. Povse, MS, OTR/L</a:t>
            </a:r>
          </a:p>
        </p:txBody>
      </p:sp>
      <p:pic>
        <p:nvPicPr>
          <p:cNvPr id="4" name="Picture 3">
            <a:extLst>
              <a:ext uri="{FF2B5EF4-FFF2-40B4-BE49-F238E27FC236}">
                <a16:creationId xmlns:a16="http://schemas.microsoft.com/office/drawing/2014/main" id="{31DAD33F-CF6F-49C9-9495-1AFAB70BE853}"/>
              </a:ext>
            </a:extLst>
          </p:cNvPr>
          <p:cNvPicPr>
            <a:picLocks noChangeAspect="1"/>
          </p:cNvPicPr>
          <p:nvPr/>
        </p:nvPicPr>
        <p:blipFill>
          <a:blip r:embed="rId4"/>
          <a:stretch>
            <a:fillRect/>
          </a:stretch>
        </p:blipFill>
        <p:spPr>
          <a:xfrm>
            <a:off x="7336745" y="5483743"/>
            <a:ext cx="1553036" cy="1006475"/>
          </a:xfrm>
          <a:prstGeom prst="rect">
            <a:avLst/>
          </a:prstGeom>
        </p:spPr>
      </p:pic>
      <p:sp>
        <p:nvSpPr>
          <p:cNvPr id="7" name="Text Box 191">
            <a:extLst>
              <a:ext uri="{FF2B5EF4-FFF2-40B4-BE49-F238E27FC236}">
                <a16:creationId xmlns:a16="http://schemas.microsoft.com/office/drawing/2014/main" id="{0D3349CC-769E-4A9E-B7CC-F2692915E4CA}"/>
              </a:ext>
            </a:extLst>
          </p:cNvPr>
          <p:cNvSpPr txBox="1">
            <a:spLocks noChangeArrowheads="1"/>
          </p:cNvSpPr>
          <p:nvPr/>
        </p:nvSpPr>
        <p:spPr bwMode="auto">
          <a:xfrm>
            <a:off x="1001981" y="3298180"/>
            <a:ext cx="7462166" cy="954107"/>
          </a:xfrm>
          <a:prstGeom prst="rect">
            <a:avLst/>
          </a:prstGeom>
          <a:noFill/>
          <a:ln w="9525">
            <a:noFill/>
            <a:miter lim="800000"/>
            <a:headEnd/>
            <a:tailEnd/>
          </a:ln>
          <a:effectLst/>
        </p:spPr>
        <p:txBody>
          <a:bodyPr wrap="square">
            <a:spAutoFit/>
          </a:bodyPr>
          <a:lstStyle/>
          <a:p>
            <a:pPr algn="ctr"/>
            <a:r>
              <a:rPr lang="en-US" sz="2800" dirty="0">
                <a:solidFill>
                  <a:schemeClr val="accent1">
                    <a:lumMod val="75000"/>
                  </a:schemeClr>
                </a:solidFill>
              </a:rPr>
              <a:t>Your Link to Action on Issues and Concerns </a:t>
            </a:r>
          </a:p>
          <a:p>
            <a:pPr algn="ctr"/>
            <a:r>
              <a:rPr lang="en-US" sz="2800" dirty="0">
                <a:solidFill>
                  <a:schemeClr val="accent1">
                    <a:lumMod val="75000"/>
                  </a:schemeClr>
                </a:solidFill>
              </a:rPr>
              <a:t>Affecting Occupational Therapy</a:t>
            </a:r>
          </a:p>
        </p:txBody>
      </p:sp>
    </p:spTree>
    <p:extLst>
      <p:ext uri="{BB962C8B-B14F-4D97-AF65-F5344CB8AC3E}">
        <p14:creationId xmlns:p14="http://schemas.microsoft.com/office/powerpoint/2010/main" val="227279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6DDD-C233-4BE1-BA3C-FDC755AEFE37}"/>
              </a:ext>
            </a:extLst>
          </p:cNvPr>
          <p:cNvSpPr>
            <a:spLocks noGrp="1"/>
          </p:cNvSpPr>
          <p:nvPr>
            <p:ph type="title"/>
          </p:nvPr>
        </p:nvSpPr>
        <p:spPr/>
        <p:txBody>
          <a:bodyPr/>
          <a:lstStyle/>
          <a:p>
            <a:r>
              <a:rPr lang="en-US" dirty="0">
                <a:solidFill>
                  <a:schemeClr val="bg1">
                    <a:lumMod val="95000"/>
                  </a:schemeClr>
                </a:solidFill>
              </a:rPr>
              <a:t>Strategic Plan Goal 3</a:t>
            </a:r>
          </a:p>
        </p:txBody>
      </p:sp>
      <p:sp>
        <p:nvSpPr>
          <p:cNvPr id="3" name="Content Placeholder 2">
            <a:extLst>
              <a:ext uri="{FF2B5EF4-FFF2-40B4-BE49-F238E27FC236}">
                <a16:creationId xmlns:a16="http://schemas.microsoft.com/office/drawing/2014/main" id="{9E15058C-10A1-499D-94B1-C76CED941925}"/>
              </a:ext>
            </a:extLst>
          </p:cNvPr>
          <p:cNvSpPr>
            <a:spLocks noGrp="1"/>
          </p:cNvSpPr>
          <p:nvPr>
            <p:ph sz="half" idx="1"/>
          </p:nvPr>
        </p:nvSpPr>
        <p:spPr>
          <a:xfrm>
            <a:off x="457200" y="1600200"/>
            <a:ext cx="8229600" cy="4525963"/>
          </a:xfrm>
        </p:spPr>
        <p:txBody>
          <a:bodyPr>
            <a:normAutofit/>
          </a:bodyPr>
          <a:lstStyle/>
          <a:p>
            <a:r>
              <a:rPr lang="en-US" sz="3200" dirty="0"/>
              <a:t> </a:t>
            </a:r>
            <a:r>
              <a:rPr lang="en-US" sz="3200" b="1" i="1" dirty="0">
                <a:solidFill>
                  <a:srgbClr val="002060"/>
                </a:solidFill>
              </a:rPr>
              <a:t>Serve as the Professional Home</a:t>
            </a:r>
            <a:r>
              <a:rPr lang="en-US" sz="3200" b="1" dirty="0">
                <a:solidFill>
                  <a:srgbClr val="002060"/>
                </a:solidFill>
              </a:rPr>
              <a:t>. </a:t>
            </a:r>
          </a:p>
          <a:p>
            <a:pPr lvl="1"/>
            <a:r>
              <a:rPr lang="en-US" sz="2800" b="1" dirty="0">
                <a:solidFill>
                  <a:srgbClr val="002060"/>
                </a:solidFill>
              </a:rPr>
              <a:t>Connect, engage, and inspire our community to participate actively in advancing our mission and achieving our shared vision</a:t>
            </a:r>
            <a:r>
              <a:rPr lang="en-US" dirty="0">
                <a:solidFill>
                  <a:srgbClr val="002060"/>
                </a:solidFill>
              </a:rPr>
              <a:t>.</a:t>
            </a:r>
          </a:p>
        </p:txBody>
      </p:sp>
      <p:sp>
        <p:nvSpPr>
          <p:cNvPr id="4" name="Content Placeholder 3">
            <a:extLst>
              <a:ext uri="{FF2B5EF4-FFF2-40B4-BE49-F238E27FC236}">
                <a16:creationId xmlns:a16="http://schemas.microsoft.com/office/drawing/2014/main" id="{7EE313B5-D32C-409E-9F9C-9E3F7122ED9A}"/>
              </a:ext>
            </a:extLst>
          </p:cNvPr>
          <p:cNvSpPr>
            <a:spLocks noGrp="1"/>
          </p:cNvSpPr>
          <p:nvPr>
            <p:ph sz="half" idx="2"/>
          </p:nvPr>
        </p:nvSpPr>
        <p:spPr>
          <a:xfrm>
            <a:off x="5669280" y="4216998"/>
            <a:ext cx="1699708" cy="1909165"/>
          </a:xfrm>
        </p:spPr>
        <p:txBody>
          <a:bodyPr>
            <a:noAutofit/>
          </a:bodyPr>
          <a:lstStyle/>
          <a:p>
            <a:pPr marL="0" indent="0">
              <a:buNone/>
            </a:pPr>
            <a:r>
              <a:rPr lang="en-US" sz="1600" dirty="0"/>
              <a:t> </a:t>
            </a:r>
            <a:endParaRPr lang="en-US" sz="1500" dirty="0"/>
          </a:p>
        </p:txBody>
      </p:sp>
    </p:spTree>
    <p:extLst>
      <p:ext uri="{BB962C8B-B14F-4D97-AF65-F5344CB8AC3E}">
        <p14:creationId xmlns:p14="http://schemas.microsoft.com/office/powerpoint/2010/main" val="277435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6DDD-C233-4BE1-BA3C-FDC755AEFE37}"/>
              </a:ext>
            </a:extLst>
          </p:cNvPr>
          <p:cNvSpPr>
            <a:spLocks noGrp="1"/>
          </p:cNvSpPr>
          <p:nvPr>
            <p:ph type="title"/>
          </p:nvPr>
        </p:nvSpPr>
        <p:spPr/>
        <p:txBody>
          <a:bodyPr/>
          <a:lstStyle/>
          <a:p>
            <a:r>
              <a:rPr lang="en-US" dirty="0">
                <a:solidFill>
                  <a:schemeClr val="bg1">
                    <a:lumMod val="95000"/>
                  </a:schemeClr>
                </a:solidFill>
              </a:rPr>
              <a:t>Strategic Plan Goal 3</a:t>
            </a:r>
          </a:p>
        </p:txBody>
      </p:sp>
      <p:sp>
        <p:nvSpPr>
          <p:cNvPr id="4" name="Content Placeholder 3">
            <a:extLst>
              <a:ext uri="{FF2B5EF4-FFF2-40B4-BE49-F238E27FC236}">
                <a16:creationId xmlns:a16="http://schemas.microsoft.com/office/drawing/2014/main" id="{7EE313B5-D32C-409E-9F9C-9E3F7122ED9A}"/>
              </a:ext>
            </a:extLst>
          </p:cNvPr>
          <p:cNvSpPr>
            <a:spLocks noGrp="1"/>
          </p:cNvSpPr>
          <p:nvPr>
            <p:ph sz="half" idx="2"/>
          </p:nvPr>
        </p:nvSpPr>
        <p:spPr>
          <a:xfrm>
            <a:off x="623944" y="1600200"/>
            <a:ext cx="8062856" cy="4525963"/>
          </a:xfrm>
        </p:spPr>
        <p:txBody>
          <a:bodyPr>
            <a:noAutofit/>
          </a:bodyPr>
          <a:lstStyle/>
          <a:p>
            <a:r>
              <a:rPr lang="en-US" sz="3200" dirty="0"/>
              <a:t>Connect and leverage AOTA’s membership community to create engagement and value through information sharing, networking, and creative collaboration.  </a:t>
            </a:r>
          </a:p>
          <a:p>
            <a:r>
              <a:rPr lang="en-US" sz="3200" dirty="0"/>
              <a:t>Provide enhanced services that deliver explicit value to AOTA members based on career stage, work setting, and practice areas</a:t>
            </a:r>
            <a:r>
              <a:rPr lang="en-US" sz="1600" dirty="0"/>
              <a:t>. </a:t>
            </a:r>
            <a:endParaRPr lang="en-US" sz="1500" dirty="0"/>
          </a:p>
        </p:txBody>
      </p:sp>
    </p:spTree>
    <p:extLst>
      <p:ext uri="{BB962C8B-B14F-4D97-AF65-F5344CB8AC3E}">
        <p14:creationId xmlns:p14="http://schemas.microsoft.com/office/powerpoint/2010/main" val="256308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6DDD-C233-4BE1-BA3C-FDC755AEFE37}"/>
              </a:ext>
            </a:extLst>
          </p:cNvPr>
          <p:cNvSpPr>
            <a:spLocks noGrp="1"/>
          </p:cNvSpPr>
          <p:nvPr>
            <p:ph type="title"/>
          </p:nvPr>
        </p:nvSpPr>
        <p:spPr/>
        <p:txBody>
          <a:bodyPr/>
          <a:lstStyle/>
          <a:p>
            <a:r>
              <a:rPr lang="en-US" dirty="0">
                <a:solidFill>
                  <a:schemeClr val="bg1">
                    <a:lumMod val="95000"/>
                  </a:schemeClr>
                </a:solidFill>
              </a:rPr>
              <a:t>Strategic Plan Goal 4</a:t>
            </a:r>
          </a:p>
        </p:txBody>
      </p:sp>
      <p:sp>
        <p:nvSpPr>
          <p:cNvPr id="3" name="Content Placeholder 2">
            <a:extLst>
              <a:ext uri="{FF2B5EF4-FFF2-40B4-BE49-F238E27FC236}">
                <a16:creationId xmlns:a16="http://schemas.microsoft.com/office/drawing/2014/main" id="{9E15058C-10A1-499D-94B1-C76CED941925}"/>
              </a:ext>
            </a:extLst>
          </p:cNvPr>
          <p:cNvSpPr>
            <a:spLocks noGrp="1"/>
          </p:cNvSpPr>
          <p:nvPr>
            <p:ph idx="1"/>
          </p:nvPr>
        </p:nvSpPr>
        <p:spPr/>
        <p:txBody>
          <a:bodyPr>
            <a:normAutofit/>
          </a:bodyPr>
          <a:lstStyle/>
          <a:p>
            <a:r>
              <a:rPr lang="en-US" dirty="0"/>
              <a:t> </a:t>
            </a:r>
            <a:r>
              <a:rPr lang="en-US" b="1" i="1" dirty="0">
                <a:solidFill>
                  <a:srgbClr val="002060"/>
                </a:solidFill>
              </a:rPr>
              <a:t>Goal 4. Advance Quality and Recognition of Occupational Therapy Practice</a:t>
            </a:r>
            <a:r>
              <a:rPr lang="en-US" b="1" dirty="0">
                <a:solidFill>
                  <a:srgbClr val="002060"/>
                </a:solidFill>
              </a:rPr>
              <a:t>. </a:t>
            </a:r>
          </a:p>
          <a:p>
            <a:pPr lvl="1"/>
            <a:r>
              <a:rPr lang="en-US" b="1" dirty="0">
                <a:solidFill>
                  <a:srgbClr val="002060"/>
                </a:solidFill>
              </a:rPr>
              <a:t>Foster widespread adoption of evidence-based approaches in occupational therapy that reduce cost, increase access, and improve outcomes across the continuum of care</a:t>
            </a:r>
            <a:r>
              <a:rPr lang="en-US" b="1" dirty="0"/>
              <a:t>.</a:t>
            </a:r>
          </a:p>
        </p:txBody>
      </p:sp>
    </p:spTree>
    <p:extLst>
      <p:ext uri="{BB962C8B-B14F-4D97-AF65-F5344CB8AC3E}">
        <p14:creationId xmlns:p14="http://schemas.microsoft.com/office/powerpoint/2010/main" val="60644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F1E853-1909-4622-983B-DE581944E8DE}"/>
              </a:ext>
            </a:extLst>
          </p:cNvPr>
          <p:cNvSpPr>
            <a:spLocks noGrp="1"/>
          </p:cNvSpPr>
          <p:nvPr>
            <p:ph type="title"/>
          </p:nvPr>
        </p:nvSpPr>
        <p:spPr/>
        <p:txBody>
          <a:bodyPr/>
          <a:lstStyle/>
          <a:p>
            <a:r>
              <a:rPr lang="en-US" dirty="0">
                <a:solidFill>
                  <a:schemeClr val="bg1"/>
                </a:solidFill>
              </a:rPr>
              <a:t>Strategic Plan Goal 4</a:t>
            </a:r>
          </a:p>
        </p:txBody>
      </p:sp>
      <p:sp>
        <p:nvSpPr>
          <p:cNvPr id="6" name="Content Placeholder 5">
            <a:extLst>
              <a:ext uri="{FF2B5EF4-FFF2-40B4-BE49-F238E27FC236}">
                <a16:creationId xmlns:a16="http://schemas.microsoft.com/office/drawing/2014/main" id="{4A7CA167-36FF-45D5-96F7-9DBC7A3A8FFB}"/>
              </a:ext>
            </a:extLst>
          </p:cNvPr>
          <p:cNvSpPr>
            <a:spLocks noGrp="1"/>
          </p:cNvSpPr>
          <p:nvPr>
            <p:ph idx="1"/>
          </p:nvPr>
        </p:nvSpPr>
        <p:spPr/>
        <p:txBody>
          <a:bodyPr/>
          <a:lstStyle/>
          <a:p>
            <a:r>
              <a:rPr lang="en-US" dirty="0"/>
              <a:t>Fill critical knowledge and data gaps to showcase the positive impact of OT services, including effective knowledge translation initiatives. </a:t>
            </a:r>
          </a:p>
          <a:p>
            <a:r>
              <a:rPr lang="en-US" dirty="0"/>
              <a:t>Foster the development of programs that ensure occupational therapy practitioners are adequately supported to provide quality care.</a:t>
            </a:r>
          </a:p>
          <a:p>
            <a:endParaRPr lang="en-US" dirty="0"/>
          </a:p>
        </p:txBody>
      </p:sp>
    </p:spTree>
    <p:extLst>
      <p:ext uri="{BB962C8B-B14F-4D97-AF65-F5344CB8AC3E}">
        <p14:creationId xmlns:p14="http://schemas.microsoft.com/office/powerpoint/2010/main" val="411673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DBC6-EB12-48D3-A388-92973B46D6B1}"/>
              </a:ext>
            </a:extLst>
          </p:cNvPr>
          <p:cNvSpPr>
            <a:spLocks noGrp="1"/>
          </p:cNvSpPr>
          <p:nvPr>
            <p:ph type="title"/>
          </p:nvPr>
        </p:nvSpPr>
        <p:spPr/>
        <p:txBody>
          <a:bodyPr/>
          <a:lstStyle/>
          <a:p>
            <a:r>
              <a:rPr lang="en-US" dirty="0">
                <a:solidFill>
                  <a:schemeClr val="bg1">
                    <a:lumMod val="95000"/>
                  </a:schemeClr>
                </a:solidFill>
                <a:latin typeface="+mn-lt"/>
                <a:cs typeface="Arial" panose="020B0604020202020204" pitchFamily="34" charset="0"/>
              </a:rPr>
              <a:t>Representative Assembly (RA)</a:t>
            </a:r>
          </a:p>
        </p:txBody>
      </p:sp>
      <p:sp>
        <p:nvSpPr>
          <p:cNvPr id="3" name="Content Placeholder 2">
            <a:extLst>
              <a:ext uri="{FF2B5EF4-FFF2-40B4-BE49-F238E27FC236}">
                <a16:creationId xmlns:a16="http://schemas.microsoft.com/office/drawing/2014/main" id="{6835EBE4-095D-4097-AE67-EF3B68A0052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 </a:t>
            </a:r>
            <a:r>
              <a:rPr lang="en-US" dirty="0">
                <a:cs typeface="Arial" panose="020B0604020202020204" pitchFamily="34" charset="0"/>
              </a:rPr>
              <a:t>The body of the Association which establishes professional policies and standards affecting the direction of the profession</a:t>
            </a:r>
          </a:p>
          <a:p>
            <a:r>
              <a:rPr lang="en-US" dirty="0">
                <a:cs typeface="Arial" panose="020B0604020202020204" pitchFamily="34" charset="0"/>
              </a:rPr>
              <a:t>Your link to action on issues and concerns and concerns affecting occupational therapy.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4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1033462"/>
          </a:xfrm>
        </p:spPr>
        <p:txBody>
          <a:bodyPr/>
          <a:lstStyle/>
          <a:p>
            <a:r>
              <a:rPr lang="en-US" dirty="0">
                <a:solidFill>
                  <a:schemeClr val="bg1">
                    <a:lumMod val="95000"/>
                  </a:schemeClr>
                </a:solidFill>
                <a:latin typeface="+mn-lt"/>
                <a:cs typeface="Arial"/>
              </a:rPr>
              <a:t>RA also…</a:t>
            </a:r>
          </a:p>
        </p:txBody>
      </p:sp>
      <p:sp>
        <p:nvSpPr>
          <p:cNvPr id="3" name="Content Placeholder 2"/>
          <p:cNvSpPr>
            <a:spLocks noGrp="1"/>
          </p:cNvSpPr>
          <p:nvPr>
            <p:ph idx="1"/>
          </p:nvPr>
        </p:nvSpPr>
        <p:spPr>
          <a:xfrm>
            <a:off x="457200" y="1206500"/>
            <a:ext cx="8229600" cy="5270500"/>
          </a:xfrm>
        </p:spPr>
        <p:txBody>
          <a:bodyPr>
            <a:normAutofit/>
          </a:bodyPr>
          <a:lstStyle/>
          <a:p>
            <a:endParaRPr lang="en-US" sz="2800" dirty="0"/>
          </a:p>
          <a:p>
            <a:r>
              <a:rPr lang="en-US" sz="2800" dirty="0">
                <a:cs typeface="Arial"/>
              </a:rPr>
              <a:t>Charges RA officials, RA committees, ad hoc committees, and at times, the Board of Directors to direct the Executive Director to do things within the jurisdiction of the RA</a:t>
            </a:r>
          </a:p>
          <a:p>
            <a:r>
              <a:rPr lang="en-US" sz="2800" dirty="0">
                <a:cs typeface="Arial"/>
              </a:rPr>
              <a:t>Elects RA officials and standing committee chairs </a:t>
            </a:r>
          </a:p>
          <a:p>
            <a:pPr lvl="1"/>
            <a:r>
              <a:rPr lang="en-US" sz="2400" dirty="0">
                <a:cs typeface="Arial"/>
              </a:rPr>
              <a:t>Speaker; Vice Speaker; Recorder</a:t>
            </a:r>
          </a:p>
          <a:p>
            <a:pPr lvl="1"/>
            <a:r>
              <a:rPr lang="en-US" sz="2400" dirty="0">
                <a:cs typeface="Arial"/>
              </a:rPr>
              <a:t>Agenda Committee; Credentials Review and Accountability Committee </a:t>
            </a:r>
          </a:p>
        </p:txBody>
      </p:sp>
    </p:spTree>
    <p:extLst>
      <p:ext uri="{BB962C8B-B14F-4D97-AF65-F5344CB8AC3E}">
        <p14:creationId xmlns:p14="http://schemas.microsoft.com/office/powerpoint/2010/main" val="143674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023302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96000" y="541338"/>
            <a:ext cx="2855913" cy="1217612"/>
          </a:xfrm>
        </p:spPr>
      </p:pic>
      <p:sp>
        <p:nvSpPr>
          <p:cNvPr id="19459" name="Rectangle 3"/>
          <p:cNvSpPr>
            <a:spLocks noGrp="1" noChangeArrowheads="1"/>
          </p:cNvSpPr>
          <p:nvPr>
            <p:ph type="title" idx="4294967295"/>
          </p:nvPr>
        </p:nvSpPr>
        <p:spPr>
          <a:xfrm>
            <a:off x="304800" y="304800"/>
            <a:ext cx="5638800" cy="1143000"/>
          </a:xfrm>
        </p:spPr>
        <p:txBody>
          <a:bodyPr/>
          <a:lstStyle/>
          <a:p>
            <a:pPr eaLnBrk="1" hangingPunct="1"/>
            <a:r>
              <a:rPr lang="en-US" dirty="0">
                <a:solidFill>
                  <a:schemeClr val="bg1">
                    <a:lumMod val="95000"/>
                  </a:schemeClr>
                </a:solidFill>
                <a:latin typeface="Arial" charset="0"/>
              </a:rPr>
              <a:t>Makeup of the RA</a:t>
            </a:r>
          </a:p>
        </p:txBody>
      </p:sp>
      <p:grpSp>
        <p:nvGrpSpPr>
          <p:cNvPr id="19460" name="Organization Chart 4"/>
          <p:cNvGrpSpPr>
            <a:grpSpLocks noChangeAspect="1"/>
          </p:cNvGrpSpPr>
          <p:nvPr/>
        </p:nvGrpSpPr>
        <p:grpSpPr bwMode="auto">
          <a:xfrm>
            <a:off x="531813" y="1828800"/>
            <a:ext cx="8134350" cy="4135865"/>
            <a:chOff x="6972" y="2460"/>
            <a:chExt cx="1990" cy="5234"/>
          </a:xfrm>
        </p:grpSpPr>
        <p:sp>
          <p:nvSpPr>
            <p:cNvPr id="19466" name="_s1038"/>
            <p:cNvSpPr>
              <a:spLocks noChangeArrowheads="1"/>
            </p:cNvSpPr>
            <p:nvPr/>
          </p:nvSpPr>
          <p:spPr bwMode="auto">
            <a:xfrm>
              <a:off x="6972" y="2460"/>
              <a:ext cx="1597" cy="1061"/>
            </a:xfrm>
            <a:prstGeom prst="roundRect">
              <a:avLst>
                <a:gd name="adj" fmla="val 16667"/>
              </a:avLst>
            </a:prstGeom>
            <a:solidFill>
              <a:schemeClr val="accent1"/>
            </a:solidFill>
            <a:ln w="9525">
              <a:solidFill>
                <a:schemeClr val="tx1"/>
              </a:solidFill>
              <a:round/>
              <a:headEnd/>
              <a:tailEnd/>
            </a:ln>
          </p:spPr>
          <p:txBody>
            <a:bodyPr wrap="none" lIns="1873" tIns="935" rIns="1873" bIns="935" anchor="ctr"/>
            <a:lstStyle/>
            <a:p>
              <a:pPr algn="ctr" eaLnBrk="0" hangingPunct="0"/>
              <a:endParaRPr lang="en-US" sz="2000" dirty="0"/>
            </a:p>
            <a:p>
              <a:pPr algn="ctr" eaLnBrk="0" hangingPunct="0"/>
              <a:r>
                <a:rPr lang="en-US" sz="2000" dirty="0"/>
                <a:t>Representative Assembly </a:t>
              </a:r>
            </a:p>
            <a:p>
              <a:pPr algn="ctr" eaLnBrk="0" hangingPunct="0"/>
              <a:r>
                <a:rPr lang="en-US" sz="2000" dirty="0"/>
                <a:t>Committees and Commissions</a:t>
              </a:r>
            </a:p>
            <a:p>
              <a:pPr algn="ctr" eaLnBrk="0" hangingPunct="0"/>
              <a:endParaRPr lang="en-US" sz="2000" dirty="0"/>
            </a:p>
            <a:p>
              <a:pPr algn="ctr" eaLnBrk="0" hangingPunct="0"/>
              <a:endParaRPr lang="en-US" sz="2000" dirty="0"/>
            </a:p>
          </p:txBody>
        </p:sp>
        <p:sp>
          <p:nvSpPr>
            <p:cNvPr id="19467" name="_s1039"/>
            <p:cNvSpPr>
              <a:spLocks noChangeArrowheads="1"/>
            </p:cNvSpPr>
            <p:nvPr/>
          </p:nvSpPr>
          <p:spPr bwMode="auto">
            <a:xfrm>
              <a:off x="8210" y="4513"/>
              <a:ext cx="752" cy="885"/>
            </a:xfrm>
            <a:prstGeom prst="roundRect">
              <a:avLst>
                <a:gd name="adj" fmla="val 16667"/>
              </a:avLst>
            </a:prstGeom>
            <a:solidFill>
              <a:srgbClr val="FFFF99"/>
            </a:solidFill>
            <a:ln w="9525">
              <a:solidFill>
                <a:schemeClr val="tx1"/>
              </a:solidFill>
              <a:round/>
              <a:headEnd/>
              <a:tailEnd/>
            </a:ln>
          </p:spPr>
          <p:txBody>
            <a:bodyPr wrap="none" lIns="1873" tIns="935" rIns="1873" bIns="935" anchor="ctr"/>
            <a:lstStyle/>
            <a:p>
              <a:pPr algn="ctr" eaLnBrk="0" hangingPunct="0"/>
              <a:r>
                <a:rPr lang="en-US" sz="2000" dirty="0"/>
                <a:t>Commission on </a:t>
              </a:r>
            </a:p>
            <a:p>
              <a:pPr algn="ctr" eaLnBrk="0" hangingPunct="0"/>
              <a:r>
                <a:rPr lang="en-US" sz="2000" dirty="0"/>
                <a:t>Education </a:t>
              </a:r>
            </a:p>
          </p:txBody>
        </p:sp>
        <p:sp>
          <p:nvSpPr>
            <p:cNvPr id="19468" name="_s1040"/>
            <p:cNvSpPr>
              <a:spLocks noChangeArrowheads="1"/>
            </p:cNvSpPr>
            <p:nvPr/>
          </p:nvSpPr>
          <p:spPr bwMode="auto">
            <a:xfrm>
              <a:off x="8209" y="6155"/>
              <a:ext cx="747" cy="804"/>
            </a:xfrm>
            <a:prstGeom prst="roundRect">
              <a:avLst>
                <a:gd name="adj" fmla="val 16667"/>
              </a:avLst>
            </a:prstGeom>
            <a:solidFill>
              <a:srgbClr val="FFFF99"/>
            </a:solidFill>
            <a:ln w="9525">
              <a:solidFill>
                <a:schemeClr val="tx1"/>
              </a:solidFill>
              <a:round/>
              <a:headEnd/>
              <a:tailEnd/>
            </a:ln>
          </p:spPr>
          <p:txBody>
            <a:bodyPr wrap="none" lIns="1873" tIns="935" rIns="1873" bIns="935" anchor="ctr"/>
            <a:lstStyle/>
            <a:p>
              <a:pPr algn="ctr" eaLnBrk="0" hangingPunct="0"/>
              <a:r>
                <a:rPr lang="en-US" sz="2000" dirty="0"/>
                <a:t>Commission on </a:t>
              </a:r>
            </a:p>
            <a:p>
              <a:pPr algn="ctr" eaLnBrk="0" hangingPunct="0"/>
              <a:r>
                <a:rPr lang="en-US" sz="2000" dirty="0"/>
                <a:t>Practice  </a:t>
              </a:r>
            </a:p>
          </p:txBody>
        </p:sp>
        <p:sp>
          <p:nvSpPr>
            <p:cNvPr id="19469" name="_s1041"/>
            <p:cNvSpPr>
              <a:spLocks noChangeArrowheads="1"/>
            </p:cNvSpPr>
            <p:nvPr/>
          </p:nvSpPr>
          <p:spPr bwMode="auto">
            <a:xfrm>
              <a:off x="8212" y="5416"/>
              <a:ext cx="747" cy="739"/>
            </a:xfrm>
            <a:prstGeom prst="roundRect">
              <a:avLst>
                <a:gd name="adj" fmla="val 16667"/>
              </a:avLst>
            </a:prstGeom>
            <a:solidFill>
              <a:srgbClr val="FFFF99"/>
            </a:solidFill>
            <a:ln w="9525">
              <a:solidFill>
                <a:schemeClr val="tx1"/>
              </a:solidFill>
              <a:round/>
              <a:headEnd/>
              <a:tailEnd/>
            </a:ln>
          </p:spPr>
          <p:txBody>
            <a:bodyPr wrap="none" lIns="1873" tIns="935" rIns="1873" bIns="935" anchor="ctr"/>
            <a:lstStyle/>
            <a:p>
              <a:pPr algn="ctr" eaLnBrk="0" hangingPunct="0"/>
              <a:r>
                <a:rPr lang="en-US" sz="2000" dirty="0"/>
                <a:t>Ethics Commission</a:t>
              </a:r>
            </a:p>
          </p:txBody>
        </p:sp>
        <p:sp>
          <p:nvSpPr>
            <p:cNvPr id="19470" name="_s1042"/>
            <p:cNvSpPr>
              <a:spLocks noChangeArrowheads="1"/>
            </p:cNvSpPr>
            <p:nvPr/>
          </p:nvSpPr>
          <p:spPr bwMode="auto">
            <a:xfrm>
              <a:off x="8204" y="6949"/>
              <a:ext cx="752" cy="735"/>
            </a:xfrm>
            <a:prstGeom prst="roundRect">
              <a:avLst>
                <a:gd name="adj" fmla="val 16667"/>
              </a:avLst>
            </a:prstGeom>
            <a:solidFill>
              <a:srgbClr val="FFFF99"/>
            </a:solidFill>
            <a:ln w="9525">
              <a:solidFill>
                <a:schemeClr val="tx1"/>
              </a:solidFill>
              <a:round/>
              <a:headEnd/>
              <a:tailEnd/>
            </a:ln>
          </p:spPr>
          <p:txBody>
            <a:bodyPr wrap="none" lIns="2785" tIns="1392" rIns="2785" bIns="1392" anchor="ctr"/>
            <a:lstStyle/>
            <a:p>
              <a:pPr algn="ctr" eaLnBrk="0" hangingPunct="0"/>
              <a:endParaRPr lang="en-US" sz="2000" dirty="0"/>
            </a:p>
            <a:p>
              <a:pPr algn="ctr" eaLnBrk="0" hangingPunct="0"/>
              <a:r>
                <a:rPr lang="en-US" sz="2000" dirty="0"/>
                <a:t>CCCPD </a:t>
              </a:r>
            </a:p>
            <a:p>
              <a:pPr algn="ctr" eaLnBrk="0" hangingPunct="0"/>
              <a:endParaRPr lang="en-US" sz="2000" dirty="0"/>
            </a:p>
          </p:txBody>
        </p:sp>
        <p:sp>
          <p:nvSpPr>
            <p:cNvPr id="19471" name="_s1044"/>
            <p:cNvSpPr>
              <a:spLocks noChangeArrowheads="1"/>
            </p:cNvSpPr>
            <p:nvPr/>
          </p:nvSpPr>
          <p:spPr bwMode="auto">
            <a:xfrm>
              <a:off x="7103" y="6253"/>
              <a:ext cx="702" cy="826"/>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Chair of </a:t>
              </a:r>
            </a:p>
            <a:p>
              <a:pPr algn="ctr" eaLnBrk="0" hangingPunct="0"/>
              <a:r>
                <a:rPr lang="en-US" sz="2000" dirty="0"/>
                <a:t>Agenda Committee</a:t>
              </a:r>
            </a:p>
          </p:txBody>
        </p:sp>
        <p:sp>
          <p:nvSpPr>
            <p:cNvPr id="19472" name="_s1046"/>
            <p:cNvSpPr>
              <a:spLocks noChangeArrowheads="1"/>
            </p:cNvSpPr>
            <p:nvPr/>
          </p:nvSpPr>
          <p:spPr bwMode="auto">
            <a:xfrm>
              <a:off x="7103" y="7079"/>
              <a:ext cx="702" cy="615"/>
            </a:xfrm>
            <a:prstGeom prst="roundRect">
              <a:avLst>
                <a:gd name="adj" fmla="val 16667"/>
              </a:avLst>
            </a:prstGeom>
            <a:solidFill>
              <a:srgbClr val="FFFF99"/>
            </a:solidFill>
            <a:ln w="9525">
              <a:solidFill>
                <a:schemeClr val="tx1"/>
              </a:solidFill>
              <a:round/>
              <a:headEnd/>
              <a:tailEnd/>
            </a:ln>
          </p:spPr>
          <p:txBody>
            <a:bodyPr wrap="none" lIns="6295" tIns="3148" rIns="6295" bIns="3148" anchor="ctr"/>
            <a:lstStyle/>
            <a:p>
              <a:pPr algn="ctr" eaLnBrk="0" hangingPunct="0"/>
              <a:r>
                <a:rPr lang="en-US" sz="2000" dirty="0"/>
                <a:t>Chair of CRAC</a:t>
              </a:r>
            </a:p>
          </p:txBody>
        </p:sp>
      </p:grpSp>
      <p:sp>
        <p:nvSpPr>
          <p:cNvPr id="19461" name="_s1044"/>
          <p:cNvSpPr>
            <a:spLocks noChangeArrowheads="1"/>
          </p:cNvSpPr>
          <p:nvPr/>
        </p:nvSpPr>
        <p:spPr bwMode="auto">
          <a:xfrm>
            <a:off x="350838" y="2765425"/>
            <a:ext cx="3201987" cy="577850"/>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RA Leadership Committee</a:t>
            </a:r>
          </a:p>
          <a:p>
            <a:pPr algn="ctr" eaLnBrk="0" hangingPunct="0"/>
            <a:endParaRPr lang="en-US" sz="2000" dirty="0"/>
          </a:p>
        </p:txBody>
      </p:sp>
      <p:sp>
        <p:nvSpPr>
          <p:cNvPr id="19462" name="_s1044"/>
          <p:cNvSpPr>
            <a:spLocks noChangeArrowheads="1"/>
          </p:cNvSpPr>
          <p:nvPr/>
        </p:nvSpPr>
        <p:spPr bwMode="auto">
          <a:xfrm>
            <a:off x="1066800" y="3451225"/>
            <a:ext cx="2870200" cy="501650"/>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Speaker</a:t>
            </a:r>
          </a:p>
        </p:txBody>
      </p:sp>
      <p:sp>
        <p:nvSpPr>
          <p:cNvPr id="19463" name="_s1044"/>
          <p:cNvSpPr>
            <a:spLocks noChangeArrowheads="1"/>
          </p:cNvSpPr>
          <p:nvPr/>
        </p:nvSpPr>
        <p:spPr bwMode="auto">
          <a:xfrm>
            <a:off x="1066800" y="3952875"/>
            <a:ext cx="2870200" cy="407988"/>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Vice-Speaker</a:t>
            </a:r>
          </a:p>
        </p:txBody>
      </p:sp>
      <p:sp>
        <p:nvSpPr>
          <p:cNvPr id="19464" name="_s1044"/>
          <p:cNvSpPr>
            <a:spLocks noChangeArrowheads="1"/>
          </p:cNvSpPr>
          <p:nvPr/>
        </p:nvSpPr>
        <p:spPr bwMode="auto">
          <a:xfrm>
            <a:off x="1066800" y="4360863"/>
            <a:ext cx="2870200" cy="449262"/>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Recorder</a:t>
            </a:r>
          </a:p>
        </p:txBody>
      </p:sp>
      <p:sp>
        <p:nvSpPr>
          <p:cNvPr id="19465" name="_s1044"/>
          <p:cNvSpPr>
            <a:spLocks noChangeArrowheads="1"/>
          </p:cNvSpPr>
          <p:nvPr/>
        </p:nvSpPr>
        <p:spPr bwMode="auto">
          <a:xfrm>
            <a:off x="4802188" y="2754313"/>
            <a:ext cx="3200400" cy="577850"/>
          </a:xfrm>
          <a:prstGeom prst="roundRect">
            <a:avLst>
              <a:gd name="adj" fmla="val 16667"/>
            </a:avLst>
          </a:prstGeom>
          <a:solidFill>
            <a:srgbClr val="FFFF99"/>
          </a:solidFill>
          <a:ln w="9525">
            <a:solidFill>
              <a:schemeClr val="tx1"/>
            </a:solidFill>
            <a:round/>
            <a:headEnd/>
            <a:tailEnd/>
          </a:ln>
        </p:spPr>
        <p:txBody>
          <a:bodyPr wrap="none" lIns="3526" tIns="1765" rIns="3526" bIns="1765" anchor="ctr"/>
          <a:lstStyle/>
          <a:p>
            <a:pPr algn="ctr" eaLnBrk="0" hangingPunct="0"/>
            <a:r>
              <a:rPr lang="en-US" sz="2000" dirty="0"/>
              <a:t>RA Coordinating Committee</a:t>
            </a:r>
          </a:p>
        </p:txBody>
      </p:sp>
    </p:spTree>
    <p:extLst>
      <p:ext uri="{BB962C8B-B14F-4D97-AF65-F5344CB8AC3E}">
        <p14:creationId xmlns:p14="http://schemas.microsoft.com/office/powerpoint/2010/main" val="13573587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59FC-AF88-44C0-BCED-93CE6ADE3ED1}"/>
              </a:ext>
            </a:extLst>
          </p:cNvPr>
          <p:cNvSpPr>
            <a:spLocks noGrp="1"/>
          </p:cNvSpPr>
          <p:nvPr>
            <p:ph type="title"/>
          </p:nvPr>
        </p:nvSpPr>
        <p:spPr>
          <a:xfrm>
            <a:off x="457200" y="274638"/>
            <a:ext cx="8229600" cy="1143000"/>
          </a:xfrm>
        </p:spPr>
        <p:txBody>
          <a:bodyPr/>
          <a:lstStyle/>
          <a:p>
            <a:r>
              <a:rPr lang="en-US" dirty="0">
                <a:solidFill>
                  <a:schemeClr val="bg1">
                    <a:lumMod val="95000"/>
                  </a:schemeClr>
                </a:solidFill>
              </a:rPr>
              <a:t>RA Abbreviations</a:t>
            </a:r>
          </a:p>
        </p:txBody>
      </p:sp>
      <p:sp>
        <p:nvSpPr>
          <p:cNvPr id="3" name="Content Placeholder 2">
            <a:extLst>
              <a:ext uri="{FF2B5EF4-FFF2-40B4-BE49-F238E27FC236}">
                <a16:creationId xmlns:a16="http://schemas.microsoft.com/office/drawing/2014/main" id="{5EF75545-69F9-4ED7-8E0F-2656531B9AED}"/>
              </a:ext>
            </a:extLst>
          </p:cNvPr>
          <p:cNvSpPr>
            <a:spLocks noGrp="1"/>
          </p:cNvSpPr>
          <p:nvPr>
            <p:ph idx="1"/>
          </p:nvPr>
        </p:nvSpPr>
        <p:spPr>
          <a:xfrm>
            <a:off x="596096" y="1600200"/>
            <a:ext cx="8229600" cy="4525963"/>
          </a:xfrm>
        </p:spPr>
        <p:txBody>
          <a:bodyPr>
            <a:normAutofit fontScale="62500" lnSpcReduction="20000"/>
          </a:bodyPr>
          <a:lstStyle/>
          <a:p>
            <a:r>
              <a:rPr lang="en-US" sz="3800" dirty="0">
                <a:cs typeface="Arial" panose="020B0604020202020204" pitchFamily="34" charset="0"/>
              </a:rPr>
              <a:t>CCCPD-Commission on Continued Competency and Professional Development</a:t>
            </a:r>
          </a:p>
          <a:p>
            <a:pPr lvl="1"/>
            <a:r>
              <a:rPr lang="en-US" sz="3200" dirty="0">
                <a:cs typeface="Arial" panose="020B0604020202020204" pitchFamily="34" charset="0"/>
              </a:rPr>
              <a:t> </a:t>
            </a:r>
            <a:r>
              <a:rPr lang="en-US" sz="3500" dirty="0">
                <a:cs typeface="Arial" panose="020B0604020202020204" pitchFamily="34" charset="0"/>
              </a:rPr>
              <a:t>Develops and maintains the Standards for Continuing Competence. The CCCPD provides guidelines and tools that support the ongoing professional development of practitioners</a:t>
            </a:r>
          </a:p>
          <a:p>
            <a:r>
              <a:rPr lang="en-US" sz="3800" dirty="0">
                <a:cs typeface="Arial" panose="020B0604020202020204" pitchFamily="34" charset="0"/>
              </a:rPr>
              <a:t>CRAC- Credentials  Review  and Accountability Committee</a:t>
            </a:r>
          </a:p>
          <a:p>
            <a:pPr lvl="1"/>
            <a:r>
              <a:rPr lang="en-US" sz="3500" dirty="0">
                <a:cs typeface="Arial" panose="020B0604020202020204" pitchFamily="34" charset="0"/>
              </a:rPr>
              <a:t>Verifies credentials for eligibility for RA</a:t>
            </a:r>
          </a:p>
          <a:p>
            <a:r>
              <a:rPr lang="en-US" sz="3800" dirty="0">
                <a:cs typeface="Arial" panose="020B0604020202020204" pitchFamily="34" charset="0"/>
              </a:rPr>
              <a:t>RACC- RA Coordinating Committee chaired by Vice Speaker</a:t>
            </a:r>
          </a:p>
          <a:p>
            <a:pPr lvl="1"/>
            <a:r>
              <a:rPr lang="en-US" sz="3500" dirty="0">
                <a:cs typeface="Arial" panose="020B0604020202020204" pitchFamily="34" charset="0"/>
              </a:rPr>
              <a:t>Made up of all RA committees- COE, COP, CCCPD &amp; Ethics</a:t>
            </a:r>
          </a:p>
          <a:p>
            <a:r>
              <a:rPr lang="en-US" sz="3800" dirty="0">
                <a:cs typeface="Arial" panose="020B0604020202020204" pitchFamily="34" charset="0"/>
              </a:rPr>
              <a:t>RALC-RA Leadership Committee</a:t>
            </a:r>
          </a:p>
          <a:p>
            <a:pPr lvl="1"/>
            <a:r>
              <a:rPr lang="en-US" sz="3500" dirty="0">
                <a:cs typeface="Arial" panose="020B0604020202020204" pitchFamily="34" charset="0"/>
              </a:rPr>
              <a:t>Guides the functions and processes of the RA; made up of Speaker, Vice Speaker, Recorder, Chair of the Agenda Committee, CRAC chair</a:t>
            </a:r>
          </a:p>
          <a:p>
            <a:pPr marL="0" indent="0">
              <a:buNone/>
            </a:pPr>
            <a:endParaRPr lang="en-US" dirty="0"/>
          </a:p>
        </p:txBody>
      </p:sp>
    </p:spTree>
    <p:extLst>
      <p:ext uri="{BB962C8B-B14F-4D97-AF65-F5344CB8AC3E}">
        <p14:creationId xmlns:p14="http://schemas.microsoft.com/office/powerpoint/2010/main" val="96446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48DA-0B46-4C11-9167-80372F916A9C}"/>
              </a:ext>
            </a:extLst>
          </p:cNvPr>
          <p:cNvSpPr>
            <a:spLocks noGrp="1"/>
          </p:cNvSpPr>
          <p:nvPr>
            <p:ph type="title"/>
          </p:nvPr>
        </p:nvSpPr>
        <p:spPr/>
        <p:txBody>
          <a:bodyPr/>
          <a:lstStyle/>
          <a:p>
            <a:r>
              <a:rPr lang="en-US" dirty="0">
                <a:solidFill>
                  <a:schemeClr val="bg1">
                    <a:lumMod val="95000"/>
                  </a:schemeClr>
                </a:solidFill>
              </a:rPr>
              <a:t>More Abbreviations</a:t>
            </a:r>
          </a:p>
        </p:txBody>
      </p:sp>
      <p:sp>
        <p:nvSpPr>
          <p:cNvPr id="3" name="Content Placeholder 2">
            <a:extLst>
              <a:ext uri="{FF2B5EF4-FFF2-40B4-BE49-F238E27FC236}">
                <a16:creationId xmlns:a16="http://schemas.microsoft.com/office/drawing/2014/main" id="{23AA6CD3-EFB5-45C6-9F00-0520BDE00ADA}"/>
              </a:ext>
            </a:extLst>
          </p:cNvPr>
          <p:cNvSpPr>
            <a:spLocks noGrp="1"/>
          </p:cNvSpPr>
          <p:nvPr>
            <p:ph idx="1"/>
          </p:nvPr>
        </p:nvSpPr>
        <p:spPr/>
        <p:txBody>
          <a:bodyPr>
            <a:normAutofit fontScale="92500" lnSpcReduction="20000"/>
          </a:bodyPr>
          <a:lstStyle/>
          <a:p>
            <a:r>
              <a:rPr lang="en-US" sz="3000" dirty="0"/>
              <a:t>COE- Commission on Education</a:t>
            </a:r>
          </a:p>
          <a:p>
            <a:pPr lvl="1"/>
            <a:r>
              <a:rPr lang="en-US" sz="2400" dirty="0"/>
              <a:t>identifies, analyzes, and anticipates issues in education and  generates education-related policy</a:t>
            </a:r>
          </a:p>
          <a:p>
            <a:r>
              <a:rPr lang="en-US" sz="3000" dirty="0"/>
              <a:t>COP-Commission on Practice</a:t>
            </a:r>
          </a:p>
          <a:p>
            <a:pPr lvl="1"/>
            <a:r>
              <a:rPr lang="en-US" sz="2400" dirty="0"/>
              <a:t>promotes the quality of occupational therapy practice and develops practice standards for occupational therapists and occupational therapy assistants relative to provider and consumer needs. </a:t>
            </a:r>
          </a:p>
          <a:p>
            <a:r>
              <a:rPr lang="en-US" sz="3000" dirty="0"/>
              <a:t>EC-Ethics Commission</a:t>
            </a:r>
          </a:p>
          <a:p>
            <a:pPr lvl="1"/>
            <a:r>
              <a:rPr lang="en-US" sz="2600" dirty="0"/>
              <a:t>maintains the AOTA Code of Ethics, educates and interprets the Code of Ethics to members and consumers, and reviews cases of non-compliance with the Code of Ethics</a:t>
            </a:r>
          </a:p>
        </p:txBody>
      </p:sp>
    </p:spTree>
    <p:extLst>
      <p:ext uri="{BB962C8B-B14F-4D97-AF65-F5344CB8AC3E}">
        <p14:creationId xmlns:p14="http://schemas.microsoft.com/office/powerpoint/2010/main" val="324640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latin typeface="Arial"/>
                <a:cs typeface="Arial"/>
              </a:rPr>
              <a:t>RA Facts</a:t>
            </a:r>
          </a:p>
        </p:txBody>
      </p:sp>
      <p:sp>
        <p:nvSpPr>
          <p:cNvPr id="3" name="Content Placeholder 2"/>
          <p:cNvSpPr>
            <a:spLocks noGrp="1"/>
          </p:cNvSpPr>
          <p:nvPr>
            <p:ph idx="1"/>
          </p:nvPr>
        </p:nvSpPr>
        <p:spPr>
          <a:xfrm>
            <a:off x="751114" y="1600200"/>
            <a:ext cx="7935686" cy="4525963"/>
          </a:xfrm>
        </p:spPr>
        <p:txBody>
          <a:bodyPr>
            <a:normAutofit fontScale="92500" lnSpcReduction="10000"/>
          </a:bodyPr>
          <a:lstStyle/>
          <a:p>
            <a:pPr>
              <a:lnSpc>
                <a:spcPct val="90000"/>
              </a:lnSpc>
            </a:pPr>
            <a:r>
              <a:rPr lang="en-US" dirty="0">
                <a:latin typeface="Arial"/>
                <a:cs typeface="Arial"/>
              </a:rPr>
              <a:t>Represents the membership – 50 states, 2 territories</a:t>
            </a:r>
          </a:p>
          <a:p>
            <a:pPr>
              <a:lnSpc>
                <a:spcPct val="90000"/>
              </a:lnSpc>
            </a:pPr>
            <a:r>
              <a:rPr lang="en-US" dirty="0">
                <a:latin typeface="Arial"/>
                <a:cs typeface="Arial"/>
              </a:rPr>
              <a:t>Meets at least twice per year (online in the Fall and in-person or online in the Spring)</a:t>
            </a:r>
          </a:p>
          <a:p>
            <a:pPr>
              <a:lnSpc>
                <a:spcPct val="90000"/>
              </a:lnSpc>
            </a:pPr>
            <a:r>
              <a:rPr lang="en-US" dirty="0">
                <a:latin typeface="Arial"/>
                <a:cs typeface="Arial"/>
              </a:rPr>
              <a:t>Reports information to and helps AOTA members access information</a:t>
            </a:r>
          </a:p>
          <a:p>
            <a:pPr>
              <a:lnSpc>
                <a:spcPct val="90000"/>
              </a:lnSpc>
            </a:pPr>
            <a:r>
              <a:rPr lang="en-US" dirty="0">
                <a:latin typeface="Arial"/>
                <a:cs typeface="Arial"/>
              </a:rPr>
              <a:t>Solicits motions from AOTA members</a:t>
            </a:r>
          </a:p>
          <a:p>
            <a:pPr>
              <a:lnSpc>
                <a:spcPct val="90000"/>
              </a:lnSpc>
            </a:pPr>
            <a:r>
              <a:rPr lang="en-US" dirty="0">
                <a:latin typeface="Arial"/>
                <a:cs typeface="Arial"/>
              </a:rPr>
              <a:t>Representatives serve as a conduit of information from AOTA to members in their states</a:t>
            </a:r>
          </a:p>
        </p:txBody>
      </p:sp>
    </p:spTree>
    <p:extLst>
      <p:ext uri="{BB962C8B-B14F-4D97-AF65-F5344CB8AC3E}">
        <p14:creationId xmlns:p14="http://schemas.microsoft.com/office/powerpoint/2010/main" val="331862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3F7A59-1C36-4B0E-828E-AEEFC65F3595}"/>
              </a:ext>
            </a:extLst>
          </p:cNvPr>
          <p:cNvSpPr>
            <a:spLocks noGrp="1"/>
          </p:cNvSpPr>
          <p:nvPr>
            <p:ph type="title"/>
          </p:nvPr>
        </p:nvSpPr>
        <p:spPr/>
        <p:txBody>
          <a:bodyPr/>
          <a:lstStyle/>
          <a:p>
            <a:r>
              <a:rPr lang="en-US" dirty="0">
                <a:solidFill>
                  <a:schemeClr val="bg1"/>
                </a:solidFill>
              </a:rPr>
              <a:t>Learning Objectives</a:t>
            </a:r>
          </a:p>
        </p:txBody>
      </p:sp>
      <p:sp>
        <p:nvSpPr>
          <p:cNvPr id="6" name="Content Placeholder 5">
            <a:extLst>
              <a:ext uri="{FF2B5EF4-FFF2-40B4-BE49-F238E27FC236}">
                <a16:creationId xmlns:a16="http://schemas.microsoft.com/office/drawing/2014/main" id="{63353656-4B44-4F33-ACD6-4BF43D539E8B}"/>
              </a:ext>
            </a:extLst>
          </p:cNvPr>
          <p:cNvSpPr>
            <a:spLocks noGrp="1"/>
          </p:cNvSpPr>
          <p:nvPr>
            <p:ph idx="1"/>
          </p:nvPr>
        </p:nvSpPr>
        <p:spPr>
          <a:xfrm>
            <a:off x="457200" y="1600200"/>
            <a:ext cx="8229600" cy="4693024"/>
          </a:xfrm>
        </p:spPr>
        <p:txBody>
          <a:bodyPr>
            <a:normAutofit fontScale="92500" lnSpcReduction="20000"/>
          </a:bodyPr>
          <a:lstStyle/>
          <a:p>
            <a:r>
              <a:rPr lang="en-US" dirty="0"/>
              <a:t>Provide link from AOTA to GOTA members as well as Georgia OT Practitioners</a:t>
            </a:r>
          </a:p>
          <a:p>
            <a:r>
              <a:rPr lang="en-US" dirty="0"/>
              <a:t>Educate and enhance knowledge of AOTA initiatives, 2018-2020 Strategic Plan and Vision 2025</a:t>
            </a:r>
          </a:p>
          <a:p>
            <a:r>
              <a:rPr lang="en-US" dirty="0"/>
              <a:t>Discuss past and current AOTA issues including recent move by AOTA BOD to put OTD/OTA educational mandates in abeyance</a:t>
            </a:r>
          </a:p>
          <a:p>
            <a:r>
              <a:rPr lang="en-US" dirty="0"/>
              <a:t>Establish Mandates and provide history/timeline of AOTA and ABIM with the Choosing Wisely program to improve OT practice </a:t>
            </a:r>
          </a:p>
          <a:p>
            <a:endParaRPr lang="en-US" dirty="0"/>
          </a:p>
        </p:txBody>
      </p:sp>
    </p:spTree>
    <p:extLst>
      <p:ext uri="{BB962C8B-B14F-4D97-AF65-F5344CB8AC3E}">
        <p14:creationId xmlns:p14="http://schemas.microsoft.com/office/powerpoint/2010/main" val="97436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lumMod val="95000"/>
                  </a:schemeClr>
                </a:solidFill>
                <a:latin typeface="Arial"/>
                <a:cs typeface="Arial"/>
              </a:rPr>
              <a:t>What is a motion?</a:t>
            </a:r>
          </a:p>
        </p:txBody>
      </p:sp>
      <p:sp>
        <p:nvSpPr>
          <p:cNvPr id="3" name="Content Placeholder 2"/>
          <p:cNvSpPr>
            <a:spLocks noGrp="1"/>
          </p:cNvSpPr>
          <p:nvPr>
            <p:ph idx="1"/>
          </p:nvPr>
        </p:nvSpPr>
        <p:spPr>
          <a:xfrm>
            <a:off x="571500" y="1600200"/>
            <a:ext cx="8115300" cy="4525963"/>
          </a:xfrm>
        </p:spPr>
        <p:txBody>
          <a:bodyPr/>
          <a:lstStyle/>
          <a:p>
            <a:r>
              <a:rPr lang="en-US" dirty="0">
                <a:latin typeface="Arial"/>
                <a:cs typeface="Arial"/>
              </a:rPr>
              <a:t>A proposal that introduces an item to the membership of AOTA  for their consideration</a:t>
            </a:r>
          </a:p>
          <a:p>
            <a:r>
              <a:rPr lang="en-US" dirty="0">
                <a:latin typeface="Arial"/>
                <a:cs typeface="Arial"/>
              </a:rPr>
              <a:t>Motions can be submitted any time in the year but there are deadlines for submission for both Fall and Spring Meetings of the RA.  Fall deadline just passed last month, September 24th</a:t>
            </a:r>
          </a:p>
          <a:p>
            <a:pPr marL="0" indent="0">
              <a:buNone/>
            </a:pPr>
            <a:endParaRPr lang="en-US" dirty="0">
              <a:latin typeface="Arial"/>
              <a:cs typeface="Arial"/>
            </a:endParaRPr>
          </a:p>
        </p:txBody>
      </p:sp>
    </p:spTree>
    <p:extLst>
      <p:ext uri="{BB962C8B-B14F-4D97-AF65-F5344CB8AC3E}">
        <p14:creationId xmlns:p14="http://schemas.microsoft.com/office/powerpoint/2010/main" val="263649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9F25-37CA-49CE-B53D-BC9C92CBAAC6}"/>
              </a:ext>
            </a:extLst>
          </p:cNvPr>
          <p:cNvSpPr>
            <a:spLocks noGrp="1"/>
          </p:cNvSpPr>
          <p:nvPr>
            <p:ph type="title"/>
          </p:nvPr>
        </p:nvSpPr>
        <p:spPr/>
        <p:txBody>
          <a:bodyPr/>
          <a:lstStyle/>
          <a:p>
            <a:r>
              <a:rPr lang="en-US" dirty="0">
                <a:solidFill>
                  <a:schemeClr val="bg1">
                    <a:lumMod val="95000"/>
                  </a:schemeClr>
                </a:solidFill>
              </a:rPr>
              <a:t>A Motion May…</a:t>
            </a:r>
          </a:p>
        </p:txBody>
      </p:sp>
      <p:sp>
        <p:nvSpPr>
          <p:cNvPr id="3" name="Content Placeholder 2">
            <a:extLst>
              <a:ext uri="{FF2B5EF4-FFF2-40B4-BE49-F238E27FC236}">
                <a16:creationId xmlns:a16="http://schemas.microsoft.com/office/drawing/2014/main" id="{731A7BA1-4410-44A9-A303-83C340A04A8A}"/>
              </a:ext>
            </a:extLst>
          </p:cNvPr>
          <p:cNvSpPr>
            <a:spLocks noGrp="1"/>
          </p:cNvSpPr>
          <p:nvPr>
            <p:ph idx="1"/>
          </p:nvPr>
        </p:nvSpPr>
        <p:spPr>
          <a:xfrm>
            <a:off x="685800" y="1600200"/>
            <a:ext cx="8001000" cy="4525963"/>
          </a:xfrm>
        </p:spPr>
        <p:txBody>
          <a:bodyPr>
            <a:normAutofit fontScale="92500"/>
          </a:bodyPr>
          <a:lstStyle/>
          <a:p>
            <a:r>
              <a:rPr lang="en-US" dirty="0"/>
              <a:t>Recommend an ad hoc committee be formed to investigate the need for action or resources</a:t>
            </a:r>
          </a:p>
          <a:p>
            <a:r>
              <a:rPr lang="en-US" dirty="0"/>
              <a:t>Create a change to the AOTA by-laws</a:t>
            </a:r>
          </a:p>
          <a:p>
            <a:r>
              <a:rPr lang="en-US" dirty="0"/>
              <a:t>Recommend the development/adoption of an official document</a:t>
            </a:r>
          </a:p>
          <a:p>
            <a:r>
              <a:rPr lang="en-US" dirty="0"/>
              <a:t>State the RA’s position on an initiative or issue</a:t>
            </a:r>
          </a:p>
          <a:p>
            <a:r>
              <a:rPr lang="en-US" dirty="0"/>
              <a:t>Charge the Board to direct the Executive Director towards an action</a:t>
            </a:r>
          </a:p>
          <a:p>
            <a:pPr marL="0" indent="0">
              <a:buNone/>
            </a:pPr>
            <a:endParaRPr lang="en-US" dirty="0"/>
          </a:p>
          <a:p>
            <a:endParaRPr lang="en-US" dirty="0"/>
          </a:p>
        </p:txBody>
      </p:sp>
    </p:spTree>
    <p:extLst>
      <p:ext uri="{BB962C8B-B14F-4D97-AF65-F5344CB8AC3E}">
        <p14:creationId xmlns:p14="http://schemas.microsoft.com/office/powerpoint/2010/main" val="102480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44008"/>
            <a:ext cx="8229600" cy="1143000"/>
          </a:xfrm>
        </p:spPr>
        <p:txBody>
          <a:bodyPr>
            <a:normAutofit/>
          </a:bodyPr>
          <a:lstStyle/>
          <a:p>
            <a:r>
              <a:rPr lang="en-US" sz="3200" dirty="0">
                <a:solidFill>
                  <a:schemeClr val="bg1">
                    <a:lumMod val="95000"/>
                  </a:schemeClr>
                </a:solidFill>
                <a:latin typeface="Arial"/>
                <a:cs typeface="Arial"/>
              </a:rPr>
              <a:t>Historical Trends that Have Resulted in RA Motions and Action</a:t>
            </a:r>
          </a:p>
        </p:txBody>
      </p:sp>
      <p:sp>
        <p:nvSpPr>
          <p:cNvPr id="5123" name="Rectangle 3"/>
          <p:cNvSpPr>
            <a:spLocks noGrp="1" noChangeArrowheads="1"/>
          </p:cNvSpPr>
          <p:nvPr>
            <p:ph type="body" idx="1"/>
          </p:nvPr>
        </p:nvSpPr>
        <p:spPr>
          <a:xfrm>
            <a:off x="783770" y="1600200"/>
            <a:ext cx="7903029" cy="4525963"/>
          </a:xfrm>
        </p:spPr>
        <p:txBody>
          <a:bodyPr>
            <a:normAutofit fontScale="92500"/>
          </a:bodyPr>
          <a:lstStyle/>
          <a:p>
            <a:pPr>
              <a:lnSpc>
                <a:spcPct val="90000"/>
              </a:lnSpc>
            </a:pPr>
            <a:r>
              <a:rPr lang="en-US" sz="2800" dirty="0">
                <a:latin typeface="Arial"/>
                <a:cs typeface="Arial"/>
              </a:rPr>
              <a:t>Federal &amp; State legislation impacting the profession/practice</a:t>
            </a:r>
          </a:p>
          <a:p>
            <a:pPr>
              <a:lnSpc>
                <a:spcPct val="90000"/>
              </a:lnSpc>
            </a:pPr>
            <a:r>
              <a:rPr lang="en-US" sz="2800" dirty="0">
                <a:latin typeface="Arial"/>
                <a:cs typeface="Arial"/>
              </a:rPr>
              <a:t>Entry level education</a:t>
            </a:r>
          </a:p>
          <a:p>
            <a:pPr>
              <a:lnSpc>
                <a:spcPct val="90000"/>
              </a:lnSpc>
            </a:pPr>
            <a:r>
              <a:rPr lang="en-US" sz="2800" dirty="0">
                <a:latin typeface="Arial"/>
                <a:cs typeface="Arial"/>
              </a:rPr>
              <a:t>Strengthening of the OTA position</a:t>
            </a:r>
          </a:p>
          <a:p>
            <a:pPr>
              <a:lnSpc>
                <a:spcPct val="90000"/>
              </a:lnSpc>
            </a:pPr>
            <a:r>
              <a:rPr lang="en-US" sz="2800" dirty="0">
                <a:latin typeface="Arial"/>
                <a:cs typeface="Arial"/>
              </a:rPr>
              <a:t>Standards of practice</a:t>
            </a:r>
          </a:p>
          <a:p>
            <a:pPr>
              <a:lnSpc>
                <a:spcPct val="90000"/>
              </a:lnSpc>
            </a:pPr>
            <a:r>
              <a:rPr lang="en-US" sz="2800" dirty="0">
                <a:latin typeface="Arial"/>
                <a:cs typeface="Arial"/>
              </a:rPr>
              <a:t>Research and advanced-degree education</a:t>
            </a:r>
          </a:p>
          <a:p>
            <a:pPr>
              <a:lnSpc>
                <a:spcPct val="90000"/>
              </a:lnSpc>
            </a:pPr>
            <a:r>
              <a:rPr lang="en-US" sz="2800" dirty="0">
                <a:latin typeface="Arial"/>
                <a:cs typeface="Arial"/>
              </a:rPr>
              <a:t>Continuing Education &amp; Continuing Competency</a:t>
            </a:r>
          </a:p>
          <a:p>
            <a:pPr>
              <a:lnSpc>
                <a:spcPct val="90000"/>
              </a:lnSpc>
            </a:pPr>
            <a:r>
              <a:rPr lang="en-US" sz="2800" dirty="0">
                <a:latin typeface="Arial"/>
                <a:cs typeface="Arial"/>
              </a:rPr>
              <a:t>Recruitment &amp; Personnel</a:t>
            </a:r>
          </a:p>
          <a:p>
            <a:pPr>
              <a:lnSpc>
                <a:spcPct val="90000"/>
              </a:lnSpc>
            </a:pPr>
            <a:r>
              <a:rPr lang="en-US" sz="2800" dirty="0">
                <a:latin typeface="Arial"/>
                <a:cs typeface="Arial"/>
              </a:rPr>
              <a:t>Specialization</a:t>
            </a:r>
          </a:p>
          <a:p>
            <a:pPr>
              <a:lnSpc>
                <a:spcPct val="90000"/>
              </a:lnSpc>
            </a:pPr>
            <a:r>
              <a:rPr lang="en-US" sz="2800" dirty="0">
                <a:latin typeface="Arial"/>
                <a:cs typeface="Arial"/>
              </a:rPr>
              <a:t>International Community</a:t>
            </a:r>
            <a:endParaRPr lang="en-US" sz="2400" dirty="0"/>
          </a:p>
        </p:txBody>
      </p:sp>
    </p:spTree>
    <p:extLst>
      <p:ext uri="{BB962C8B-B14F-4D97-AF65-F5344CB8AC3E}">
        <p14:creationId xmlns:p14="http://schemas.microsoft.com/office/powerpoint/2010/main" val="24468833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lumMod val="95000"/>
                  </a:schemeClr>
                </a:solidFill>
                <a:latin typeface="Arial"/>
                <a:cs typeface="Arial"/>
              </a:rPr>
              <a:t>Why write a motion?</a:t>
            </a:r>
          </a:p>
        </p:txBody>
      </p:sp>
      <p:sp>
        <p:nvSpPr>
          <p:cNvPr id="3" name="Content Placeholder 2"/>
          <p:cNvSpPr>
            <a:spLocks noGrp="1"/>
          </p:cNvSpPr>
          <p:nvPr>
            <p:ph idx="1"/>
          </p:nvPr>
        </p:nvSpPr>
        <p:spPr>
          <a:xfrm>
            <a:off x="457200" y="1600200"/>
            <a:ext cx="5715000" cy="4525963"/>
          </a:xfrm>
        </p:spPr>
        <p:txBody>
          <a:bodyPr/>
          <a:lstStyle/>
          <a:p>
            <a:r>
              <a:rPr lang="en-US" dirty="0">
                <a:latin typeface="Arial"/>
                <a:cs typeface="Arial"/>
              </a:rPr>
              <a:t>A motion tells the RA what action you want taken and why it should be taken</a:t>
            </a:r>
          </a:p>
          <a:p>
            <a:r>
              <a:rPr lang="en-US" dirty="0">
                <a:latin typeface="Arial"/>
                <a:cs typeface="Arial"/>
              </a:rPr>
              <a:t>A motion expresses a certain view or directs that a particular investigation be conducted and the findings be reported for further action</a:t>
            </a:r>
          </a:p>
        </p:txBody>
      </p:sp>
      <p:pic>
        <p:nvPicPr>
          <p:cNvPr id="4" name="Picture 4"/>
          <p:cNvPicPr>
            <a:picLocks noChangeAspect="1" noChangeArrowheads="1"/>
          </p:cNvPicPr>
          <p:nvPr/>
        </p:nvPicPr>
        <p:blipFill>
          <a:blip r:embed="rId3" cstate="print"/>
          <a:srcRect/>
          <a:stretch>
            <a:fillRect/>
          </a:stretch>
        </p:blipFill>
        <p:spPr bwMode="auto">
          <a:xfrm flipH="1">
            <a:off x="6553200" y="3581400"/>
            <a:ext cx="2362200" cy="3081460"/>
          </a:xfrm>
          <a:prstGeom prst="rect">
            <a:avLst/>
          </a:prstGeom>
          <a:noFill/>
          <a:ln w="9525">
            <a:noFill/>
            <a:miter lim="800000"/>
            <a:headEnd/>
            <a:tailEnd/>
          </a:ln>
          <a:effectLst/>
        </p:spPr>
      </p:pic>
    </p:spTree>
    <p:extLst>
      <p:ext uri="{BB962C8B-B14F-4D97-AF65-F5344CB8AC3E}">
        <p14:creationId xmlns:p14="http://schemas.microsoft.com/office/powerpoint/2010/main" val="213479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57162"/>
            <a:ext cx="8229600" cy="1846262"/>
          </a:xfrm>
        </p:spPr>
        <p:txBody>
          <a:bodyPr>
            <a:normAutofit/>
          </a:bodyPr>
          <a:lstStyle/>
          <a:p>
            <a:pPr algn="l"/>
            <a:r>
              <a:rPr lang="en-US" dirty="0">
                <a:solidFill>
                  <a:schemeClr val="bg1">
                    <a:lumMod val="95000"/>
                  </a:schemeClr>
                </a:solidFill>
                <a:latin typeface="+mn-lt"/>
                <a:cs typeface="Arial"/>
              </a:rPr>
              <a:t>RA Motions the Following Criteria</a:t>
            </a:r>
            <a:endParaRPr lang="en-US" sz="2800" dirty="0">
              <a:solidFill>
                <a:schemeClr val="bg1">
                  <a:lumMod val="95000"/>
                </a:schemeClr>
              </a:solidFill>
              <a:latin typeface="+mn-lt"/>
              <a:cs typeface="Arial"/>
            </a:endParaRPr>
          </a:p>
        </p:txBody>
      </p:sp>
      <p:sp>
        <p:nvSpPr>
          <p:cNvPr id="3" name="Content Placeholder 2"/>
          <p:cNvSpPr>
            <a:spLocks noGrp="1"/>
          </p:cNvSpPr>
          <p:nvPr>
            <p:ph idx="1"/>
          </p:nvPr>
        </p:nvSpPr>
        <p:spPr>
          <a:xfrm>
            <a:off x="277589" y="1436909"/>
            <a:ext cx="8229600" cy="4953000"/>
          </a:xfrm>
        </p:spPr>
        <p:txBody>
          <a:bodyPr>
            <a:normAutofit/>
          </a:bodyPr>
          <a:lstStyle/>
          <a:p>
            <a:pPr lvl="1">
              <a:buFont typeface="Arial" panose="020B0604020202020204" pitchFamily="34" charset="0"/>
              <a:buChar char="•"/>
            </a:pPr>
            <a:r>
              <a:rPr lang="en-US" dirty="0">
                <a:cs typeface="Arial"/>
              </a:rPr>
              <a:t>Related to professional policy or standards</a:t>
            </a:r>
          </a:p>
          <a:p>
            <a:pPr lvl="1">
              <a:buFont typeface="Arial" panose="020B0604020202020204" pitchFamily="34" charset="0"/>
              <a:buChar char="•"/>
            </a:pPr>
            <a:r>
              <a:rPr lang="en-US" dirty="0">
                <a:cs typeface="Arial"/>
              </a:rPr>
              <a:t>Relevant to contemporary practice</a:t>
            </a:r>
          </a:p>
          <a:p>
            <a:pPr lvl="1">
              <a:buFont typeface="Arial" panose="020B0604020202020204" pitchFamily="34" charset="0"/>
              <a:buChar char="•"/>
            </a:pPr>
            <a:r>
              <a:rPr lang="en-US" dirty="0">
                <a:cs typeface="Arial"/>
              </a:rPr>
              <a:t>Of national importance and relevance</a:t>
            </a:r>
          </a:p>
          <a:p>
            <a:pPr lvl="1">
              <a:buFont typeface="Arial" panose="020B0604020202020204" pitchFamily="34" charset="0"/>
              <a:buChar char="•"/>
            </a:pPr>
            <a:r>
              <a:rPr lang="en-US" dirty="0">
                <a:cs typeface="Arial"/>
              </a:rPr>
              <a:t>Relates to a broad range of AOTA members </a:t>
            </a:r>
          </a:p>
          <a:p>
            <a:pPr lvl="1">
              <a:buFont typeface="Arial" panose="020B0604020202020204" pitchFamily="34" charset="0"/>
              <a:buChar char="•"/>
            </a:pPr>
            <a:r>
              <a:rPr lang="en-US" dirty="0">
                <a:cs typeface="Arial"/>
              </a:rPr>
              <a:t>Impacts practice or education in a positive and meaningful way</a:t>
            </a:r>
          </a:p>
          <a:p>
            <a:pPr lvl="1">
              <a:buFont typeface="Arial" panose="020B0604020202020204" pitchFamily="34" charset="0"/>
              <a:buChar char="•"/>
            </a:pPr>
            <a:r>
              <a:rPr lang="en-US" dirty="0">
                <a:cs typeface="Arial"/>
              </a:rPr>
              <a:t>Is appropriate for consideration by a national professional organization </a:t>
            </a:r>
          </a:p>
          <a:p>
            <a:pPr lvl="1">
              <a:buFont typeface="Arial" panose="020B0604020202020204" pitchFamily="34" charset="0"/>
              <a:buChar char="•"/>
            </a:pPr>
            <a:r>
              <a:rPr lang="en-US" dirty="0">
                <a:cs typeface="Arial"/>
              </a:rPr>
              <a:t>Moves the profession forward in a meaningful way</a:t>
            </a:r>
          </a:p>
        </p:txBody>
      </p:sp>
    </p:spTree>
    <p:extLst>
      <p:ext uri="{BB962C8B-B14F-4D97-AF65-F5344CB8AC3E}">
        <p14:creationId xmlns:p14="http://schemas.microsoft.com/office/powerpoint/2010/main" val="12435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latin typeface="+mn-lt"/>
                <a:cs typeface="Arial"/>
              </a:rPr>
              <a:t>Process to Submit Motions</a:t>
            </a:r>
          </a:p>
        </p:txBody>
      </p:sp>
      <p:sp>
        <p:nvSpPr>
          <p:cNvPr id="5" name="Content Placeholder 2"/>
          <p:cNvSpPr>
            <a:spLocks noGrp="1"/>
          </p:cNvSpPr>
          <p:nvPr>
            <p:ph idx="1"/>
          </p:nvPr>
        </p:nvSpPr>
        <p:spPr>
          <a:xfrm>
            <a:off x="751114" y="1475019"/>
            <a:ext cx="7560129" cy="5257800"/>
          </a:xfrm>
        </p:spPr>
        <p:txBody>
          <a:bodyPr>
            <a:normAutofit fontScale="77500" lnSpcReduction="20000"/>
          </a:bodyPr>
          <a:lstStyle/>
          <a:p>
            <a:pPr marL="514350" indent="-514350">
              <a:buFont typeface="+mj-lt"/>
              <a:buAutoNum type="arabicPeriod"/>
            </a:pPr>
            <a:r>
              <a:rPr lang="en-US" dirty="0">
                <a:cs typeface="Arial"/>
              </a:rPr>
              <a:t>Work with your State Representative to complete the Motions Submission Form together: </a:t>
            </a:r>
            <a:r>
              <a:rPr lang="en-US" dirty="0">
                <a:cs typeface="Arial"/>
                <a:hlinkClick r:id="rId3"/>
              </a:rPr>
              <a:t>https://www.aota.org/AboutAOTA/Get-Involved/RA/Motions.aspx</a:t>
            </a:r>
            <a:endParaRPr lang="en-US" dirty="0">
              <a:cs typeface="Arial"/>
            </a:endParaRPr>
          </a:p>
          <a:p>
            <a:pPr marL="514350" indent="-514350">
              <a:buFont typeface="+mj-lt"/>
              <a:buAutoNum type="arabicPeriod"/>
            </a:pPr>
            <a:r>
              <a:rPr lang="en-US" dirty="0">
                <a:cs typeface="Arial"/>
              </a:rPr>
              <a:t>Submit COMPLETED form to motions@aota.org </a:t>
            </a:r>
          </a:p>
          <a:p>
            <a:pPr marL="514350" indent="-514350">
              <a:buFont typeface="+mj-lt"/>
              <a:buAutoNum type="arabicPeriod"/>
            </a:pPr>
            <a:r>
              <a:rPr lang="en-US" dirty="0">
                <a:cs typeface="Arial"/>
              </a:rPr>
              <a:t>Motion is reviewed by Agenda Committee, RALC, Staff Liaison, and resource people</a:t>
            </a:r>
          </a:p>
          <a:p>
            <a:pPr marL="514350" indent="-514350">
              <a:buFont typeface="+mj-lt"/>
              <a:buAutoNum type="arabicPeriod"/>
            </a:pPr>
            <a:r>
              <a:rPr lang="en-US" dirty="0">
                <a:cs typeface="Arial"/>
              </a:rPr>
              <a:t>Any questions or clarifications are made in collaboration with the State Representative and the originator of the motion </a:t>
            </a:r>
          </a:p>
          <a:p>
            <a:pPr marL="514350" indent="-514350">
              <a:buFont typeface="+mj-lt"/>
              <a:buAutoNum type="arabicPeriod"/>
            </a:pPr>
            <a:r>
              <a:rPr lang="en-US" dirty="0">
                <a:cs typeface="Arial"/>
              </a:rPr>
              <a:t>Fiscal implication and charge sections are completed by AOTA Staff once the motion is moved forward</a:t>
            </a:r>
          </a:p>
          <a:p>
            <a:pPr marL="514350" indent="-514350">
              <a:buFont typeface="+mj-lt"/>
              <a:buAutoNum type="arabicPeriod"/>
            </a:pPr>
            <a:r>
              <a:rPr lang="en-US" dirty="0">
                <a:cs typeface="Arial"/>
              </a:rPr>
              <a:t>Motion is included in RA business at the next scheduled meeting </a:t>
            </a:r>
          </a:p>
        </p:txBody>
      </p:sp>
    </p:spTree>
    <p:extLst>
      <p:ext uri="{BB962C8B-B14F-4D97-AF65-F5344CB8AC3E}">
        <p14:creationId xmlns:p14="http://schemas.microsoft.com/office/powerpoint/2010/main" val="386726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lumMod val="95000"/>
                  </a:schemeClr>
                </a:solidFill>
                <a:latin typeface="Arial"/>
                <a:cs typeface="Arial"/>
              </a:rPr>
              <a:t>We are here to help!</a:t>
            </a:r>
          </a:p>
        </p:txBody>
      </p:sp>
      <p:sp>
        <p:nvSpPr>
          <p:cNvPr id="3" name="Content Placeholder 2"/>
          <p:cNvSpPr>
            <a:spLocks noGrp="1"/>
          </p:cNvSpPr>
          <p:nvPr>
            <p:ph idx="1"/>
          </p:nvPr>
        </p:nvSpPr>
        <p:spPr>
          <a:xfrm>
            <a:off x="669471" y="1779814"/>
            <a:ext cx="4664529" cy="4849586"/>
          </a:xfrm>
        </p:spPr>
        <p:txBody>
          <a:bodyPr>
            <a:normAutofit/>
          </a:bodyPr>
          <a:lstStyle/>
          <a:p>
            <a:pPr marL="0" indent="0">
              <a:buNone/>
            </a:pPr>
            <a:r>
              <a:rPr lang="en-US" sz="2000" dirty="0">
                <a:latin typeface="Arial"/>
                <a:cs typeface="Arial"/>
              </a:rPr>
              <a:t>Your Georgia Representative until </a:t>
            </a:r>
          </a:p>
          <a:p>
            <a:pPr marL="0" indent="0">
              <a:buNone/>
            </a:pPr>
            <a:r>
              <a:rPr lang="en-US" sz="2000" dirty="0">
                <a:latin typeface="Arial"/>
                <a:cs typeface="Arial"/>
              </a:rPr>
              <a:t>June 2020:</a:t>
            </a:r>
          </a:p>
          <a:p>
            <a:pPr marL="0" indent="0">
              <a:buNone/>
            </a:pPr>
            <a:r>
              <a:rPr lang="en-US" sz="2000" dirty="0">
                <a:latin typeface="Arial"/>
                <a:cs typeface="Arial"/>
              </a:rPr>
              <a:t>Audrey Gargiullo, MS, OTR/L</a:t>
            </a:r>
          </a:p>
          <a:p>
            <a:pPr marL="0" indent="0">
              <a:buNone/>
            </a:pPr>
            <a:r>
              <a:rPr lang="en-US" sz="2000" dirty="0">
                <a:latin typeface="Arial"/>
                <a:cs typeface="Arial"/>
                <a:hlinkClick r:id="rId3"/>
              </a:rPr>
              <a:t>agargiullo2142@att.net</a:t>
            </a:r>
            <a:endParaRPr lang="en-US" sz="2000" dirty="0">
              <a:latin typeface="Arial"/>
              <a:cs typeface="Arial"/>
            </a:endParaRPr>
          </a:p>
          <a:p>
            <a:pPr marL="0" indent="0">
              <a:buNone/>
            </a:pPr>
            <a:r>
              <a:rPr lang="en-US" sz="2000" dirty="0">
                <a:latin typeface="Arial"/>
                <a:cs typeface="Arial"/>
              </a:rPr>
              <a:t>(Please Put Subject Line Georgia RA)</a:t>
            </a:r>
          </a:p>
          <a:p>
            <a:pPr marL="0" indent="0">
              <a:buNone/>
            </a:pPr>
            <a:r>
              <a:rPr lang="en-US" sz="2000" dirty="0">
                <a:latin typeface="Arial"/>
                <a:cs typeface="Arial"/>
              </a:rPr>
              <a:t>(770)355-1253</a:t>
            </a:r>
          </a:p>
          <a:p>
            <a:pPr marL="0" indent="0">
              <a:buNone/>
            </a:pPr>
            <a:endParaRPr lang="en-US" sz="2000" dirty="0">
              <a:latin typeface="Arial"/>
              <a:cs typeface="Arial"/>
            </a:endParaRPr>
          </a:p>
          <a:p>
            <a:pPr marL="0" indent="0">
              <a:buNone/>
            </a:pPr>
            <a:r>
              <a:rPr lang="en-US" sz="2000" dirty="0">
                <a:latin typeface="Arial"/>
                <a:cs typeface="Arial"/>
              </a:rPr>
              <a:t>Fall On-Line meeting of the RA will be</a:t>
            </a:r>
          </a:p>
          <a:p>
            <a:pPr marL="0" indent="0">
              <a:buNone/>
            </a:pPr>
            <a:r>
              <a:rPr lang="en-US" sz="2000" dirty="0">
                <a:latin typeface="Arial"/>
                <a:cs typeface="Arial"/>
              </a:rPr>
              <a:t>November 5-12th</a:t>
            </a:r>
          </a:p>
          <a:p>
            <a:pPr marL="0" indent="0">
              <a:buNone/>
            </a:pPr>
            <a:endParaRPr lang="en-US" sz="2000" dirty="0">
              <a:latin typeface="Arial"/>
              <a:cs typeface="Arial"/>
            </a:endParaRPr>
          </a:p>
        </p:txBody>
      </p:sp>
      <p:pic>
        <p:nvPicPr>
          <p:cNvPr id="1027" name="Picture 3"/>
          <p:cNvPicPr>
            <a:picLocks noChangeAspect="1" noChangeArrowheads="1"/>
          </p:cNvPicPr>
          <p:nvPr/>
        </p:nvPicPr>
        <p:blipFill>
          <a:blip r:embed="rId4" cstate="print"/>
          <a:srcRect/>
          <a:stretch>
            <a:fillRect/>
          </a:stretch>
        </p:blipFill>
        <p:spPr bwMode="auto">
          <a:xfrm>
            <a:off x="5791200" y="304800"/>
            <a:ext cx="2819400" cy="3505200"/>
          </a:xfrm>
          <a:prstGeom prst="rect">
            <a:avLst/>
          </a:prstGeom>
          <a:noFill/>
          <a:ln w="9525">
            <a:noFill/>
            <a:miter lim="800000"/>
            <a:headEnd/>
            <a:tailEnd/>
          </a:ln>
        </p:spPr>
      </p:pic>
      <p:sp>
        <p:nvSpPr>
          <p:cNvPr id="7" name="TextBox 6"/>
          <p:cNvSpPr txBox="1"/>
          <p:nvPr/>
        </p:nvSpPr>
        <p:spPr>
          <a:xfrm rot="20639572">
            <a:off x="6292633" y="1586299"/>
            <a:ext cx="1683217" cy="923330"/>
          </a:xfrm>
          <a:prstGeom prst="rect">
            <a:avLst/>
          </a:prstGeom>
          <a:noFill/>
        </p:spPr>
        <p:txBody>
          <a:bodyPr wrap="none" rtlCol="0">
            <a:spAutoFit/>
          </a:bodyPr>
          <a:lstStyle/>
          <a:p>
            <a:pPr algn="ctr"/>
            <a:r>
              <a:rPr lang="en-US" dirty="0">
                <a:solidFill>
                  <a:srgbClr val="FF0000"/>
                </a:solidFill>
              </a:rPr>
              <a:t>Motions for the</a:t>
            </a:r>
          </a:p>
          <a:p>
            <a:pPr algn="ctr"/>
            <a:r>
              <a:rPr lang="en-US" dirty="0">
                <a:solidFill>
                  <a:srgbClr val="FF0000"/>
                </a:solidFill>
              </a:rPr>
              <a:t>FALL Meeting</a:t>
            </a:r>
          </a:p>
          <a:p>
            <a:pPr algn="ctr"/>
            <a:r>
              <a:rPr lang="en-US" dirty="0">
                <a:solidFill>
                  <a:srgbClr val="FF0000"/>
                </a:solidFill>
              </a:rPr>
              <a:t>were due 9/24</a:t>
            </a:r>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080910"/>
            <a:ext cx="3629024" cy="347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56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spect="1" noChangeArrowheads="1" noTextEdit="1"/>
          </p:cNvSpPr>
          <p:nvPr/>
        </p:nvSpPr>
        <p:spPr bwMode="auto">
          <a:xfrm>
            <a:off x="3800475" y="1524000"/>
            <a:ext cx="4505325" cy="4303713"/>
          </a:xfrm>
          <a:prstGeom prst="rect">
            <a:avLst/>
          </a:prstGeom>
          <a:noFill/>
          <a:ln w="9525">
            <a:noFill/>
            <a:miter lim="800000"/>
            <a:headEnd/>
            <a:tailEnd/>
          </a:ln>
        </p:spPr>
        <p:txBody>
          <a:bodyPr/>
          <a:lstStyle/>
          <a:p>
            <a:endParaRPr lang="en-US" dirty="0"/>
          </a:p>
        </p:txBody>
      </p:sp>
      <p:sp>
        <p:nvSpPr>
          <p:cNvPr id="5" name="Freeform 3"/>
          <p:cNvSpPr>
            <a:spLocks/>
          </p:cNvSpPr>
          <p:nvPr/>
        </p:nvSpPr>
        <p:spPr bwMode="auto">
          <a:xfrm>
            <a:off x="433388" y="685800"/>
            <a:ext cx="5551487" cy="3327400"/>
          </a:xfrm>
          <a:custGeom>
            <a:avLst/>
            <a:gdLst/>
            <a:ahLst/>
            <a:cxnLst>
              <a:cxn ang="0">
                <a:pos x="1409" y="1494"/>
              </a:cxn>
              <a:cxn ang="0">
                <a:pos x="1317" y="1501"/>
              </a:cxn>
              <a:cxn ang="0">
                <a:pos x="1225" y="1511"/>
              </a:cxn>
              <a:cxn ang="0">
                <a:pos x="1133" y="1518"/>
              </a:cxn>
              <a:cxn ang="0">
                <a:pos x="1041" y="1525"/>
              </a:cxn>
              <a:cxn ang="0">
                <a:pos x="949" y="1532"/>
              </a:cxn>
              <a:cxn ang="0">
                <a:pos x="860" y="1540"/>
              </a:cxn>
              <a:cxn ang="0">
                <a:pos x="768" y="1547"/>
              </a:cxn>
              <a:cxn ang="0">
                <a:pos x="676" y="1554"/>
              </a:cxn>
              <a:cxn ang="0">
                <a:pos x="588" y="1557"/>
              </a:cxn>
              <a:cxn ang="0">
                <a:pos x="496" y="1564"/>
              </a:cxn>
              <a:cxn ang="0">
                <a:pos x="404" y="1571"/>
              </a:cxn>
              <a:cxn ang="0">
                <a:pos x="315" y="1575"/>
              </a:cxn>
              <a:cxn ang="0">
                <a:pos x="223" y="1582"/>
              </a:cxn>
              <a:cxn ang="0">
                <a:pos x="135" y="1586"/>
              </a:cxn>
              <a:cxn ang="0">
                <a:pos x="43" y="1593"/>
              </a:cxn>
              <a:cxn ang="0">
                <a:pos x="0" y="1196"/>
              </a:cxn>
              <a:cxn ang="0">
                <a:pos x="0" y="400"/>
              </a:cxn>
              <a:cxn ang="0">
                <a:pos x="43" y="0"/>
              </a:cxn>
              <a:cxn ang="0">
                <a:pos x="135" y="0"/>
              </a:cxn>
              <a:cxn ang="0">
                <a:pos x="227" y="0"/>
              </a:cxn>
              <a:cxn ang="0">
                <a:pos x="319" y="0"/>
              </a:cxn>
              <a:cxn ang="0">
                <a:pos x="407" y="0"/>
              </a:cxn>
              <a:cxn ang="0">
                <a:pos x="499" y="0"/>
              </a:cxn>
              <a:cxn ang="0">
                <a:pos x="591" y="0"/>
              </a:cxn>
              <a:cxn ang="0">
                <a:pos x="680" y="0"/>
              </a:cxn>
              <a:cxn ang="0">
                <a:pos x="772" y="0"/>
              </a:cxn>
              <a:cxn ang="0">
                <a:pos x="864" y="0"/>
              </a:cxn>
              <a:cxn ang="0">
                <a:pos x="952" y="0"/>
              </a:cxn>
              <a:cxn ang="0">
                <a:pos x="1044" y="0"/>
              </a:cxn>
              <a:cxn ang="0">
                <a:pos x="1136" y="0"/>
              </a:cxn>
              <a:cxn ang="0">
                <a:pos x="1228" y="0"/>
              </a:cxn>
              <a:cxn ang="0">
                <a:pos x="1317" y="0"/>
              </a:cxn>
              <a:cxn ang="0">
                <a:pos x="1409" y="0"/>
              </a:cxn>
              <a:cxn ang="0">
                <a:pos x="1462" y="184"/>
              </a:cxn>
              <a:cxn ang="0">
                <a:pos x="1465" y="556"/>
              </a:cxn>
              <a:cxn ang="0">
                <a:pos x="1462" y="927"/>
              </a:cxn>
              <a:cxn ang="0">
                <a:pos x="1455" y="1299"/>
              </a:cxn>
            </a:cxnLst>
            <a:rect l="0" t="0" r="r" b="b"/>
            <a:pathLst>
              <a:path w="1465" h="1596">
                <a:moveTo>
                  <a:pt x="1455" y="1486"/>
                </a:moveTo>
                <a:lnTo>
                  <a:pt x="1409" y="1494"/>
                </a:lnTo>
                <a:lnTo>
                  <a:pt x="1363" y="1497"/>
                </a:lnTo>
                <a:lnTo>
                  <a:pt x="1317" y="1501"/>
                </a:lnTo>
                <a:lnTo>
                  <a:pt x="1271" y="1504"/>
                </a:lnTo>
                <a:lnTo>
                  <a:pt x="1225" y="1511"/>
                </a:lnTo>
                <a:lnTo>
                  <a:pt x="1179" y="1515"/>
                </a:lnTo>
                <a:lnTo>
                  <a:pt x="1133" y="1518"/>
                </a:lnTo>
                <a:lnTo>
                  <a:pt x="1087" y="1522"/>
                </a:lnTo>
                <a:lnTo>
                  <a:pt x="1041" y="1525"/>
                </a:lnTo>
                <a:lnTo>
                  <a:pt x="995" y="1529"/>
                </a:lnTo>
                <a:lnTo>
                  <a:pt x="949" y="1532"/>
                </a:lnTo>
                <a:lnTo>
                  <a:pt x="906" y="1536"/>
                </a:lnTo>
                <a:lnTo>
                  <a:pt x="860" y="1540"/>
                </a:lnTo>
                <a:lnTo>
                  <a:pt x="814" y="1543"/>
                </a:lnTo>
                <a:lnTo>
                  <a:pt x="768" y="1547"/>
                </a:lnTo>
                <a:lnTo>
                  <a:pt x="722" y="1550"/>
                </a:lnTo>
                <a:lnTo>
                  <a:pt x="676" y="1554"/>
                </a:lnTo>
                <a:lnTo>
                  <a:pt x="630" y="1554"/>
                </a:lnTo>
                <a:lnTo>
                  <a:pt x="588" y="1557"/>
                </a:lnTo>
                <a:lnTo>
                  <a:pt x="542" y="1561"/>
                </a:lnTo>
                <a:lnTo>
                  <a:pt x="496" y="1564"/>
                </a:lnTo>
                <a:lnTo>
                  <a:pt x="450" y="1568"/>
                </a:lnTo>
                <a:lnTo>
                  <a:pt x="404" y="1571"/>
                </a:lnTo>
                <a:lnTo>
                  <a:pt x="361" y="1571"/>
                </a:lnTo>
                <a:lnTo>
                  <a:pt x="315" y="1575"/>
                </a:lnTo>
                <a:lnTo>
                  <a:pt x="269" y="1578"/>
                </a:lnTo>
                <a:lnTo>
                  <a:pt x="223" y="1582"/>
                </a:lnTo>
                <a:lnTo>
                  <a:pt x="181" y="1582"/>
                </a:lnTo>
                <a:lnTo>
                  <a:pt x="135" y="1586"/>
                </a:lnTo>
                <a:lnTo>
                  <a:pt x="89" y="1589"/>
                </a:lnTo>
                <a:lnTo>
                  <a:pt x="43" y="1593"/>
                </a:lnTo>
                <a:lnTo>
                  <a:pt x="0" y="1596"/>
                </a:lnTo>
                <a:lnTo>
                  <a:pt x="0" y="1196"/>
                </a:lnTo>
                <a:lnTo>
                  <a:pt x="0" y="796"/>
                </a:lnTo>
                <a:lnTo>
                  <a:pt x="0" y="400"/>
                </a:lnTo>
                <a:lnTo>
                  <a:pt x="0" y="0"/>
                </a:lnTo>
                <a:lnTo>
                  <a:pt x="43" y="0"/>
                </a:lnTo>
                <a:lnTo>
                  <a:pt x="89" y="0"/>
                </a:lnTo>
                <a:lnTo>
                  <a:pt x="135" y="0"/>
                </a:lnTo>
                <a:lnTo>
                  <a:pt x="181" y="0"/>
                </a:lnTo>
                <a:lnTo>
                  <a:pt x="227" y="0"/>
                </a:lnTo>
                <a:lnTo>
                  <a:pt x="273" y="0"/>
                </a:lnTo>
                <a:lnTo>
                  <a:pt x="319" y="0"/>
                </a:lnTo>
                <a:lnTo>
                  <a:pt x="361" y="0"/>
                </a:lnTo>
                <a:lnTo>
                  <a:pt x="407" y="0"/>
                </a:lnTo>
                <a:lnTo>
                  <a:pt x="453" y="0"/>
                </a:lnTo>
                <a:lnTo>
                  <a:pt x="499" y="0"/>
                </a:lnTo>
                <a:lnTo>
                  <a:pt x="545" y="0"/>
                </a:lnTo>
                <a:lnTo>
                  <a:pt x="591" y="0"/>
                </a:lnTo>
                <a:lnTo>
                  <a:pt x="634" y="0"/>
                </a:lnTo>
                <a:lnTo>
                  <a:pt x="680" y="0"/>
                </a:lnTo>
                <a:lnTo>
                  <a:pt x="726" y="0"/>
                </a:lnTo>
                <a:lnTo>
                  <a:pt x="772" y="0"/>
                </a:lnTo>
                <a:lnTo>
                  <a:pt x="818" y="0"/>
                </a:lnTo>
                <a:lnTo>
                  <a:pt x="864" y="0"/>
                </a:lnTo>
                <a:lnTo>
                  <a:pt x="910" y="0"/>
                </a:lnTo>
                <a:lnTo>
                  <a:pt x="952" y="0"/>
                </a:lnTo>
                <a:lnTo>
                  <a:pt x="998" y="0"/>
                </a:lnTo>
                <a:lnTo>
                  <a:pt x="1044" y="0"/>
                </a:lnTo>
                <a:lnTo>
                  <a:pt x="1090" y="0"/>
                </a:lnTo>
                <a:lnTo>
                  <a:pt x="1136" y="0"/>
                </a:lnTo>
                <a:lnTo>
                  <a:pt x="1182" y="0"/>
                </a:lnTo>
                <a:lnTo>
                  <a:pt x="1228" y="0"/>
                </a:lnTo>
                <a:lnTo>
                  <a:pt x="1271" y="0"/>
                </a:lnTo>
                <a:lnTo>
                  <a:pt x="1317" y="0"/>
                </a:lnTo>
                <a:lnTo>
                  <a:pt x="1363" y="0"/>
                </a:lnTo>
                <a:lnTo>
                  <a:pt x="1409" y="0"/>
                </a:lnTo>
                <a:lnTo>
                  <a:pt x="1455" y="0"/>
                </a:lnTo>
                <a:lnTo>
                  <a:pt x="1462" y="184"/>
                </a:lnTo>
                <a:lnTo>
                  <a:pt x="1465" y="368"/>
                </a:lnTo>
                <a:lnTo>
                  <a:pt x="1465" y="556"/>
                </a:lnTo>
                <a:lnTo>
                  <a:pt x="1465" y="740"/>
                </a:lnTo>
                <a:lnTo>
                  <a:pt x="1462" y="927"/>
                </a:lnTo>
                <a:lnTo>
                  <a:pt x="1458" y="1115"/>
                </a:lnTo>
                <a:lnTo>
                  <a:pt x="1455" y="1299"/>
                </a:lnTo>
                <a:lnTo>
                  <a:pt x="1455" y="1486"/>
                </a:lnTo>
                <a:close/>
              </a:path>
            </a:pathLst>
          </a:custGeom>
          <a:solidFill>
            <a:srgbClr val="FFFFFF"/>
          </a:solidFill>
          <a:ln w="9525">
            <a:noFill/>
            <a:round/>
            <a:headEnd/>
            <a:tailEnd/>
          </a:ln>
        </p:spPr>
        <p:txBody>
          <a:bodyPr/>
          <a:lstStyle/>
          <a:p>
            <a:endParaRPr lang="en-US" dirty="0"/>
          </a:p>
        </p:txBody>
      </p:sp>
      <p:sp>
        <p:nvSpPr>
          <p:cNvPr id="6" name="Freeform 4"/>
          <p:cNvSpPr>
            <a:spLocks/>
          </p:cNvSpPr>
          <p:nvPr/>
        </p:nvSpPr>
        <p:spPr bwMode="auto">
          <a:xfrm>
            <a:off x="381000" y="693738"/>
            <a:ext cx="5846763" cy="3490912"/>
          </a:xfrm>
          <a:custGeom>
            <a:avLst/>
            <a:gdLst/>
            <a:ahLst/>
            <a:cxnLst>
              <a:cxn ang="0">
                <a:pos x="46" y="1585"/>
              </a:cxn>
              <a:cxn ang="0">
                <a:pos x="134" y="1578"/>
              </a:cxn>
              <a:cxn ang="0">
                <a:pos x="226" y="1571"/>
              </a:cxn>
              <a:cxn ang="0">
                <a:pos x="318" y="1564"/>
              </a:cxn>
              <a:cxn ang="0">
                <a:pos x="410" y="1557"/>
              </a:cxn>
              <a:cxn ang="0">
                <a:pos x="502" y="1550"/>
              </a:cxn>
              <a:cxn ang="0">
                <a:pos x="594" y="1543"/>
              </a:cxn>
              <a:cxn ang="0">
                <a:pos x="690" y="1536"/>
              </a:cxn>
              <a:cxn ang="0">
                <a:pos x="782" y="1528"/>
              </a:cxn>
              <a:cxn ang="0">
                <a:pos x="874" y="1521"/>
              </a:cxn>
              <a:cxn ang="0">
                <a:pos x="966" y="1514"/>
              </a:cxn>
              <a:cxn ang="0">
                <a:pos x="1058" y="1507"/>
              </a:cxn>
              <a:cxn ang="0">
                <a:pos x="1150" y="1504"/>
              </a:cxn>
              <a:cxn ang="0">
                <a:pos x="1242" y="1497"/>
              </a:cxn>
              <a:cxn ang="0">
                <a:pos x="1331" y="1493"/>
              </a:cxn>
              <a:cxn ang="0">
                <a:pos x="1419" y="1490"/>
              </a:cxn>
              <a:cxn ang="0">
                <a:pos x="1465" y="0"/>
              </a:cxn>
              <a:cxn ang="0">
                <a:pos x="1543" y="1567"/>
              </a:cxn>
              <a:cxn ang="0">
                <a:pos x="1451" y="1571"/>
              </a:cxn>
              <a:cxn ang="0">
                <a:pos x="1355" y="1574"/>
              </a:cxn>
              <a:cxn ang="0">
                <a:pos x="1260" y="1582"/>
              </a:cxn>
              <a:cxn ang="0">
                <a:pos x="1164" y="1585"/>
              </a:cxn>
              <a:cxn ang="0">
                <a:pos x="1069" y="1592"/>
              </a:cxn>
              <a:cxn ang="0">
                <a:pos x="970" y="1599"/>
              </a:cxn>
              <a:cxn ang="0">
                <a:pos x="874" y="1606"/>
              </a:cxn>
              <a:cxn ang="0">
                <a:pos x="775" y="1613"/>
              </a:cxn>
              <a:cxn ang="0">
                <a:pos x="676" y="1620"/>
              </a:cxn>
              <a:cxn ang="0">
                <a:pos x="580" y="1628"/>
              </a:cxn>
              <a:cxn ang="0">
                <a:pos x="481" y="1635"/>
              </a:cxn>
              <a:cxn ang="0">
                <a:pos x="386" y="1645"/>
              </a:cxn>
              <a:cxn ang="0">
                <a:pos x="287" y="1652"/>
              </a:cxn>
              <a:cxn ang="0">
                <a:pos x="191" y="1659"/>
              </a:cxn>
              <a:cxn ang="0">
                <a:pos x="96" y="1666"/>
              </a:cxn>
              <a:cxn ang="0">
                <a:pos x="0" y="1674"/>
              </a:cxn>
            </a:cxnLst>
            <a:rect l="0" t="0" r="r" b="b"/>
            <a:pathLst>
              <a:path w="1543" h="1674">
                <a:moveTo>
                  <a:pt x="0" y="1589"/>
                </a:moveTo>
                <a:lnTo>
                  <a:pt x="46" y="1585"/>
                </a:lnTo>
                <a:lnTo>
                  <a:pt x="92" y="1582"/>
                </a:lnTo>
                <a:lnTo>
                  <a:pt x="134" y="1578"/>
                </a:lnTo>
                <a:lnTo>
                  <a:pt x="180" y="1574"/>
                </a:lnTo>
                <a:lnTo>
                  <a:pt x="226" y="1571"/>
                </a:lnTo>
                <a:lnTo>
                  <a:pt x="272" y="1567"/>
                </a:lnTo>
                <a:lnTo>
                  <a:pt x="318" y="1564"/>
                </a:lnTo>
                <a:lnTo>
                  <a:pt x="364" y="1560"/>
                </a:lnTo>
                <a:lnTo>
                  <a:pt x="410" y="1557"/>
                </a:lnTo>
                <a:lnTo>
                  <a:pt x="456" y="1553"/>
                </a:lnTo>
                <a:lnTo>
                  <a:pt x="502" y="1550"/>
                </a:lnTo>
                <a:lnTo>
                  <a:pt x="548" y="1546"/>
                </a:lnTo>
                <a:lnTo>
                  <a:pt x="594" y="1543"/>
                </a:lnTo>
                <a:lnTo>
                  <a:pt x="644" y="1539"/>
                </a:lnTo>
                <a:lnTo>
                  <a:pt x="690" y="1536"/>
                </a:lnTo>
                <a:lnTo>
                  <a:pt x="736" y="1532"/>
                </a:lnTo>
                <a:lnTo>
                  <a:pt x="782" y="1528"/>
                </a:lnTo>
                <a:lnTo>
                  <a:pt x="828" y="1525"/>
                </a:lnTo>
                <a:lnTo>
                  <a:pt x="874" y="1521"/>
                </a:lnTo>
                <a:lnTo>
                  <a:pt x="920" y="1518"/>
                </a:lnTo>
                <a:lnTo>
                  <a:pt x="966" y="1514"/>
                </a:lnTo>
                <a:lnTo>
                  <a:pt x="1012" y="1511"/>
                </a:lnTo>
                <a:lnTo>
                  <a:pt x="1058" y="1507"/>
                </a:lnTo>
                <a:lnTo>
                  <a:pt x="1104" y="1507"/>
                </a:lnTo>
                <a:lnTo>
                  <a:pt x="1150" y="1504"/>
                </a:lnTo>
                <a:lnTo>
                  <a:pt x="1196" y="1500"/>
                </a:lnTo>
                <a:lnTo>
                  <a:pt x="1242" y="1497"/>
                </a:lnTo>
                <a:lnTo>
                  <a:pt x="1288" y="1497"/>
                </a:lnTo>
                <a:lnTo>
                  <a:pt x="1331" y="1493"/>
                </a:lnTo>
                <a:lnTo>
                  <a:pt x="1377" y="1490"/>
                </a:lnTo>
                <a:lnTo>
                  <a:pt x="1419" y="1490"/>
                </a:lnTo>
                <a:lnTo>
                  <a:pt x="1465" y="1486"/>
                </a:lnTo>
                <a:lnTo>
                  <a:pt x="1465" y="0"/>
                </a:lnTo>
                <a:lnTo>
                  <a:pt x="1543" y="0"/>
                </a:lnTo>
                <a:lnTo>
                  <a:pt x="1543" y="1567"/>
                </a:lnTo>
                <a:lnTo>
                  <a:pt x="1497" y="1571"/>
                </a:lnTo>
                <a:lnTo>
                  <a:pt x="1451" y="1571"/>
                </a:lnTo>
                <a:lnTo>
                  <a:pt x="1401" y="1574"/>
                </a:lnTo>
                <a:lnTo>
                  <a:pt x="1355" y="1574"/>
                </a:lnTo>
                <a:lnTo>
                  <a:pt x="1309" y="1578"/>
                </a:lnTo>
                <a:lnTo>
                  <a:pt x="1260" y="1582"/>
                </a:lnTo>
                <a:lnTo>
                  <a:pt x="1214" y="1585"/>
                </a:lnTo>
                <a:lnTo>
                  <a:pt x="1164" y="1585"/>
                </a:lnTo>
                <a:lnTo>
                  <a:pt x="1118" y="1589"/>
                </a:lnTo>
                <a:lnTo>
                  <a:pt x="1069" y="1592"/>
                </a:lnTo>
                <a:lnTo>
                  <a:pt x="1019" y="1596"/>
                </a:lnTo>
                <a:lnTo>
                  <a:pt x="970" y="1599"/>
                </a:lnTo>
                <a:lnTo>
                  <a:pt x="924" y="1603"/>
                </a:lnTo>
                <a:lnTo>
                  <a:pt x="874" y="1606"/>
                </a:lnTo>
                <a:lnTo>
                  <a:pt x="825" y="1610"/>
                </a:lnTo>
                <a:lnTo>
                  <a:pt x="775" y="1613"/>
                </a:lnTo>
                <a:lnTo>
                  <a:pt x="725" y="1617"/>
                </a:lnTo>
                <a:lnTo>
                  <a:pt x="676" y="1620"/>
                </a:lnTo>
                <a:lnTo>
                  <a:pt x="626" y="1624"/>
                </a:lnTo>
                <a:lnTo>
                  <a:pt x="580" y="1628"/>
                </a:lnTo>
                <a:lnTo>
                  <a:pt x="531" y="1631"/>
                </a:lnTo>
                <a:lnTo>
                  <a:pt x="481" y="1635"/>
                </a:lnTo>
                <a:lnTo>
                  <a:pt x="432" y="1638"/>
                </a:lnTo>
                <a:lnTo>
                  <a:pt x="386" y="1645"/>
                </a:lnTo>
                <a:lnTo>
                  <a:pt x="336" y="1649"/>
                </a:lnTo>
                <a:lnTo>
                  <a:pt x="287" y="1652"/>
                </a:lnTo>
                <a:lnTo>
                  <a:pt x="237" y="1656"/>
                </a:lnTo>
                <a:lnTo>
                  <a:pt x="191" y="1659"/>
                </a:lnTo>
                <a:lnTo>
                  <a:pt x="142" y="1663"/>
                </a:lnTo>
                <a:lnTo>
                  <a:pt x="96" y="1666"/>
                </a:lnTo>
                <a:lnTo>
                  <a:pt x="46" y="1670"/>
                </a:lnTo>
                <a:lnTo>
                  <a:pt x="0" y="1674"/>
                </a:lnTo>
                <a:lnTo>
                  <a:pt x="0" y="1589"/>
                </a:lnTo>
                <a:close/>
              </a:path>
            </a:pathLst>
          </a:custGeom>
          <a:solidFill>
            <a:srgbClr val="E9B163"/>
          </a:solidFill>
          <a:ln w="9525">
            <a:noFill/>
            <a:round/>
            <a:headEnd/>
            <a:tailEnd/>
          </a:ln>
        </p:spPr>
        <p:txBody>
          <a:bodyPr/>
          <a:lstStyle/>
          <a:p>
            <a:endParaRPr lang="en-US" dirty="0"/>
          </a:p>
        </p:txBody>
      </p:sp>
      <p:sp>
        <p:nvSpPr>
          <p:cNvPr id="7" name="Freeform 5"/>
          <p:cNvSpPr>
            <a:spLocks/>
          </p:cNvSpPr>
          <p:nvPr/>
        </p:nvSpPr>
        <p:spPr bwMode="auto">
          <a:xfrm>
            <a:off x="6200775" y="863600"/>
            <a:ext cx="53975" cy="22225"/>
          </a:xfrm>
          <a:custGeom>
            <a:avLst/>
            <a:gdLst/>
            <a:ahLst/>
            <a:cxnLst>
              <a:cxn ang="0">
                <a:pos x="14" y="11"/>
              </a:cxn>
              <a:cxn ang="0">
                <a:pos x="14" y="7"/>
              </a:cxn>
              <a:cxn ang="0">
                <a:pos x="10" y="3"/>
              </a:cxn>
              <a:cxn ang="0">
                <a:pos x="10" y="3"/>
              </a:cxn>
              <a:cxn ang="0">
                <a:pos x="7" y="0"/>
              </a:cxn>
              <a:cxn ang="0">
                <a:pos x="3" y="3"/>
              </a:cxn>
              <a:cxn ang="0">
                <a:pos x="0" y="3"/>
              </a:cxn>
              <a:cxn ang="0">
                <a:pos x="0" y="7"/>
              </a:cxn>
              <a:cxn ang="0">
                <a:pos x="0" y="11"/>
              </a:cxn>
              <a:cxn ang="0">
                <a:pos x="14" y="11"/>
              </a:cxn>
            </a:cxnLst>
            <a:rect l="0" t="0" r="r" b="b"/>
            <a:pathLst>
              <a:path w="14" h="11">
                <a:moveTo>
                  <a:pt x="14" y="11"/>
                </a:moveTo>
                <a:lnTo>
                  <a:pt x="14" y="7"/>
                </a:lnTo>
                <a:lnTo>
                  <a:pt x="10" y="3"/>
                </a:lnTo>
                <a:lnTo>
                  <a:pt x="10" y="3"/>
                </a:lnTo>
                <a:lnTo>
                  <a:pt x="7" y="0"/>
                </a:lnTo>
                <a:lnTo>
                  <a:pt x="3" y="3"/>
                </a:lnTo>
                <a:lnTo>
                  <a:pt x="0" y="3"/>
                </a:lnTo>
                <a:lnTo>
                  <a:pt x="0" y="7"/>
                </a:lnTo>
                <a:lnTo>
                  <a:pt x="0" y="11"/>
                </a:lnTo>
                <a:lnTo>
                  <a:pt x="14" y="11"/>
                </a:lnTo>
                <a:close/>
              </a:path>
            </a:pathLst>
          </a:custGeom>
          <a:solidFill>
            <a:srgbClr val="0E0D0D"/>
          </a:solidFill>
          <a:ln w="9525">
            <a:noFill/>
            <a:round/>
            <a:headEnd/>
            <a:tailEnd/>
          </a:ln>
        </p:spPr>
        <p:txBody>
          <a:bodyPr/>
          <a:lstStyle/>
          <a:p>
            <a:endParaRPr lang="en-US" dirty="0"/>
          </a:p>
        </p:txBody>
      </p:sp>
      <p:sp>
        <p:nvSpPr>
          <p:cNvPr id="8" name="Freeform 6"/>
          <p:cNvSpPr>
            <a:spLocks/>
          </p:cNvSpPr>
          <p:nvPr/>
        </p:nvSpPr>
        <p:spPr bwMode="auto">
          <a:xfrm>
            <a:off x="6172200" y="685800"/>
            <a:ext cx="93663" cy="3306763"/>
          </a:xfrm>
          <a:custGeom>
            <a:avLst/>
            <a:gdLst/>
            <a:ahLst/>
            <a:cxnLst>
              <a:cxn ang="0">
                <a:pos x="14" y="1482"/>
              </a:cxn>
              <a:cxn ang="0">
                <a:pos x="14" y="1383"/>
              </a:cxn>
              <a:cxn ang="0">
                <a:pos x="14" y="1284"/>
              </a:cxn>
              <a:cxn ang="0">
                <a:pos x="14" y="1189"/>
              </a:cxn>
              <a:cxn ang="0">
                <a:pos x="14" y="1097"/>
              </a:cxn>
              <a:cxn ang="0">
                <a:pos x="17" y="1001"/>
              </a:cxn>
              <a:cxn ang="0">
                <a:pos x="17" y="909"/>
              </a:cxn>
              <a:cxn ang="0">
                <a:pos x="17" y="817"/>
              </a:cxn>
              <a:cxn ang="0">
                <a:pos x="17" y="725"/>
              </a:cxn>
              <a:cxn ang="0">
                <a:pos x="17" y="637"/>
              </a:cxn>
              <a:cxn ang="0">
                <a:pos x="17" y="545"/>
              </a:cxn>
              <a:cxn ang="0">
                <a:pos x="17" y="453"/>
              </a:cxn>
              <a:cxn ang="0">
                <a:pos x="17" y="364"/>
              </a:cxn>
              <a:cxn ang="0">
                <a:pos x="17" y="272"/>
              </a:cxn>
              <a:cxn ang="0">
                <a:pos x="17" y="184"/>
              </a:cxn>
              <a:cxn ang="0">
                <a:pos x="17" y="92"/>
              </a:cxn>
              <a:cxn ang="0">
                <a:pos x="14" y="0"/>
              </a:cxn>
              <a:cxn ang="0">
                <a:pos x="0" y="46"/>
              </a:cxn>
              <a:cxn ang="0">
                <a:pos x="0" y="138"/>
              </a:cxn>
              <a:cxn ang="0">
                <a:pos x="3" y="226"/>
              </a:cxn>
              <a:cxn ang="0">
                <a:pos x="3" y="318"/>
              </a:cxn>
              <a:cxn ang="0">
                <a:pos x="3" y="410"/>
              </a:cxn>
              <a:cxn ang="0">
                <a:pos x="3" y="499"/>
              </a:cxn>
              <a:cxn ang="0">
                <a:pos x="3" y="591"/>
              </a:cxn>
              <a:cxn ang="0">
                <a:pos x="3" y="679"/>
              </a:cxn>
              <a:cxn ang="0">
                <a:pos x="3" y="771"/>
              </a:cxn>
              <a:cxn ang="0">
                <a:pos x="0" y="863"/>
              </a:cxn>
              <a:cxn ang="0">
                <a:pos x="0" y="955"/>
              </a:cxn>
              <a:cxn ang="0">
                <a:pos x="0" y="1047"/>
              </a:cxn>
              <a:cxn ang="0">
                <a:pos x="0" y="1143"/>
              </a:cxn>
              <a:cxn ang="0">
                <a:pos x="0" y="1238"/>
              </a:cxn>
              <a:cxn ang="0">
                <a:pos x="0" y="1334"/>
              </a:cxn>
              <a:cxn ang="0">
                <a:pos x="0" y="1433"/>
              </a:cxn>
              <a:cxn ang="0">
                <a:pos x="7" y="1472"/>
              </a:cxn>
            </a:cxnLst>
            <a:rect l="0" t="0" r="r" b="b"/>
            <a:pathLst>
              <a:path w="17" h="1490">
                <a:moveTo>
                  <a:pt x="7" y="1490"/>
                </a:moveTo>
                <a:lnTo>
                  <a:pt x="14" y="1482"/>
                </a:lnTo>
                <a:lnTo>
                  <a:pt x="14" y="1433"/>
                </a:lnTo>
                <a:lnTo>
                  <a:pt x="14" y="1383"/>
                </a:lnTo>
                <a:lnTo>
                  <a:pt x="14" y="1334"/>
                </a:lnTo>
                <a:lnTo>
                  <a:pt x="14" y="1284"/>
                </a:lnTo>
                <a:lnTo>
                  <a:pt x="14" y="1238"/>
                </a:lnTo>
                <a:lnTo>
                  <a:pt x="14" y="1189"/>
                </a:lnTo>
                <a:lnTo>
                  <a:pt x="14" y="1143"/>
                </a:lnTo>
                <a:lnTo>
                  <a:pt x="14" y="1097"/>
                </a:lnTo>
                <a:lnTo>
                  <a:pt x="17" y="1047"/>
                </a:lnTo>
                <a:lnTo>
                  <a:pt x="17" y="1001"/>
                </a:lnTo>
                <a:lnTo>
                  <a:pt x="17" y="955"/>
                </a:lnTo>
                <a:lnTo>
                  <a:pt x="17" y="909"/>
                </a:lnTo>
                <a:lnTo>
                  <a:pt x="17" y="863"/>
                </a:lnTo>
                <a:lnTo>
                  <a:pt x="17" y="817"/>
                </a:lnTo>
                <a:lnTo>
                  <a:pt x="17" y="771"/>
                </a:lnTo>
                <a:lnTo>
                  <a:pt x="17" y="725"/>
                </a:lnTo>
                <a:lnTo>
                  <a:pt x="17" y="679"/>
                </a:lnTo>
                <a:lnTo>
                  <a:pt x="17" y="637"/>
                </a:lnTo>
                <a:lnTo>
                  <a:pt x="17" y="591"/>
                </a:lnTo>
                <a:lnTo>
                  <a:pt x="17" y="545"/>
                </a:lnTo>
                <a:lnTo>
                  <a:pt x="17" y="499"/>
                </a:lnTo>
                <a:lnTo>
                  <a:pt x="17" y="453"/>
                </a:lnTo>
                <a:lnTo>
                  <a:pt x="17" y="410"/>
                </a:lnTo>
                <a:lnTo>
                  <a:pt x="17" y="364"/>
                </a:lnTo>
                <a:lnTo>
                  <a:pt x="17" y="318"/>
                </a:lnTo>
                <a:lnTo>
                  <a:pt x="17" y="272"/>
                </a:lnTo>
                <a:lnTo>
                  <a:pt x="17" y="226"/>
                </a:lnTo>
                <a:lnTo>
                  <a:pt x="17" y="184"/>
                </a:lnTo>
                <a:lnTo>
                  <a:pt x="17" y="138"/>
                </a:lnTo>
                <a:lnTo>
                  <a:pt x="17" y="92"/>
                </a:lnTo>
                <a:lnTo>
                  <a:pt x="14" y="46"/>
                </a:lnTo>
                <a:lnTo>
                  <a:pt x="14" y="0"/>
                </a:lnTo>
                <a:lnTo>
                  <a:pt x="0" y="0"/>
                </a:lnTo>
                <a:lnTo>
                  <a:pt x="0" y="46"/>
                </a:lnTo>
                <a:lnTo>
                  <a:pt x="0" y="92"/>
                </a:lnTo>
                <a:lnTo>
                  <a:pt x="0" y="138"/>
                </a:lnTo>
                <a:lnTo>
                  <a:pt x="0" y="184"/>
                </a:lnTo>
                <a:lnTo>
                  <a:pt x="3" y="226"/>
                </a:lnTo>
                <a:lnTo>
                  <a:pt x="3" y="272"/>
                </a:lnTo>
                <a:lnTo>
                  <a:pt x="3" y="318"/>
                </a:lnTo>
                <a:lnTo>
                  <a:pt x="3" y="364"/>
                </a:lnTo>
                <a:lnTo>
                  <a:pt x="3" y="410"/>
                </a:lnTo>
                <a:lnTo>
                  <a:pt x="3" y="453"/>
                </a:lnTo>
                <a:lnTo>
                  <a:pt x="3" y="499"/>
                </a:lnTo>
                <a:lnTo>
                  <a:pt x="3" y="545"/>
                </a:lnTo>
                <a:lnTo>
                  <a:pt x="3" y="591"/>
                </a:lnTo>
                <a:lnTo>
                  <a:pt x="3" y="637"/>
                </a:lnTo>
                <a:lnTo>
                  <a:pt x="3" y="679"/>
                </a:lnTo>
                <a:lnTo>
                  <a:pt x="3" y="725"/>
                </a:lnTo>
                <a:lnTo>
                  <a:pt x="3" y="771"/>
                </a:lnTo>
                <a:lnTo>
                  <a:pt x="3" y="817"/>
                </a:lnTo>
                <a:lnTo>
                  <a:pt x="0" y="863"/>
                </a:lnTo>
                <a:lnTo>
                  <a:pt x="0" y="909"/>
                </a:lnTo>
                <a:lnTo>
                  <a:pt x="0" y="955"/>
                </a:lnTo>
                <a:lnTo>
                  <a:pt x="0" y="1001"/>
                </a:lnTo>
                <a:lnTo>
                  <a:pt x="0" y="1047"/>
                </a:lnTo>
                <a:lnTo>
                  <a:pt x="0" y="1097"/>
                </a:lnTo>
                <a:lnTo>
                  <a:pt x="0" y="1143"/>
                </a:lnTo>
                <a:lnTo>
                  <a:pt x="0" y="1189"/>
                </a:lnTo>
                <a:lnTo>
                  <a:pt x="0" y="1238"/>
                </a:lnTo>
                <a:lnTo>
                  <a:pt x="0" y="1284"/>
                </a:lnTo>
                <a:lnTo>
                  <a:pt x="0" y="1334"/>
                </a:lnTo>
                <a:lnTo>
                  <a:pt x="0" y="1383"/>
                </a:lnTo>
                <a:lnTo>
                  <a:pt x="0" y="1433"/>
                </a:lnTo>
                <a:lnTo>
                  <a:pt x="0" y="1482"/>
                </a:lnTo>
                <a:lnTo>
                  <a:pt x="7" y="1472"/>
                </a:lnTo>
                <a:lnTo>
                  <a:pt x="7" y="1490"/>
                </a:lnTo>
                <a:close/>
              </a:path>
            </a:pathLst>
          </a:custGeom>
          <a:solidFill>
            <a:srgbClr val="0E0D0D"/>
          </a:solidFill>
          <a:ln w="9525">
            <a:noFill/>
            <a:round/>
            <a:headEnd/>
            <a:tailEnd/>
          </a:ln>
        </p:spPr>
        <p:txBody>
          <a:bodyPr/>
          <a:lstStyle/>
          <a:p>
            <a:endParaRPr lang="en-US" dirty="0"/>
          </a:p>
        </p:txBody>
      </p:sp>
      <p:sp>
        <p:nvSpPr>
          <p:cNvPr id="9" name="Freeform 7"/>
          <p:cNvSpPr>
            <a:spLocks/>
          </p:cNvSpPr>
          <p:nvPr/>
        </p:nvSpPr>
        <p:spPr bwMode="auto">
          <a:xfrm>
            <a:off x="381000" y="3954463"/>
            <a:ext cx="5846763" cy="244475"/>
          </a:xfrm>
          <a:custGeom>
            <a:avLst/>
            <a:gdLst/>
            <a:ahLst/>
            <a:cxnLst>
              <a:cxn ang="0">
                <a:pos x="50" y="113"/>
              </a:cxn>
              <a:cxn ang="0">
                <a:pos x="142" y="106"/>
              </a:cxn>
              <a:cxn ang="0">
                <a:pos x="241" y="99"/>
              </a:cxn>
              <a:cxn ang="0">
                <a:pos x="336" y="92"/>
              </a:cxn>
              <a:cxn ang="0">
                <a:pos x="432" y="85"/>
              </a:cxn>
              <a:cxn ang="0">
                <a:pos x="531" y="78"/>
              </a:cxn>
              <a:cxn ang="0">
                <a:pos x="630" y="71"/>
              </a:cxn>
              <a:cxn ang="0">
                <a:pos x="725" y="64"/>
              </a:cxn>
              <a:cxn ang="0">
                <a:pos x="825" y="56"/>
              </a:cxn>
              <a:cxn ang="0">
                <a:pos x="924" y="49"/>
              </a:cxn>
              <a:cxn ang="0">
                <a:pos x="1019" y="42"/>
              </a:cxn>
              <a:cxn ang="0">
                <a:pos x="1118" y="39"/>
              </a:cxn>
              <a:cxn ang="0">
                <a:pos x="1214" y="32"/>
              </a:cxn>
              <a:cxn ang="0">
                <a:pos x="1309" y="28"/>
              </a:cxn>
              <a:cxn ang="0">
                <a:pos x="1405" y="21"/>
              </a:cxn>
              <a:cxn ang="0">
                <a:pos x="1497" y="18"/>
              </a:cxn>
              <a:cxn ang="0">
                <a:pos x="1543" y="0"/>
              </a:cxn>
              <a:cxn ang="0">
                <a:pos x="1451" y="3"/>
              </a:cxn>
              <a:cxn ang="0">
                <a:pos x="1355" y="10"/>
              </a:cxn>
              <a:cxn ang="0">
                <a:pos x="1260" y="14"/>
              </a:cxn>
              <a:cxn ang="0">
                <a:pos x="1164" y="18"/>
              </a:cxn>
              <a:cxn ang="0">
                <a:pos x="1069" y="25"/>
              </a:cxn>
              <a:cxn ang="0">
                <a:pos x="970" y="32"/>
              </a:cxn>
              <a:cxn ang="0">
                <a:pos x="874" y="39"/>
              </a:cxn>
              <a:cxn ang="0">
                <a:pos x="775" y="46"/>
              </a:cxn>
              <a:cxn ang="0">
                <a:pos x="676" y="53"/>
              </a:cxn>
              <a:cxn ang="0">
                <a:pos x="577" y="60"/>
              </a:cxn>
              <a:cxn ang="0">
                <a:pos x="481" y="67"/>
              </a:cxn>
              <a:cxn ang="0">
                <a:pos x="382" y="74"/>
              </a:cxn>
              <a:cxn ang="0">
                <a:pos x="287" y="81"/>
              </a:cxn>
              <a:cxn ang="0">
                <a:pos x="191" y="88"/>
              </a:cxn>
              <a:cxn ang="0">
                <a:pos x="96" y="95"/>
              </a:cxn>
              <a:cxn ang="0">
                <a:pos x="0" y="102"/>
              </a:cxn>
            </a:cxnLst>
            <a:rect l="0" t="0" r="r" b="b"/>
            <a:pathLst>
              <a:path w="1543" h="117">
                <a:moveTo>
                  <a:pt x="0" y="117"/>
                </a:moveTo>
                <a:lnTo>
                  <a:pt x="50" y="113"/>
                </a:lnTo>
                <a:lnTo>
                  <a:pt x="96" y="110"/>
                </a:lnTo>
                <a:lnTo>
                  <a:pt x="142" y="106"/>
                </a:lnTo>
                <a:lnTo>
                  <a:pt x="191" y="102"/>
                </a:lnTo>
                <a:lnTo>
                  <a:pt x="241" y="99"/>
                </a:lnTo>
                <a:lnTo>
                  <a:pt x="287" y="95"/>
                </a:lnTo>
                <a:lnTo>
                  <a:pt x="336" y="92"/>
                </a:lnTo>
                <a:lnTo>
                  <a:pt x="386" y="88"/>
                </a:lnTo>
                <a:lnTo>
                  <a:pt x="432" y="85"/>
                </a:lnTo>
                <a:lnTo>
                  <a:pt x="481" y="81"/>
                </a:lnTo>
                <a:lnTo>
                  <a:pt x="531" y="78"/>
                </a:lnTo>
                <a:lnTo>
                  <a:pt x="580" y="74"/>
                </a:lnTo>
                <a:lnTo>
                  <a:pt x="630" y="71"/>
                </a:lnTo>
                <a:lnTo>
                  <a:pt x="676" y="67"/>
                </a:lnTo>
                <a:lnTo>
                  <a:pt x="725" y="64"/>
                </a:lnTo>
                <a:lnTo>
                  <a:pt x="775" y="60"/>
                </a:lnTo>
                <a:lnTo>
                  <a:pt x="825" y="56"/>
                </a:lnTo>
                <a:lnTo>
                  <a:pt x="874" y="53"/>
                </a:lnTo>
                <a:lnTo>
                  <a:pt x="924" y="49"/>
                </a:lnTo>
                <a:lnTo>
                  <a:pt x="970" y="46"/>
                </a:lnTo>
                <a:lnTo>
                  <a:pt x="1019" y="42"/>
                </a:lnTo>
                <a:lnTo>
                  <a:pt x="1069" y="39"/>
                </a:lnTo>
                <a:lnTo>
                  <a:pt x="1118" y="39"/>
                </a:lnTo>
                <a:lnTo>
                  <a:pt x="1164" y="35"/>
                </a:lnTo>
                <a:lnTo>
                  <a:pt x="1214" y="32"/>
                </a:lnTo>
                <a:lnTo>
                  <a:pt x="1260" y="28"/>
                </a:lnTo>
                <a:lnTo>
                  <a:pt x="1309" y="28"/>
                </a:lnTo>
                <a:lnTo>
                  <a:pt x="1355" y="25"/>
                </a:lnTo>
                <a:lnTo>
                  <a:pt x="1405" y="21"/>
                </a:lnTo>
                <a:lnTo>
                  <a:pt x="1451" y="21"/>
                </a:lnTo>
                <a:lnTo>
                  <a:pt x="1497" y="18"/>
                </a:lnTo>
                <a:lnTo>
                  <a:pt x="1543" y="18"/>
                </a:lnTo>
                <a:lnTo>
                  <a:pt x="1543" y="0"/>
                </a:lnTo>
                <a:lnTo>
                  <a:pt x="1497" y="3"/>
                </a:lnTo>
                <a:lnTo>
                  <a:pt x="1451" y="3"/>
                </a:lnTo>
                <a:lnTo>
                  <a:pt x="1401" y="7"/>
                </a:lnTo>
                <a:lnTo>
                  <a:pt x="1355" y="10"/>
                </a:lnTo>
                <a:lnTo>
                  <a:pt x="1309" y="10"/>
                </a:lnTo>
                <a:lnTo>
                  <a:pt x="1260" y="14"/>
                </a:lnTo>
                <a:lnTo>
                  <a:pt x="1214" y="18"/>
                </a:lnTo>
                <a:lnTo>
                  <a:pt x="1164" y="18"/>
                </a:lnTo>
                <a:lnTo>
                  <a:pt x="1115" y="21"/>
                </a:lnTo>
                <a:lnTo>
                  <a:pt x="1069" y="25"/>
                </a:lnTo>
                <a:lnTo>
                  <a:pt x="1019" y="28"/>
                </a:lnTo>
                <a:lnTo>
                  <a:pt x="970" y="32"/>
                </a:lnTo>
                <a:lnTo>
                  <a:pt x="920" y="35"/>
                </a:lnTo>
                <a:lnTo>
                  <a:pt x="874" y="39"/>
                </a:lnTo>
                <a:lnTo>
                  <a:pt x="825" y="42"/>
                </a:lnTo>
                <a:lnTo>
                  <a:pt x="775" y="46"/>
                </a:lnTo>
                <a:lnTo>
                  <a:pt x="725" y="49"/>
                </a:lnTo>
                <a:lnTo>
                  <a:pt x="676" y="53"/>
                </a:lnTo>
                <a:lnTo>
                  <a:pt x="626" y="56"/>
                </a:lnTo>
                <a:lnTo>
                  <a:pt x="577" y="60"/>
                </a:lnTo>
                <a:lnTo>
                  <a:pt x="531" y="64"/>
                </a:lnTo>
                <a:lnTo>
                  <a:pt x="481" y="67"/>
                </a:lnTo>
                <a:lnTo>
                  <a:pt x="432" y="71"/>
                </a:lnTo>
                <a:lnTo>
                  <a:pt x="382" y="74"/>
                </a:lnTo>
                <a:lnTo>
                  <a:pt x="336" y="78"/>
                </a:lnTo>
                <a:lnTo>
                  <a:pt x="287" y="81"/>
                </a:lnTo>
                <a:lnTo>
                  <a:pt x="237" y="85"/>
                </a:lnTo>
                <a:lnTo>
                  <a:pt x="191" y="88"/>
                </a:lnTo>
                <a:lnTo>
                  <a:pt x="142" y="92"/>
                </a:lnTo>
                <a:lnTo>
                  <a:pt x="96" y="95"/>
                </a:lnTo>
                <a:lnTo>
                  <a:pt x="46" y="99"/>
                </a:lnTo>
                <a:lnTo>
                  <a:pt x="0" y="102"/>
                </a:lnTo>
                <a:lnTo>
                  <a:pt x="0" y="117"/>
                </a:lnTo>
                <a:close/>
              </a:path>
            </a:pathLst>
          </a:custGeom>
          <a:solidFill>
            <a:srgbClr val="0E0D0D"/>
          </a:solidFill>
          <a:ln w="9525">
            <a:noFill/>
            <a:round/>
            <a:headEnd/>
            <a:tailEnd/>
          </a:ln>
        </p:spPr>
        <p:txBody>
          <a:bodyPr/>
          <a:lstStyle/>
          <a:p>
            <a:endParaRPr lang="en-US" dirty="0"/>
          </a:p>
        </p:txBody>
      </p:sp>
      <p:sp>
        <p:nvSpPr>
          <p:cNvPr id="10" name="Freeform 8"/>
          <p:cNvSpPr>
            <a:spLocks/>
          </p:cNvSpPr>
          <p:nvPr/>
        </p:nvSpPr>
        <p:spPr bwMode="auto">
          <a:xfrm>
            <a:off x="5891213" y="847725"/>
            <a:ext cx="55562" cy="15875"/>
          </a:xfrm>
          <a:custGeom>
            <a:avLst/>
            <a:gdLst/>
            <a:ahLst/>
            <a:cxnLst>
              <a:cxn ang="0">
                <a:pos x="15" y="7"/>
              </a:cxn>
              <a:cxn ang="0">
                <a:pos x="15" y="3"/>
              </a:cxn>
              <a:cxn ang="0">
                <a:pos x="11" y="0"/>
              </a:cxn>
              <a:cxn ang="0">
                <a:pos x="11" y="0"/>
              </a:cxn>
              <a:cxn ang="0">
                <a:pos x="7" y="0"/>
              </a:cxn>
              <a:cxn ang="0">
                <a:pos x="4" y="0"/>
              </a:cxn>
              <a:cxn ang="0">
                <a:pos x="0" y="3"/>
              </a:cxn>
              <a:cxn ang="0">
                <a:pos x="0" y="3"/>
              </a:cxn>
              <a:cxn ang="0">
                <a:pos x="0" y="7"/>
              </a:cxn>
              <a:cxn ang="0">
                <a:pos x="15" y="7"/>
              </a:cxn>
            </a:cxnLst>
            <a:rect l="0" t="0" r="r" b="b"/>
            <a:pathLst>
              <a:path w="15" h="7">
                <a:moveTo>
                  <a:pt x="15" y="7"/>
                </a:moveTo>
                <a:lnTo>
                  <a:pt x="15" y="3"/>
                </a:lnTo>
                <a:lnTo>
                  <a:pt x="11" y="0"/>
                </a:lnTo>
                <a:lnTo>
                  <a:pt x="11" y="0"/>
                </a:lnTo>
                <a:lnTo>
                  <a:pt x="7" y="0"/>
                </a:lnTo>
                <a:lnTo>
                  <a:pt x="4" y="0"/>
                </a:lnTo>
                <a:lnTo>
                  <a:pt x="0" y="3"/>
                </a:lnTo>
                <a:lnTo>
                  <a:pt x="0" y="3"/>
                </a:lnTo>
                <a:lnTo>
                  <a:pt x="0" y="7"/>
                </a:lnTo>
                <a:lnTo>
                  <a:pt x="15" y="7"/>
                </a:lnTo>
                <a:close/>
              </a:path>
            </a:pathLst>
          </a:custGeom>
          <a:solidFill>
            <a:srgbClr val="0E0D0D"/>
          </a:solidFill>
          <a:ln w="9525">
            <a:noFill/>
            <a:round/>
            <a:headEnd/>
            <a:tailEnd/>
          </a:ln>
        </p:spPr>
        <p:txBody>
          <a:bodyPr/>
          <a:lstStyle/>
          <a:p>
            <a:endParaRPr lang="en-US" dirty="0"/>
          </a:p>
        </p:txBody>
      </p:sp>
      <p:sp>
        <p:nvSpPr>
          <p:cNvPr id="11" name="Freeform 9"/>
          <p:cNvSpPr>
            <a:spLocks/>
          </p:cNvSpPr>
          <p:nvPr/>
        </p:nvSpPr>
        <p:spPr bwMode="auto">
          <a:xfrm>
            <a:off x="5867400" y="685800"/>
            <a:ext cx="117475" cy="3128963"/>
          </a:xfrm>
          <a:custGeom>
            <a:avLst/>
            <a:gdLst/>
            <a:ahLst/>
            <a:cxnLst>
              <a:cxn ang="0">
                <a:pos x="15" y="1409"/>
              </a:cxn>
              <a:cxn ang="0">
                <a:pos x="15" y="1320"/>
              </a:cxn>
              <a:cxn ang="0">
                <a:pos x="15" y="1232"/>
              </a:cxn>
              <a:cxn ang="0">
                <a:pos x="18" y="1143"/>
              </a:cxn>
              <a:cxn ang="0">
                <a:pos x="18" y="1055"/>
              </a:cxn>
              <a:cxn ang="0">
                <a:pos x="22" y="966"/>
              </a:cxn>
              <a:cxn ang="0">
                <a:pos x="22" y="878"/>
              </a:cxn>
              <a:cxn ang="0">
                <a:pos x="25" y="789"/>
              </a:cxn>
              <a:cxn ang="0">
                <a:pos x="25" y="701"/>
              </a:cxn>
              <a:cxn ang="0">
                <a:pos x="25" y="612"/>
              </a:cxn>
              <a:cxn ang="0">
                <a:pos x="25" y="524"/>
              </a:cxn>
              <a:cxn ang="0">
                <a:pos x="25" y="439"/>
              </a:cxn>
              <a:cxn ang="0">
                <a:pos x="25" y="350"/>
              </a:cxn>
              <a:cxn ang="0">
                <a:pos x="25" y="262"/>
              </a:cxn>
              <a:cxn ang="0">
                <a:pos x="22" y="173"/>
              </a:cxn>
              <a:cxn ang="0">
                <a:pos x="18" y="88"/>
              </a:cxn>
              <a:cxn ang="0">
                <a:pos x="15" y="0"/>
              </a:cxn>
              <a:cxn ang="0">
                <a:pos x="0" y="42"/>
              </a:cxn>
              <a:cxn ang="0">
                <a:pos x="4" y="131"/>
              </a:cxn>
              <a:cxn ang="0">
                <a:pos x="7" y="219"/>
              </a:cxn>
              <a:cxn ang="0">
                <a:pos x="11" y="308"/>
              </a:cxn>
              <a:cxn ang="0">
                <a:pos x="11" y="393"/>
              </a:cxn>
              <a:cxn ang="0">
                <a:pos x="11" y="481"/>
              </a:cxn>
              <a:cxn ang="0">
                <a:pos x="11" y="570"/>
              </a:cxn>
              <a:cxn ang="0">
                <a:pos x="11" y="658"/>
              </a:cxn>
              <a:cxn ang="0">
                <a:pos x="7" y="747"/>
              </a:cxn>
              <a:cxn ang="0">
                <a:pos x="7" y="832"/>
              </a:cxn>
              <a:cxn ang="0">
                <a:pos x="7" y="920"/>
              </a:cxn>
              <a:cxn ang="0">
                <a:pos x="4" y="1009"/>
              </a:cxn>
              <a:cxn ang="0">
                <a:pos x="4" y="1097"/>
              </a:cxn>
              <a:cxn ang="0">
                <a:pos x="0" y="1186"/>
              </a:cxn>
              <a:cxn ang="0">
                <a:pos x="0" y="1274"/>
              </a:cxn>
              <a:cxn ang="0">
                <a:pos x="0" y="1366"/>
              </a:cxn>
              <a:cxn ang="0">
                <a:pos x="7" y="1401"/>
              </a:cxn>
            </a:cxnLst>
            <a:rect l="0" t="0" r="r" b="b"/>
            <a:pathLst>
              <a:path w="25" h="1416">
                <a:moveTo>
                  <a:pt x="7" y="1416"/>
                </a:moveTo>
                <a:lnTo>
                  <a:pt x="15" y="1409"/>
                </a:lnTo>
                <a:lnTo>
                  <a:pt x="15" y="1366"/>
                </a:lnTo>
                <a:lnTo>
                  <a:pt x="15" y="1320"/>
                </a:lnTo>
                <a:lnTo>
                  <a:pt x="15" y="1274"/>
                </a:lnTo>
                <a:lnTo>
                  <a:pt x="15" y="1232"/>
                </a:lnTo>
                <a:lnTo>
                  <a:pt x="15" y="1186"/>
                </a:lnTo>
                <a:lnTo>
                  <a:pt x="18" y="1143"/>
                </a:lnTo>
                <a:lnTo>
                  <a:pt x="18" y="1097"/>
                </a:lnTo>
                <a:lnTo>
                  <a:pt x="18" y="1055"/>
                </a:lnTo>
                <a:lnTo>
                  <a:pt x="18" y="1009"/>
                </a:lnTo>
                <a:lnTo>
                  <a:pt x="22" y="966"/>
                </a:lnTo>
                <a:lnTo>
                  <a:pt x="22" y="920"/>
                </a:lnTo>
                <a:lnTo>
                  <a:pt x="22" y="878"/>
                </a:lnTo>
                <a:lnTo>
                  <a:pt x="22" y="832"/>
                </a:lnTo>
                <a:lnTo>
                  <a:pt x="25" y="789"/>
                </a:lnTo>
                <a:lnTo>
                  <a:pt x="25" y="747"/>
                </a:lnTo>
                <a:lnTo>
                  <a:pt x="25" y="701"/>
                </a:lnTo>
                <a:lnTo>
                  <a:pt x="25" y="658"/>
                </a:lnTo>
                <a:lnTo>
                  <a:pt x="25" y="612"/>
                </a:lnTo>
                <a:lnTo>
                  <a:pt x="25" y="570"/>
                </a:lnTo>
                <a:lnTo>
                  <a:pt x="25" y="524"/>
                </a:lnTo>
                <a:lnTo>
                  <a:pt x="25" y="481"/>
                </a:lnTo>
                <a:lnTo>
                  <a:pt x="25" y="439"/>
                </a:lnTo>
                <a:lnTo>
                  <a:pt x="25" y="393"/>
                </a:lnTo>
                <a:lnTo>
                  <a:pt x="25" y="350"/>
                </a:lnTo>
                <a:lnTo>
                  <a:pt x="25" y="308"/>
                </a:lnTo>
                <a:lnTo>
                  <a:pt x="25" y="262"/>
                </a:lnTo>
                <a:lnTo>
                  <a:pt x="25" y="219"/>
                </a:lnTo>
                <a:lnTo>
                  <a:pt x="22" y="173"/>
                </a:lnTo>
                <a:lnTo>
                  <a:pt x="22" y="131"/>
                </a:lnTo>
                <a:lnTo>
                  <a:pt x="18" y="88"/>
                </a:lnTo>
                <a:lnTo>
                  <a:pt x="18" y="42"/>
                </a:lnTo>
                <a:lnTo>
                  <a:pt x="15" y="0"/>
                </a:lnTo>
                <a:lnTo>
                  <a:pt x="0" y="0"/>
                </a:lnTo>
                <a:lnTo>
                  <a:pt x="0" y="42"/>
                </a:lnTo>
                <a:lnTo>
                  <a:pt x="4" y="88"/>
                </a:lnTo>
                <a:lnTo>
                  <a:pt x="4" y="131"/>
                </a:lnTo>
                <a:lnTo>
                  <a:pt x="7" y="177"/>
                </a:lnTo>
                <a:lnTo>
                  <a:pt x="7" y="219"/>
                </a:lnTo>
                <a:lnTo>
                  <a:pt x="11" y="262"/>
                </a:lnTo>
                <a:lnTo>
                  <a:pt x="11" y="308"/>
                </a:lnTo>
                <a:lnTo>
                  <a:pt x="11" y="350"/>
                </a:lnTo>
                <a:lnTo>
                  <a:pt x="11" y="393"/>
                </a:lnTo>
                <a:lnTo>
                  <a:pt x="11" y="439"/>
                </a:lnTo>
                <a:lnTo>
                  <a:pt x="11" y="481"/>
                </a:lnTo>
                <a:lnTo>
                  <a:pt x="11" y="524"/>
                </a:lnTo>
                <a:lnTo>
                  <a:pt x="11" y="570"/>
                </a:lnTo>
                <a:lnTo>
                  <a:pt x="11" y="612"/>
                </a:lnTo>
                <a:lnTo>
                  <a:pt x="11" y="658"/>
                </a:lnTo>
                <a:lnTo>
                  <a:pt x="11" y="701"/>
                </a:lnTo>
                <a:lnTo>
                  <a:pt x="7" y="747"/>
                </a:lnTo>
                <a:lnTo>
                  <a:pt x="7" y="789"/>
                </a:lnTo>
                <a:lnTo>
                  <a:pt x="7" y="832"/>
                </a:lnTo>
                <a:lnTo>
                  <a:pt x="7" y="878"/>
                </a:lnTo>
                <a:lnTo>
                  <a:pt x="7" y="920"/>
                </a:lnTo>
                <a:lnTo>
                  <a:pt x="4" y="966"/>
                </a:lnTo>
                <a:lnTo>
                  <a:pt x="4" y="1009"/>
                </a:lnTo>
                <a:lnTo>
                  <a:pt x="4" y="1055"/>
                </a:lnTo>
                <a:lnTo>
                  <a:pt x="4" y="1097"/>
                </a:lnTo>
                <a:lnTo>
                  <a:pt x="0" y="1143"/>
                </a:lnTo>
                <a:lnTo>
                  <a:pt x="0" y="1186"/>
                </a:lnTo>
                <a:lnTo>
                  <a:pt x="0" y="1232"/>
                </a:lnTo>
                <a:lnTo>
                  <a:pt x="0" y="1274"/>
                </a:lnTo>
                <a:lnTo>
                  <a:pt x="0" y="1320"/>
                </a:lnTo>
                <a:lnTo>
                  <a:pt x="0" y="1366"/>
                </a:lnTo>
                <a:lnTo>
                  <a:pt x="0" y="1409"/>
                </a:lnTo>
                <a:lnTo>
                  <a:pt x="7" y="1401"/>
                </a:lnTo>
                <a:lnTo>
                  <a:pt x="7" y="1416"/>
                </a:lnTo>
                <a:close/>
              </a:path>
            </a:pathLst>
          </a:custGeom>
          <a:solidFill>
            <a:srgbClr val="0E0D0D"/>
          </a:solidFill>
          <a:ln w="9525">
            <a:noFill/>
            <a:round/>
            <a:headEnd/>
            <a:tailEnd/>
          </a:ln>
        </p:spPr>
        <p:txBody>
          <a:bodyPr/>
          <a:lstStyle/>
          <a:p>
            <a:endParaRPr lang="en-US" dirty="0"/>
          </a:p>
        </p:txBody>
      </p:sp>
      <p:sp>
        <p:nvSpPr>
          <p:cNvPr id="12" name="Freeform 10"/>
          <p:cNvSpPr>
            <a:spLocks/>
          </p:cNvSpPr>
          <p:nvPr/>
        </p:nvSpPr>
        <p:spPr bwMode="auto">
          <a:xfrm>
            <a:off x="381000" y="3784600"/>
            <a:ext cx="5535613" cy="254000"/>
          </a:xfrm>
          <a:custGeom>
            <a:avLst/>
            <a:gdLst/>
            <a:ahLst/>
            <a:cxnLst>
              <a:cxn ang="0">
                <a:pos x="35" y="103"/>
              </a:cxn>
              <a:cxn ang="0">
                <a:pos x="113" y="100"/>
              </a:cxn>
              <a:cxn ang="0">
                <a:pos x="187" y="96"/>
              </a:cxn>
              <a:cxn ang="0">
                <a:pos x="262" y="89"/>
              </a:cxn>
              <a:cxn ang="0">
                <a:pos x="336" y="85"/>
              </a:cxn>
              <a:cxn ang="0">
                <a:pos x="410" y="78"/>
              </a:cxn>
              <a:cxn ang="0">
                <a:pos x="488" y="75"/>
              </a:cxn>
              <a:cxn ang="0">
                <a:pos x="562" y="68"/>
              </a:cxn>
              <a:cxn ang="0">
                <a:pos x="637" y="64"/>
              </a:cxn>
              <a:cxn ang="0">
                <a:pos x="715" y="57"/>
              </a:cxn>
              <a:cxn ang="0">
                <a:pos x="789" y="54"/>
              </a:cxn>
              <a:cxn ang="0">
                <a:pos x="863" y="46"/>
              </a:cxn>
              <a:cxn ang="0">
                <a:pos x="941" y="39"/>
              </a:cxn>
              <a:cxn ang="0">
                <a:pos x="1015" y="32"/>
              </a:cxn>
              <a:cxn ang="0">
                <a:pos x="1093" y="25"/>
              </a:cxn>
              <a:cxn ang="0">
                <a:pos x="1168" y="18"/>
              </a:cxn>
              <a:cxn ang="0">
                <a:pos x="1206" y="0"/>
              </a:cxn>
              <a:cxn ang="0">
                <a:pos x="1129" y="8"/>
              </a:cxn>
              <a:cxn ang="0">
                <a:pos x="1054" y="15"/>
              </a:cxn>
              <a:cxn ang="0">
                <a:pos x="976" y="22"/>
              </a:cxn>
              <a:cxn ang="0">
                <a:pos x="902" y="29"/>
              </a:cxn>
              <a:cxn ang="0">
                <a:pos x="824" y="36"/>
              </a:cxn>
              <a:cxn ang="0">
                <a:pos x="750" y="39"/>
              </a:cxn>
              <a:cxn ang="0">
                <a:pos x="676" y="46"/>
              </a:cxn>
              <a:cxn ang="0">
                <a:pos x="598" y="50"/>
              </a:cxn>
              <a:cxn ang="0">
                <a:pos x="524" y="57"/>
              </a:cxn>
              <a:cxn ang="0">
                <a:pos x="449" y="61"/>
              </a:cxn>
              <a:cxn ang="0">
                <a:pos x="375" y="68"/>
              </a:cxn>
              <a:cxn ang="0">
                <a:pos x="297" y="71"/>
              </a:cxn>
              <a:cxn ang="0">
                <a:pos x="223" y="78"/>
              </a:cxn>
              <a:cxn ang="0">
                <a:pos x="148" y="82"/>
              </a:cxn>
              <a:cxn ang="0">
                <a:pos x="74" y="85"/>
              </a:cxn>
              <a:cxn ang="0">
                <a:pos x="0" y="89"/>
              </a:cxn>
            </a:cxnLst>
            <a:rect l="0" t="0" r="r" b="b"/>
            <a:pathLst>
              <a:path w="1206" h="107">
                <a:moveTo>
                  <a:pt x="0" y="107"/>
                </a:moveTo>
                <a:lnTo>
                  <a:pt x="35" y="103"/>
                </a:lnTo>
                <a:lnTo>
                  <a:pt x="74" y="100"/>
                </a:lnTo>
                <a:lnTo>
                  <a:pt x="113" y="100"/>
                </a:lnTo>
                <a:lnTo>
                  <a:pt x="148" y="96"/>
                </a:lnTo>
                <a:lnTo>
                  <a:pt x="187" y="96"/>
                </a:lnTo>
                <a:lnTo>
                  <a:pt x="223" y="92"/>
                </a:lnTo>
                <a:lnTo>
                  <a:pt x="262" y="89"/>
                </a:lnTo>
                <a:lnTo>
                  <a:pt x="301" y="85"/>
                </a:lnTo>
                <a:lnTo>
                  <a:pt x="336" y="85"/>
                </a:lnTo>
                <a:lnTo>
                  <a:pt x="375" y="82"/>
                </a:lnTo>
                <a:lnTo>
                  <a:pt x="410" y="78"/>
                </a:lnTo>
                <a:lnTo>
                  <a:pt x="449" y="78"/>
                </a:lnTo>
                <a:lnTo>
                  <a:pt x="488" y="75"/>
                </a:lnTo>
                <a:lnTo>
                  <a:pt x="524" y="71"/>
                </a:lnTo>
                <a:lnTo>
                  <a:pt x="562" y="68"/>
                </a:lnTo>
                <a:lnTo>
                  <a:pt x="601" y="68"/>
                </a:lnTo>
                <a:lnTo>
                  <a:pt x="637" y="64"/>
                </a:lnTo>
                <a:lnTo>
                  <a:pt x="676" y="61"/>
                </a:lnTo>
                <a:lnTo>
                  <a:pt x="715" y="57"/>
                </a:lnTo>
                <a:lnTo>
                  <a:pt x="750" y="57"/>
                </a:lnTo>
                <a:lnTo>
                  <a:pt x="789" y="54"/>
                </a:lnTo>
                <a:lnTo>
                  <a:pt x="828" y="50"/>
                </a:lnTo>
                <a:lnTo>
                  <a:pt x="863" y="46"/>
                </a:lnTo>
                <a:lnTo>
                  <a:pt x="902" y="43"/>
                </a:lnTo>
                <a:lnTo>
                  <a:pt x="941" y="39"/>
                </a:lnTo>
                <a:lnTo>
                  <a:pt x="980" y="36"/>
                </a:lnTo>
                <a:lnTo>
                  <a:pt x="1015" y="32"/>
                </a:lnTo>
                <a:lnTo>
                  <a:pt x="1054" y="29"/>
                </a:lnTo>
                <a:lnTo>
                  <a:pt x="1093" y="25"/>
                </a:lnTo>
                <a:lnTo>
                  <a:pt x="1132" y="22"/>
                </a:lnTo>
                <a:lnTo>
                  <a:pt x="1168" y="18"/>
                </a:lnTo>
                <a:lnTo>
                  <a:pt x="1206" y="15"/>
                </a:lnTo>
                <a:lnTo>
                  <a:pt x="1206" y="0"/>
                </a:lnTo>
                <a:lnTo>
                  <a:pt x="1168" y="4"/>
                </a:lnTo>
                <a:lnTo>
                  <a:pt x="1129" y="8"/>
                </a:lnTo>
                <a:lnTo>
                  <a:pt x="1090" y="11"/>
                </a:lnTo>
                <a:lnTo>
                  <a:pt x="1054" y="15"/>
                </a:lnTo>
                <a:lnTo>
                  <a:pt x="1015" y="18"/>
                </a:lnTo>
                <a:lnTo>
                  <a:pt x="976" y="22"/>
                </a:lnTo>
                <a:lnTo>
                  <a:pt x="938" y="25"/>
                </a:lnTo>
                <a:lnTo>
                  <a:pt x="902" y="29"/>
                </a:lnTo>
                <a:lnTo>
                  <a:pt x="863" y="32"/>
                </a:lnTo>
                <a:lnTo>
                  <a:pt x="824" y="36"/>
                </a:lnTo>
                <a:lnTo>
                  <a:pt x="789" y="36"/>
                </a:lnTo>
                <a:lnTo>
                  <a:pt x="750" y="39"/>
                </a:lnTo>
                <a:lnTo>
                  <a:pt x="711" y="43"/>
                </a:lnTo>
                <a:lnTo>
                  <a:pt x="676" y="46"/>
                </a:lnTo>
                <a:lnTo>
                  <a:pt x="637" y="50"/>
                </a:lnTo>
                <a:lnTo>
                  <a:pt x="598" y="50"/>
                </a:lnTo>
                <a:lnTo>
                  <a:pt x="562" y="54"/>
                </a:lnTo>
                <a:lnTo>
                  <a:pt x="524" y="57"/>
                </a:lnTo>
                <a:lnTo>
                  <a:pt x="485" y="61"/>
                </a:lnTo>
                <a:lnTo>
                  <a:pt x="449" y="61"/>
                </a:lnTo>
                <a:lnTo>
                  <a:pt x="410" y="64"/>
                </a:lnTo>
                <a:lnTo>
                  <a:pt x="375" y="68"/>
                </a:lnTo>
                <a:lnTo>
                  <a:pt x="336" y="68"/>
                </a:lnTo>
                <a:lnTo>
                  <a:pt x="297" y="71"/>
                </a:lnTo>
                <a:lnTo>
                  <a:pt x="262" y="75"/>
                </a:lnTo>
                <a:lnTo>
                  <a:pt x="223" y="78"/>
                </a:lnTo>
                <a:lnTo>
                  <a:pt x="187" y="78"/>
                </a:lnTo>
                <a:lnTo>
                  <a:pt x="148" y="82"/>
                </a:lnTo>
                <a:lnTo>
                  <a:pt x="109" y="82"/>
                </a:lnTo>
                <a:lnTo>
                  <a:pt x="74" y="85"/>
                </a:lnTo>
                <a:lnTo>
                  <a:pt x="35" y="89"/>
                </a:lnTo>
                <a:lnTo>
                  <a:pt x="0" y="89"/>
                </a:lnTo>
                <a:lnTo>
                  <a:pt x="0" y="107"/>
                </a:lnTo>
                <a:close/>
              </a:path>
            </a:pathLst>
          </a:custGeom>
          <a:solidFill>
            <a:srgbClr val="0E0D0D"/>
          </a:solidFill>
          <a:ln w="9525">
            <a:noFill/>
            <a:round/>
            <a:headEnd/>
            <a:tailEnd/>
          </a:ln>
        </p:spPr>
        <p:txBody>
          <a:bodyPr/>
          <a:lstStyle/>
          <a:p>
            <a:endParaRPr lang="en-US" dirty="0"/>
          </a:p>
        </p:txBody>
      </p:sp>
      <p:grpSp>
        <p:nvGrpSpPr>
          <p:cNvPr id="13" name="Group 11"/>
          <p:cNvGrpSpPr>
            <a:grpSpLocks/>
          </p:cNvGrpSpPr>
          <p:nvPr/>
        </p:nvGrpSpPr>
        <p:grpSpPr bwMode="auto">
          <a:xfrm>
            <a:off x="4783138" y="2400300"/>
            <a:ext cx="4056062" cy="4000500"/>
            <a:chOff x="3013" y="1512"/>
            <a:chExt cx="2555" cy="2520"/>
          </a:xfrm>
        </p:grpSpPr>
        <p:sp>
          <p:nvSpPr>
            <p:cNvPr id="14" name="Freeform 12"/>
            <p:cNvSpPr>
              <a:spLocks/>
            </p:cNvSpPr>
            <p:nvPr/>
          </p:nvSpPr>
          <p:spPr bwMode="auto">
            <a:xfrm>
              <a:off x="3013" y="3639"/>
              <a:ext cx="11" cy="18"/>
            </a:xfrm>
            <a:custGeom>
              <a:avLst/>
              <a:gdLst/>
              <a:ahLst/>
              <a:cxnLst>
                <a:cxn ang="0">
                  <a:pos x="11" y="0"/>
                </a:cxn>
                <a:cxn ang="0">
                  <a:pos x="7" y="4"/>
                </a:cxn>
                <a:cxn ang="0">
                  <a:pos x="4" y="4"/>
                </a:cxn>
                <a:cxn ang="0">
                  <a:pos x="4" y="7"/>
                </a:cxn>
                <a:cxn ang="0">
                  <a:pos x="0" y="11"/>
                </a:cxn>
                <a:cxn ang="0">
                  <a:pos x="4" y="14"/>
                </a:cxn>
                <a:cxn ang="0">
                  <a:pos x="4" y="14"/>
                </a:cxn>
                <a:cxn ang="0">
                  <a:pos x="7" y="18"/>
                </a:cxn>
                <a:cxn ang="0">
                  <a:pos x="11" y="18"/>
                </a:cxn>
                <a:cxn ang="0">
                  <a:pos x="11" y="0"/>
                </a:cxn>
              </a:cxnLst>
              <a:rect l="0" t="0" r="r" b="b"/>
              <a:pathLst>
                <a:path w="11" h="18">
                  <a:moveTo>
                    <a:pt x="11" y="0"/>
                  </a:moveTo>
                  <a:lnTo>
                    <a:pt x="7" y="4"/>
                  </a:lnTo>
                  <a:lnTo>
                    <a:pt x="4" y="4"/>
                  </a:lnTo>
                  <a:lnTo>
                    <a:pt x="4" y="7"/>
                  </a:lnTo>
                  <a:lnTo>
                    <a:pt x="0" y="11"/>
                  </a:lnTo>
                  <a:lnTo>
                    <a:pt x="4" y="14"/>
                  </a:lnTo>
                  <a:lnTo>
                    <a:pt x="4" y="14"/>
                  </a:lnTo>
                  <a:lnTo>
                    <a:pt x="7" y="18"/>
                  </a:lnTo>
                  <a:lnTo>
                    <a:pt x="11" y="18"/>
                  </a:lnTo>
                  <a:lnTo>
                    <a:pt x="11" y="0"/>
                  </a:lnTo>
                  <a:close/>
                </a:path>
              </a:pathLst>
            </a:custGeom>
            <a:solidFill>
              <a:srgbClr val="0E0D0D"/>
            </a:solidFill>
            <a:ln w="9525">
              <a:noFill/>
              <a:round/>
              <a:headEnd/>
              <a:tailEnd/>
            </a:ln>
          </p:spPr>
          <p:txBody>
            <a:bodyPr/>
            <a:lstStyle/>
            <a:p>
              <a:endParaRPr lang="en-US" dirty="0"/>
            </a:p>
          </p:txBody>
        </p:sp>
        <p:sp>
          <p:nvSpPr>
            <p:cNvPr id="15" name="Freeform 13"/>
            <p:cNvSpPr>
              <a:spLocks/>
            </p:cNvSpPr>
            <p:nvPr/>
          </p:nvSpPr>
          <p:spPr bwMode="auto">
            <a:xfrm>
              <a:off x="3024" y="3611"/>
              <a:ext cx="2116" cy="46"/>
            </a:xfrm>
            <a:custGeom>
              <a:avLst/>
              <a:gdLst/>
              <a:ahLst/>
              <a:cxnLst>
                <a:cxn ang="0">
                  <a:pos x="2052" y="25"/>
                </a:cxn>
                <a:cxn ang="0">
                  <a:pos x="1925" y="18"/>
                </a:cxn>
                <a:cxn ang="0">
                  <a:pos x="1797" y="14"/>
                </a:cxn>
                <a:cxn ang="0">
                  <a:pos x="1666" y="7"/>
                </a:cxn>
                <a:cxn ang="0">
                  <a:pos x="1539" y="3"/>
                </a:cxn>
                <a:cxn ang="0">
                  <a:pos x="1408" y="0"/>
                </a:cxn>
                <a:cxn ang="0">
                  <a:pos x="1277" y="0"/>
                </a:cxn>
                <a:cxn ang="0">
                  <a:pos x="1143" y="0"/>
                </a:cxn>
                <a:cxn ang="0">
                  <a:pos x="1012" y="0"/>
                </a:cxn>
                <a:cxn ang="0">
                  <a:pos x="877" y="0"/>
                </a:cxn>
                <a:cxn ang="0">
                  <a:pos x="743" y="3"/>
                </a:cxn>
                <a:cxn ang="0">
                  <a:pos x="608" y="7"/>
                </a:cxn>
                <a:cxn ang="0">
                  <a:pos x="474" y="10"/>
                </a:cxn>
                <a:cxn ang="0">
                  <a:pos x="339" y="14"/>
                </a:cxn>
                <a:cxn ang="0">
                  <a:pos x="201" y="21"/>
                </a:cxn>
                <a:cxn ang="0">
                  <a:pos x="67" y="28"/>
                </a:cxn>
                <a:cxn ang="0">
                  <a:pos x="0" y="46"/>
                </a:cxn>
                <a:cxn ang="0">
                  <a:pos x="134" y="39"/>
                </a:cxn>
                <a:cxn ang="0">
                  <a:pos x="272" y="32"/>
                </a:cxn>
                <a:cxn ang="0">
                  <a:pos x="407" y="28"/>
                </a:cxn>
                <a:cxn ang="0">
                  <a:pos x="545" y="25"/>
                </a:cxn>
                <a:cxn ang="0">
                  <a:pos x="676" y="21"/>
                </a:cxn>
                <a:cxn ang="0">
                  <a:pos x="810" y="18"/>
                </a:cxn>
                <a:cxn ang="0">
                  <a:pos x="945" y="14"/>
                </a:cxn>
                <a:cxn ang="0">
                  <a:pos x="1079" y="14"/>
                </a:cxn>
                <a:cxn ang="0">
                  <a:pos x="1210" y="14"/>
                </a:cxn>
                <a:cxn ang="0">
                  <a:pos x="1341" y="14"/>
                </a:cxn>
                <a:cxn ang="0">
                  <a:pos x="1472" y="18"/>
                </a:cxn>
                <a:cxn ang="0">
                  <a:pos x="1603" y="21"/>
                </a:cxn>
                <a:cxn ang="0">
                  <a:pos x="1730" y="25"/>
                </a:cxn>
                <a:cxn ang="0">
                  <a:pos x="1861" y="32"/>
                </a:cxn>
                <a:cxn ang="0">
                  <a:pos x="1988" y="39"/>
                </a:cxn>
                <a:cxn ang="0">
                  <a:pos x="2116" y="46"/>
                </a:cxn>
              </a:cxnLst>
              <a:rect l="0" t="0" r="r" b="b"/>
              <a:pathLst>
                <a:path w="2116" h="46">
                  <a:moveTo>
                    <a:pt x="2116" y="28"/>
                  </a:moveTo>
                  <a:lnTo>
                    <a:pt x="2052" y="25"/>
                  </a:lnTo>
                  <a:lnTo>
                    <a:pt x="1988" y="21"/>
                  </a:lnTo>
                  <a:lnTo>
                    <a:pt x="1925" y="18"/>
                  </a:lnTo>
                  <a:lnTo>
                    <a:pt x="1861" y="14"/>
                  </a:lnTo>
                  <a:lnTo>
                    <a:pt x="1797" y="14"/>
                  </a:lnTo>
                  <a:lnTo>
                    <a:pt x="1734" y="10"/>
                  </a:lnTo>
                  <a:lnTo>
                    <a:pt x="1666" y="7"/>
                  </a:lnTo>
                  <a:lnTo>
                    <a:pt x="1603" y="7"/>
                  </a:lnTo>
                  <a:lnTo>
                    <a:pt x="1539" y="3"/>
                  </a:lnTo>
                  <a:lnTo>
                    <a:pt x="1472" y="3"/>
                  </a:lnTo>
                  <a:lnTo>
                    <a:pt x="1408" y="0"/>
                  </a:lnTo>
                  <a:lnTo>
                    <a:pt x="1341" y="0"/>
                  </a:lnTo>
                  <a:lnTo>
                    <a:pt x="1277" y="0"/>
                  </a:lnTo>
                  <a:lnTo>
                    <a:pt x="1210" y="0"/>
                  </a:lnTo>
                  <a:lnTo>
                    <a:pt x="1143" y="0"/>
                  </a:lnTo>
                  <a:lnTo>
                    <a:pt x="1079" y="0"/>
                  </a:lnTo>
                  <a:lnTo>
                    <a:pt x="1012" y="0"/>
                  </a:lnTo>
                  <a:lnTo>
                    <a:pt x="945" y="0"/>
                  </a:lnTo>
                  <a:lnTo>
                    <a:pt x="877" y="0"/>
                  </a:lnTo>
                  <a:lnTo>
                    <a:pt x="810" y="0"/>
                  </a:lnTo>
                  <a:lnTo>
                    <a:pt x="743" y="3"/>
                  </a:lnTo>
                  <a:lnTo>
                    <a:pt x="676" y="3"/>
                  </a:lnTo>
                  <a:lnTo>
                    <a:pt x="608" y="7"/>
                  </a:lnTo>
                  <a:lnTo>
                    <a:pt x="541" y="7"/>
                  </a:lnTo>
                  <a:lnTo>
                    <a:pt x="474" y="10"/>
                  </a:lnTo>
                  <a:lnTo>
                    <a:pt x="407" y="14"/>
                  </a:lnTo>
                  <a:lnTo>
                    <a:pt x="339" y="14"/>
                  </a:lnTo>
                  <a:lnTo>
                    <a:pt x="272" y="18"/>
                  </a:lnTo>
                  <a:lnTo>
                    <a:pt x="201" y="21"/>
                  </a:lnTo>
                  <a:lnTo>
                    <a:pt x="134" y="25"/>
                  </a:lnTo>
                  <a:lnTo>
                    <a:pt x="67" y="28"/>
                  </a:lnTo>
                  <a:lnTo>
                    <a:pt x="0" y="28"/>
                  </a:lnTo>
                  <a:lnTo>
                    <a:pt x="0" y="46"/>
                  </a:lnTo>
                  <a:lnTo>
                    <a:pt x="67" y="42"/>
                  </a:lnTo>
                  <a:lnTo>
                    <a:pt x="134" y="39"/>
                  </a:lnTo>
                  <a:lnTo>
                    <a:pt x="205" y="35"/>
                  </a:lnTo>
                  <a:lnTo>
                    <a:pt x="272" y="32"/>
                  </a:lnTo>
                  <a:lnTo>
                    <a:pt x="339" y="32"/>
                  </a:lnTo>
                  <a:lnTo>
                    <a:pt x="407" y="28"/>
                  </a:lnTo>
                  <a:lnTo>
                    <a:pt x="474" y="25"/>
                  </a:lnTo>
                  <a:lnTo>
                    <a:pt x="545" y="25"/>
                  </a:lnTo>
                  <a:lnTo>
                    <a:pt x="608" y="21"/>
                  </a:lnTo>
                  <a:lnTo>
                    <a:pt x="676" y="21"/>
                  </a:lnTo>
                  <a:lnTo>
                    <a:pt x="743" y="18"/>
                  </a:lnTo>
                  <a:lnTo>
                    <a:pt x="810" y="18"/>
                  </a:lnTo>
                  <a:lnTo>
                    <a:pt x="877" y="18"/>
                  </a:lnTo>
                  <a:lnTo>
                    <a:pt x="945" y="14"/>
                  </a:lnTo>
                  <a:lnTo>
                    <a:pt x="1012" y="14"/>
                  </a:lnTo>
                  <a:lnTo>
                    <a:pt x="1079" y="14"/>
                  </a:lnTo>
                  <a:lnTo>
                    <a:pt x="1143" y="14"/>
                  </a:lnTo>
                  <a:lnTo>
                    <a:pt x="1210" y="14"/>
                  </a:lnTo>
                  <a:lnTo>
                    <a:pt x="1277" y="14"/>
                  </a:lnTo>
                  <a:lnTo>
                    <a:pt x="1341" y="14"/>
                  </a:lnTo>
                  <a:lnTo>
                    <a:pt x="1408" y="18"/>
                  </a:lnTo>
                  <a:lnTo>
                    <a:pt x="1472" y="18"/>
                  </a:lnTo>
                  <a:lnTo>
                    <a:pt x="1539" y="18"/>
                  </a:lnTo>
                  <a:lnTo>
                    <a:pt x="1603" y="21"/>
                  </a:lnTo>
                  <a:lnTo>
                    <a:pt x="1666" y="25"/>
                  </a:lnTo>
                  <a:lnTo>
                    <a:pt x="1730" y="25"/>
                  </a:lnTo>
                  <a:lnTo>
                    <a:pt x="1797" y="28"/>
                  </a:lnTo>
                  <a:lnTo>
                    <a:pt x="1861" y="32"/>
                  </a:lnTo>
                  <a:lnTo>
                    <a:pt x="1925" y="35"/>
                  </a:lnTo>
                  <a:lnTo>
                    <a:pt x="1988" y="39"/>
                  </a:lnTo>
                  <a:lnTo>
                    <a:pt x="2052" y="42"/>
                  </a:lnTo>
                  <a:lnTo>
                    <a:pt x="2116" y="46"/>
                  </a:lnTo>
                  <a:lnTo>
                    <a:pt x="2116" y="28"/>
                  </a:lnTo>
                  <a:close/>
                </a:path>
              </a:pathLst>
            </a:custGeom>
            <a:solidFill>
              <a:srgbClr val="0E0D0D"/>
            </a:solidFill>
            <a:ln w="9525">
              <a:noFill/>
              <a:round/>
              <a:headEnd/>
              <a:tailEnd/>
            </a:ln>
          </p:spPr>
          <p:txBody>
            <a:bodyPr/>
            <a:lstStyle/>
            <a:p>
              <a:endParaRPr lang="en-US" dirty="0"/>
            </a:p>
          </p:txBody>
        </p:sp>
        <p:sp>
          <p:nvSpPr>
            <p:cNvPr id="16" name="Freeform 14"/>
            <p:cNvSpPr>
              <a:spLocks/>
            </p:cNvSpPr>
            <p:nvPr/>
          </p:nvSpPr>
          <p:spPr bwMode="auto">
            <a:xfrm>
              <a:off x="3024" y="3639"/>
              <a:ext cx="7" cy="18"/>
            </a:xfrm>
            <a:custGeom>
              <a:avLst/>
              <a:gdLst/>
              <a:ahLst/>
              <a:cxnLst>
                <a:cxn ang="0">
                  <a:pos x="0" y="18"/>
                </a:cxn>
                <a:cxn ang="0">
                  <a:pos x="0" y="18"/>
                </a:cxn>
                <a:cxn ang="0">
                  <a:pos x="3" y="14"/>
                </a:cxn>
                <a:cxn ang="0">
                  <a:pos x="7" y="14"/>
                </a:cxn>
                <a:cxn ang="0">
                  <a:pos x="7" y="11"/>
                </a:cxn>
                <a:cxn ang="0">
                  <a:pos x="7" y="7"/>
                </a:cxn>
                <a:cxn ang="0">
                  <a:pos x="3" y="4"/>
                </a:cxn>
                <a:cxn ang="0">
                  <a:pos x="3" y="4"/>
                </a:cxn>
                <a:cxn ang="0">
                  <a:pos x="0" y="0"/>
                </a:cxn>
                <a:cxn ang="0">
                  <a:pos x="0" y="18"/>
                </a:cxn>
              </a:cxnLst>
              <a:rect l="0" t="0" r="r" b="b"/>
              <a:pathLst>
                <a:path w="7" h="18">
                  <a:moveTo>
                    <a:pt x="0" y="18"/>
                  </a:moveTo>
                  <a:lnTo>
                    <a:pt x="0" y="18"/>
                  </a:lnTo>
                  <a:lnTo>
                    <a:pt x="3" y="14"/>
                  </a:lnTo>
                  <a:lnTo>
                    <a:pt x="7" y="14"/>
                  </a:lnTo>
                  <a:lnTo>
                    <a:pt x="7" y="11"/>
                  </a:lnTo>
                  <a:lnTo>
                    <a:pt x="7" y="7"/>
                  </a:lnTo>
                  <a:lnTo>
                    <a:pt x="3" y="4"/>
                  </a:lnTo>
                  <a:lnTo>
                    <a:pt x="3" y="4"/>
                  </a:lnTo>
                  <a:lnTo>
                    <a:pt x="0" y="0"/>
                  </a:lnTo>
                  <a:lnTo>
                    <a:pt x="0" y="18"/>
                  </a:lnTo>
                  <a:close/>
                </a:path>
              </a:pathLst>
            </a:custGeom>
            <a:solidFill>
              <a:srgbClr val="0E0D0D"/>
            </a:solidFill>
            <a:ln w="9525">
              <a:noFill/>
              <a:round/>
              <a:headEnd/>
              <a:tailEnd/>
            </a:ln>
          </p:spPr>
          <p:txBody>
            <a:bodyPr/>
            <a:lstStyle/>
            <a:p>
              <a:endParaRPr lang="en-US" dirty="0"/>
            </a:p>
          </p:txBody>
        </p:sp>
        <p:sp>
          <p:nvSpPr>
            <p:cNvPr id="17" name="Freeform 15"/>
            <p:cNvSpPr>
              <a:spLocks/>
            </p:cNvSpPr>
            <p:nvPr/>
          </p:nvSpPr>
          <p:spPr bwMode="auto">
            <a:xfrm>
              <a:off x="4747" y="3784"/>
              <a:ext cx="789" cy="241"/>
            </a:xfrm>
            <a:custGeom>
              <a:avLst/>
              <a:gdLst/>
              <a:ahLst/>
              <a:cxnLst>
                <a:cxn ang="0">
                  <a:pos x="311" y="0"/>
                </a:cxn>
                <a:cxn ang="0">
                  <a:pos x="280" y="4"/>
                </a:cxn>
                <a:cxn ang="0">
                  <a:pos x="255" y="7"/>
                </a:cxn>
                <a:cxn ang="0">
                  <a:pos x="227" y="14"/>
                </a:cxn>
                <a:cxn ang="0">
                  <a:pos x="198" y="21"/>
                </a:cxn>
                <a:cxn ang="0">
                  <a:pos x="170" y="32"/>
                </a:cxn>
                <a:cxn ang="0">
                  <a:pos x="135" y="50"/>
                </a:cxn>
                <a:cxn ang="0">
                  <a:pos x="99" y="71"/>
                </a:cxn>
                <a:cxn ang="0">
                  <a:pos x="64" y="92"/>
                </a:cxn>
                <a:cxn ang="0">
                  <a:pos x="28" y="117"/>
                </a:cxn>
                <a:cxn ang="0">
                  <a:pos x="0" y="145"/>
                </a:cxn>
                <a:cxn ang="0">
                  <a:pos x="42" y="167"/>
                </a:cxn>
                <a:cxn ang="0">
                  <a:pos x="88" y="181"/>
                </a:cxn>
                <a:cxn ang="0">
                  <a:pos x="138" y="188"/>
                </a:cxn>
                <a:cxn ang="0">
                  <a:pos x="184" y="195"/>
                </a:cxn>
                <a:cxn ang="0">
                  <a:pos x="234" y="198"/>
                </a:cxn>
                <a:cxn ang="0">
                  <a:pos x="276" y="195"/>
                </a:cxn>
                <a:cxn ang="0">
                  <a:pos x="315" y="191"/>
                </a:cxn>
                <a:cxn ang="0">
                  <a:pos x="354" y="184"/>
                </a:cxn>
                <a:cxn ang="0">
                  <a:pos x="393" y="174"/>
                </a:cxn>
                <a:cxn ang="0">
                  <a:pos x="432" y="156"/>
                </a:cxn>
                <a:cxn ang="0">
                  <a:pos x="464" y="149"/>
                </a:cxn>
                <a:cxn ang="0">
                  <a:pos x="485" y="167"/>
                </a:cxn>
                <a:cxn ang="0">
                  <a:pos x="506" y="184"/>
                </a:cxn>
                <a:cxn ang="0">
                  <a:pos x="531" y="198"/>
                </a:cxn>
                <a:cxn ang="0">
                  <a:pos x="556" y="209"/>
                </a:cxn>
                <a:cxn ang="0">
                  <a:pos x="584" y="216"/>
                </a:cxn>
                <a:cxn ang="0">
                  <a:pos x="619" y="227"/>
                </a:cxn>
                <a:cxn ang="0">
                  <a:pos x="662" y="234"/>
                </a:cxn>
                <a:cxn ang="0">
                  <a:pos x="701" y="237"/>
                </a:cxn>
                <a:cxn ang="0">
                  <a:pos x="740" y="241"/>
                </a:cxn>
                <a:cxn ang="0">
                  <a:pos x="775" y="237"/>
                </a:cxn>
                <a:cxn ang="0">
                  <a:pos x="779" y="216"/>
                </a:cxn>
                <a:cxn ang="0">
                  <a:pos x="761" y="188"/>
                </a:cxn>
                <a:cxn ang="0">
                  <a:pos x="740" y="160"/>
                </a:cxn>
                <a:cxn ang="0">
                  <a:pos x="718" y="135"/>
                </a:cxn>
                <a:cxn ang="0">
                  <a:pos x="694" y="110"/>
                </a:cxn>
                <a:cxn ang="0">
                  <a:pos x="669" y="89"/>
                </a:cxn>
                <a:cxn ang="0">
                  <a:pos x="648" y="71"/>
                </a:cxn>
                <a:cxn ang="0">
                  <a:pos x="619" y="53"/>
                </a:cxn>
                <a:cxn ang="0">
                  <a:pos x="595" y="39"/>
                </a:cxn>
                <a:cxn ang="0">
                  <a:pos x="566" y="25"/>
                </a:cxn>
                <a:cxn ang="0">
                  <a:pos x="541" y="14"/>
                </a:cxn>
                <a:cxn ang="0">
                  <a:pos x="503" y="11"/>
                </a:cxn>
                <a:cxn ang="0">
                  <a:pos x="464" y="7"/>
                </a:cxn>
                <a:cxn ang="0">
                  <a:pos x="421" y="7"/>
                </a:cxn>
                <a:cxn ang="0">
                  <a:pos x="382" y="4"/>
                </a:cxn>
                <a:cxn ang="0">
                  <a:pos x="343" y="0"/>
                </a:cxn>
              </a:cxnLst>
              <a:rect l="0" t="0" r="r" b="b"/>
              <a:pathLst>
                <a:path w="789" h="241">
                  <a:moveTo>
                    <a:pt x="329" y="0"/>
                  </a:moveTo>
                  <a:lnTo>
                    <a:pt x="319" y="0"/>
                  </a:lnTo>
                  <a:lnTo>
                    <a:pt x="311" y="0"/>
                  </a:lnTo>
                  <a:lnTo>
                    <a:pt x="301" y="4"/>
                  </a:lnTo>
                  <a:lnTo>
                    <a:pt x="290" y="4"/>
                  </a:lnTo>
                  <a:lnTo>
                    <a:pt x="280" y="4"/>
                  </a:lnTo>
                  <a:lnTo>
                    <a:pt x="273" y="7"/>
                  </a:lnTo>
                  <a:lnTo>
                    <a:pt x="262" y="7"/>
                  </a:lnTo>
                  <a:lnTo>
                    <a:pt x="255" y="7"/>
                  </a:lnTo>
                  <a:lnTo>
                    <a:pt x="244" y="11"/>
                  </a:lnTo>
                  <a:lnTo>
                    <a:pt x="234" y="14"/>
                  </a:lnTo>
                  <a:lnTo>
                    <a:pt x="227" y="14"/>
                  </a:lnTo>
                  <a:lnTo>
                    <a:pt x="216" y="18"/>
                  </a:lnTo>
                  <a:lnTo>
                    <a:pt x="209" y="21"/>
                  </a:lnTo>
                  <a:lnTo>
                    <a:pt x="198" y="21"/>
                  </a:lnTo>
                  <a:lnTo>
                    <a:pt x="191" y="25"/>
                  </a:lnTo>
                  <a:lnTo>
                    <a:pt x="181" y="29"/>
                  </a:lnTo>
                  <a:lnTo>
                    <a:pt x="170" y="32"/>
                  </a:lnTo>
                  <a:lnTo>
                    <a:pt x="156" y="39"/>
                  </a:lnTo>
                  <a:lnTo>
                    <a:pt x="145" y="43"/>
                  </a:lnTo>
                  <a:lnTo>
                    <a:pt x="135" y="50"/>
                  </a:lnTo>
                  <a:lnTo>
                    <a:pt x="120" y="57"/>
                  </a:lnTo>
                  <a:lnTo>
                    <a:pt x="110" y="64"/>
                  </a:lnTo>
                  <a:lnTo>
                    <a:pt x="99" y="71"/>
                  </a:lnTo>
                  <a:lnTo>
                    <a:pt x="85" y="78"/>
                  </a:lnTo>
                  <a:lnTo>
                    <a:pt x="74" y="85"/>
                  </a:lnTo>
                  <a:lnTo>
                    <a:pt x="64" y="92"/>
                  </a:lnTo>
                  <a:lnTo>
                    <a:pt x="50" y="99"/>
                  </a:lnTo>
                  <a:lnTo>
                    <a:pt x="39" y="110"/>
                  </a:lnTo>
                  <a:lnTo>
                    <a:pt x="28" y="117"/>
                  </a:lnTo>
                  <a:lnTo>
                    <a:pt x="21" y="128"/>
                  </a:lnTo>
                  <a:lnTo>
                    <a:pt x="11" y="138"/>
                  </a:lnTo>
                  <a:lnTo>
                    <a:pt x="0" y="145"/>
                  </a:lnTo>
                  <a:lnTo>
                    <a:pt x="14" y="152"/>
                  </a:lnTo>
                  <a:lnTo>
                    <a:pt x="28" y="160"/>
                  </a:lnTo>
                  <a:lnTo>
                    <a:pt x="42" y="167"/>
                  </a:lnTo>
                  <a:lnTo>
                    <a:pt x="57" y="170"/>
                  </a:lnTo>
                  <a:lnTo>
                    <a:pt x="74" y="174"/>
                  </a:lnTo>
                  <a:lnTo>
                    <a:pt x="88" y="181"/>
                  </a:lnTo>
                  <a:lnTo>
                    <a:pt x="106" y="184"/>
                  </a:lnTo>
                  <a:lnTo>
                    <a:pt x="120" y="188"/>
                  </a:lnTo>
                  <a:lnTo>
                    <a:pt x="138" y="188"/>
                  </a:lnTo>
                  <a:lnTo>
                    <a:pt x="152" y="191"/>
                  </a:lnTo>
                  <a:lnTo>
                    <a:pt x="170" y="195"/>
                  </a:lnTo>
                  <a:lnTo>
                    <a:pt x="184" y="195"/>
                  </a:lnTo>
                  <a:lnTo>
                    <a:pt x="202" y="195"/>
                  </a:lnTo>
                  <a:lnTo>
                    <a:pt x="216" y="198"/>
                  </a:lnTo>
                  <a:lnTo>
                    <a:pt x="234" y="198"/>
                  </a:lnTo>
                  <a:lnTo>
                    <a:pt x="248" y="198"/>
                  </a:lnTo>
                  <a:lnTo>
                    <a:pt x="262" y="198"/>
                  </a:lnTo>
                  <a:lnTo>
                    <a:pt x="276" y="195"/>
                  </a:lnTo>
                  <a:lnTo>
                    <a:pt x="290" y="195"/>
                  </a:lnTo>
                  <a:lnTo>
                    <a:pt x="301" y="195"/>
                  </a:lnTo>
                  <a:lnTo>
                    <a:pt x="315" y="191"/>
                  </a:lnTo>
                  <a:lnTo>
                    <a:pt x="329" y="191"/>
                  </a:lnTo>
                  <a:lnTo>
                    <a:pt x="340" y="188"/>
                  </a:lnTo>
                  <a:lnTo>
                    <a:pt x="354" y="184"/>
                  </a:lnTo>
                  <a:lnTo>
                    <a:pt x="368" y="181"/>
                  </a:lnTo>
                  <a:lnTo>
                    <a:pt x="379" y="177"/>
                  </a:lnTo>
                  <a:lnTo>
                    <a:pt x="393" y="174"/>
                  </a:lnTo>
                  <a:lnTo>
                    <a:pt x="407" y="167"/>
                  </a:lnTo>
                  <a:lnTo>
                    <a:pt x="418" y="163"/>
                  </a:lnTo>
                  <a:lnTo>
                    <a:pt x="432" y="156"/>
                  </a:lnTo>
                  <a:lnTo>
                    <a:pt x="442" y="149"/>
                  </a:lnTo>
                  <a:lnTo>
                    <a:pt x="457" y="142"/>
                  </a:lnTo>
                  <a:lnTo>
                    <a:pt x="464" y="149"/>
                  </a:lnTo>
                  <a:lnTo>
                    <a:pt x="471" y="156"/>
                  </a:lnTo>
                  <a:lnTo>
                    <a:pt x="478" y="163"/>
                  </a:lnTo>
                  <a:lnTo>
                    <a:pt x="485" y="167"/>
                  </a:lnTo>
                  <a:lnTo>
                    <a:pt x="492" y="174"/>
                  </a:lnTo>
                  <a:lnTo>
                    <a:pt x="499" y="177"/>
                  </a:lnTo>
                  <a:lnTo>
                    <a:pt x="506" y="184"/>
                  </a:lnTo>
                  <a:lnTo>
                    <a:pt x="517" y="188"/>
                  </a:lnTo>
                  <a:lnTo>
                    <a:pt x="524" y="191"/>
                  </a:lnTo>
                  <a:lnTo>
                    <a:pt x="531" y="198"/>
                  </a:lnTo>
                  <a:lnTo>
                    <a:pt x="541" y="202"/>
                  </a:lnTo>
                  <a:lnTo>
                    <a:pt x="549" y="206"/>
                  </a:lnTo>
                  <a:lnTo>
                    <a:pt x="556" y="209"/>
                  </a:lnTo>
                  <a:lnTo>
                    <a:pt x="566" y="213"/>
                  </a:lnTo>
                  <a:lnTo>
                    <a:pt x="573" y="216"/>
                  </a:lnTo>
                  <a:lnTo>
                    <a:pt x="584" y="216"/>
                  </a:lnTo>
                  <a:lnTo>
                    <a:pt x="595" y="220"/>
                  </a:lnTo>
                  <a:lnTo>
                    <a:pt x="609" y="223"/>
                  </a:lnTo>
                  <a:lnTo>
                    <a:pt x="619" y="227"/>
                  </a:lnTo>
                  <a:lnTo>
                    <a:pt x="633" y="230"/>
                  </a:lnTo>
                  <a:lnTo>
                    <a:pt x="648" y="234"/>
                  </a:lnTo>
                  <a:lnTo>
                    <a:pt x="662" y="234"/>
                  </a:lnTo>
                  <a:lnTo>
                    <a:pt x="672" y="237"/>
                  </a:lnTo>
                  <a:lnTo>
                    <a:pt x="687" y="237"/>
                  </a:lnTo>
                  <a:lnTo>
                    <a:pt x="701" y="237"/>
                  </a:lnTo>
                  <a:lnTo>
                    <a:pt x="715" y="241"/>
                  </a:lnTo>
                  <a:lnTo>
                    <a:pt x="725" y="241"/>
                  </a:lnTo>
                  <a:lnTo>
                    <a:pt x="740" y="241"/>
                  </a:lnTo>
                  <a:lnTo>
                    <a:pt x="754" y="241"/>
                  </a:lnTo>
                  <a:lnTo>
                    <a:pt x="764" y="237"/>
                  </a:lnTo>
                  <a:lnTo>
                    <a:pt x="775" y="237"/>
                  </a:lnTo>
                  <a:lnTo>
                    <a:pt x="789" y="234"/>
                  </a:lnTo>
                  <a:lnTo>
                    <a:pt x="782" y="223"/>
                  </a:lnTo>
                  <a:lnTo>
                    <a:pt x="779" y="216"/>
                  </a:lnTo>
                  <a:lnTo>
                    <a:pt x="771" y="206"/>
                  </a:lnTo>
                  <a:lnTo>
                    <a:pt x="768" y="195"/>
                  </a:lnTo>
                  <a:lnTo>
                    <a:pt x="761" y="188"/>
                  </a:lnTo>
                  <a:lnTo>
                    <a:pt x="754" y="177"/>
                  </a:lnTo>
                  <a:lnTo>
                    <a:pt x="747" y="167"/>
                  </a:lnTo>
                  <a:lnTo>
                    <a:pt x="740" y="160"/>
                  </a:lnTo>
                  <a:lnTo>
                    <a:pt x="733" y="152"/>
                  </a:lnTo>
                  <a:lnTo>
                    <a:pt x="725" y="142"/>
                  </a:lnTo>
                  <a:lnTo>
                    <a:pt x="718" y="135"/>
                  </a:lnTo>
                  <a:lnTo>
                    <a:pt x="711" y="128"/>
                  </a:lnTo>
                  <a:lnTo>
                    <a:pt x="701" y="117"/>
                  </a:lnTo>
                  <a:lnTo>
                    <a:pt x="694" y="110"/>
                  </a:lnTo>
                  <a:lnTo>
                    <a:pt x="687" y="103"/>
                  </a:lnTo>
                  <a:lnTo>
                    <a:pt x="676" y="96"/>
                  </a:lnTo>
                  <a:lnTo>
                    <a:pt x="669" y="89"/>
                  </a:lnTo>
                  <a:lnTo>
                    <a:pt x="662" y="82"/>
                  </a:lnTo>
                  <a:lnTo>
                    <a:pt x="655" y="78"/>
                  </a:lnTo>
                  <a:lnTo>
                    <a:pt x="648" y="71"/>
                  </a:lnTo>
                  <a:lnTo>
                    <a:pt x="637" y="64"/>
                  </a:lnTo>
                  <a:lnTo>
                    <a:pt x="630" y="60"/>
                  </a:lnTo>
                  <a:lnTo>
                    <a:pt x="619" y="53"/>
                  </a:lnTo>
                  <a:lnTo>
                    <a:pt x="612" y="50"/>
                  </a:lnTo>
                  <a:lnTo>
                    <a:pt x="602" y="43"/>
                  </a:lnTo>
                  <a:lnTo>
                    <a:pt x="595" y="39"/>
                  </a:lnTo>
                  <a:lnTo>
                    <a:pt x="584" y="36"/>
                  </a:lnTo>
                  <a:lnTo>
                    <a:pt x="577" y="29"/>
                  </a:lnTo>
                  <a:lnTo>
                    <a:pt x="566" y="25"/>
                  </a:lnTo>
                  <a:lnTo>
                    <a:pt x="559" y="21"/>
                  </a:lnTo>
                  <a:lnTo>
                    <a:pt x="552" y="18"/>
                  </a:lnTo>
                  <a:lnTo>
                    <a:pt x="541" y="14"/>
                  </a:lnTo>
                  <a:lnTo>
                    <a:pt x="527" y="11"/>
                  </a:lnTo>
                  <a:lnTo>
                    <a:pt x="517" y="11"/>
                  </a:lnTo>
                  <a:lnTo>
                    <a:pt x="503" y="11"/>
                  </a:lnTo>
                  <a:lnTo>
                    <a:pt x="488" y="11"/>
                  </a:lnTo>
                  <a:lnTo>
                    <a:pt x="474" y="7"/>
                  </a:lnTo>
                  <a:lnTo>
                    <a:pt x="464" y="7"/>
                  </a:lnTo>
                  <a:lnTo>
                    <a:pt x="449" y="7"/>
                  </a:lnTo>
                  <a:lnTo>
                    <a:pt x="435" y="7"/>
                  </a:lnTo>
                  <a:lnTo>
                    <a:pt x="421" y="7"/>
                  </a:lnTo>
                  <a:lnTo>
                    <a:pt x="411" y="4"/>
                  </a:lnTo>
                  <a:lnTo>
                    <a:pt x="396" y="4"/>
                  </a:lnTo>
                  <a:lnTo>
                    <a:pt x="382" y="4"/>
                  </a:lnTo>
                  <a:lnTo>
                    <a:pt x="368" y="4"/>
                  </a:lnTo>
                  <a:lnTo>
                    <a:pt x="357" y="0"/>
                  </a:lnTo>
                  <a:lnTo>
                    <a:pt x="343" y="0"/>
                  </a:lnTo>
                  <a:lnTo>
                    <a:pt x="329" y="0"/>
                  </a:lnTo>
                  <a:close/>
                </a:path>
              </a:pathLst>
            </a:custGeom>
            <a:solidFill>
              <a:srgbClr val="A67B54"/>
            </a:solidFill>
            <a:ln w="9525">
              <a:noFill/>
              <a:round/>
              <a:headEnd/>
              <a:tailEnd/>
            </a:ln>
          </p:spPr>
          <p:txBody>
            <a:bodyPr/>
            <a:lstStyle/>
            <a:p>
              <a:endParaRPr lang="en-US" dirty="0"/>
            </a:p>
          </p:txBody>
        </p:sp>
        <p:sp>
          <p:nvSpPr>
            <p:cNvPr id="18" name="Freeform 16"/>
            <p:cNvSpPr>
              <a:spLocks/>
            </p:cNvSpPr>
            <p:nvPr/>
          </p:nvSpPr>
          <p:spPr bwMode="auto">
            <a:xfrm>
              <a:off x="5196" y="3919"/>
              <a:ext cx="11" cy="14"/>
            </a:xfrm>
            <a:custGeom>
              <a:avLst/>
              <a:gdLst/>
              <a:ahLst/>
              <a:cxnLst>
                <a:cxn ang="0">
                  <a:pos x="11" y="3"/>
                </a:cxn>
                <a:cxn ang="0">
                  <a:pos x="11" y="0"/>
                </a:cxn>
                <a:cxn ang="0">
                  <a:pos x="8" y="0"/>
                </a:cxn>
                <a:cxn ang="0">
                  <a:pos x="4" y="0"/>
                </a:cxn>
                <a:cxn ang="0">
                  <a:pos x="0" y="3"/>
                </a:cxn>
                <a:cxn ang="0">
                  <a:pos x="0" y="3"/>
                </a:cxn>
                <a:cxn ang="0">
                  <a:pos x="0" y="7"/>
                </a:cxn>
                <a:cxn ang="0">
                  <a:pos x="0" y="10"/>
                </a:cxn>
                <a:cxn ang="0">
                  <a:pos x="0" y="14"/>
                </a:cxn>
                <a:cxn ang="0">
                  <a:pos x="11" y="3"/>
                </a:cxn>
              </a:cxnLst>
              <a:rect l="0" t="0" r="r" b="b"/>
              <a:pathLst>
                <a:path w="11" h="14">
                  <a:moveTo>
                    <a:pt x="11" y="3"/>
                  </a:moveTo>
                  <a:lnTo>
                    <a:pt x="11" y="0"/>
                  </a:lnTo>
                  <a:lnTo>
                    <a:pt x="8" y="0"/>
                  </a:lnTo>
                  <a:lnTo>
                    <a:pt x="4" y="0"/>
                  </a:lnTo>
                  <a:lnTo>
                    <a:pt x="0" y="3"/>
                  </a:lnTo>
                  <a:lnTo>
                    <a:pt x="0" y="3"/>
                  </a:lnTo>
                  <a:lnTo>
                    <a:pt x="0" y="7"/>
                  </a:lnTo>
                  <a:lnTo>
                    <a:pt x="0" y="10"/>
                  </a:lnTo>
                  <a:lnTo>
                    <a:pt x="0" y="14"/>
                  </a:lnTo>
                  <a:lnTo>
                    <a:pt x="11" y="3"/>
                  </a:lnTo>
                  <a:close/>
                </a:path>
              </a:pathLst>
            </a:custGeom>
            <a:solidFill>
              <a:srgbClr val="0E0D0D"/>
            </a:solidFill>
            <a:ln w="9525">
              <a:noFill/>
              <a:round/>
              <a:headEnd/>
              <a:tailEnd/>
            </a:ln>
          </p:spPr>
          <p:txBody>
            <a:bodyPr/>
            <a:lstStyle/>
            <a:p>
              <a:endParaRPr lang="en-US" dirty="0"/>
            </a:p>
          </p:txBody>
        </p:sp>
        <p:sp>
          <p:nvSpPr>
            <p:cNvPr id="19" name="Freeform 17"/>
            <p:cNvSpPr>
              <a:spLocks/>
            </p:cNvSpPr>
            <p:nvPr/>
          </p:nvSpPr>
          <p:spPr bwMode="auto">
            <a:xfrm>
              <a:off x="5196" y="3922"/>
              <a:ext cx="135" cy="85"/>
            </a:xfrm>
            <a:custGeom>
              <a:avLst/>
              <a:gdLst/>
              <a:ahLst/>
              <a:cxnLst>
                <a:cxn ang="0">
                  <a:pos x="135" y="71"/>
                </a:cxn>
                <a:cxn ang="0">
                  <a:pos x="135" y="71"/>
                </a:cxn>
                <a:cxn ang="0">
                  <a:pos x="128" y="68"/>
                </a:cxn>
                <a:cxn ang="0">
                  <a:pos x="121" y="68"/>
                </a:cxn>
                <a:cxn ang="0">
                  <a:pos x="110" y="64"/>
                </a:cxn>
                <a:cxn ang="0">
                  <a:pos x="103" y="60"/>
                </a:cxn>
                <a:cxn ang="0">
                  <a:pos x="96" y="57"/>
                </a:cxn>
                <a:cxn ang="0">
                  <a:pos x="85" y="53"/>
                </a:cxn>
                <a:cxn ang="0">
                  <a:pos x="78" y="50"/>
                </a:cxn>
                <a:cxn ang="0">
                  <a:pos x="71" y="43"/>
                </a:cxn>
                <a:cxn ang="0">
                  <a:pos x="64" y="39"/>
                </a:cxn>
                <a:cxn ang="0">
                  <a:pos x="57" y="36"/>
                </a:cxn>
                <a:cxn ang="0">
                  <a:pos x="46" y="29"/>
                </a:cxn>
                <a:cxn ang="0">
                  <a:pos x="39" y="22"/>
                </a:cxn>
                <a:cxn ang="0">
                  <a:pos x="32" y="18"/>
                </a:cxn>
                <a:cxn ang="0">
                  <a:pos x="25" y="11"/>
                </a:cxn>
                <a:cxn ang="0">
                  <a:pos x="18" y="7"/>
                </a:cxn>
                <a:cxn ang="0">
                  <a:pos x="11" y="0"/>
                </a:cxn>
                <a:cxn ang="0">
                  <a:pos x="0" y="11"/>
                </a:cxn>
                <a:cxn ang="0">
                  <a:pos x="8" y="18"/>
                </a:cxn>
                <a:cxn ang="0">
                  <a:pos x="15" y="25"/>
                </a:cxn>
                <a:cxn ang="0">
                  <a:pos x="25" y="29"/>
                </a:cxn>
                <a:cxn ang="0">
                  <a:pos x="32" y="36"/>
                </a:cxn>
                <a:cxn ang="0">
                  <a:pos x="39" y="43"/>
                </a:cxn>
                <a:cxn ang="0">
                  <a:pos x="46" y="46"/>
                </a:cxn>
                <a:cxn ang="0">
                  <a:pos x="54" y="53"/>
                </a:cxn>
                <a:cxn ang="0">
                  <a:pos x="64" y="57"/>
                </a:cxn>
                <a:cxn ang="0">
                  <a:pos x="71" y="60"/>
                </a:cxn>
                <a:cxn ang="0">
                  <a:pos x="78" y="68"/>
                </a:cxn>
                <a:cxn ang="0">
                  <a:pos x="89" y="71"/>
                </a:cxn>
                <a:cxn ang="0">
                  <a:pos x="96" y="75"/>
                </a:cxn>
                <a:cxn ang="0">
                  <a:pos x="107" y="78"/>
                </a:cxn>
                <a:cxn ang="0">
                  <a:pos x="114" y="82"/>
                </a:cxn>
                <a:cxn ang="0">
                  <a:pos x="121" y="85"/>
                </a:cxn>
                <a:cxn ang="0">
                  <a:pos x="131" y="85"/>
                </a:cxn>
                <a:cxn ang="0">
                  <a:pos x="131" y="85"/>
                </a:cxn>
                <a:cxn ang="0">
                  <a:pos x="135" y="71"/>
                </a:cxn>
              </a:cxnLst>
              <a:rect l="0" t="0" r="r" b="b"/>
              <a:pathLst>
                <a:path w="135" h="85">
                  <a:moveTo>
                    <a:pt x="135" y="71"/>
                  </a:moveTo>
                  <a:lnTo>
                    <a:pt x="135" y="71"/>
                  </a:lnTo>
                  <a:lnTo>
                    <a:pt x="128" y="68"/>
                  </a:lnTo>
                  <a:lnTo>
                    <a:pt x="121" y="68"/>
                  </a:lnTo>
                  <a:lnTo>
                    <a:pt x="110" y="64"/>
                  </a:lnTo>
                  <a:lnTo>
                    <a:pt x="103" y="60"/>
                  </a:lnTo>
                  <a:lnTo>
                    <a:pt x="96" y="57"/>
                  </a:lnTo>
                  <a:lnTo>
                    <a:pt x="85" y="53"/>
                  </a:lnTo>
                  <a:lnTo>
                    <a:pt x="78" y="50"/>
                  </a:lnTo>
                  <a:lnTo>
                    <a:pt x="71" y="43"/>
                  </a:lnTo>
                  <a:lnTo>
                    <a:pt x="64" y="39"/>
                  </a:lnTo>
                  <a:lnTo>
                    <a:pt x="57" y="36"/>
                  </a:lnTo>
                  <a:lnTo>
                    <a:pt x="46" y="29"/>
                  </a:lnTo>
                  <a:lnTo>
                    <a:pt x="39" y="22"/>
                  </a:lnTo>
                  <a:lnTo>
                    <a:pt x="32" y="18"/>
                  </a:lnTo>
                  <a:lnTo>
                    <a:pt x="25" y="11"/>
                  </a:lnTo>
                  <a:lnTo>
                    <a:pt x="18" y="7"/>
                  </a:lnTo>
                  <a:lnTo>
                    <a:pt x="11" y="0"/>
                  </a:lnTo>
                  <a:lnTo>
                    <a:pt x="0" y="11"/>
                  </a:lnTo>
                  <a:lnTo>
                    <a:pt x="8" y="18"/>
                  </a:lnTo>
                  <a:lnTo>
                    <a:pt x="15" y="25"/>
                  </a:lnTo>
                  <a:lnTo>
                    <a:pt x="25" y="29"/>
                  </a:lnTo>
                  <a:lnTo>
                    <a:pt x="32" y="36"/>
                  </a:lnTo>
                  <a:lnTo>
                    <a:pt x="39" y="43"/>
                  </a:lnTo>
                  <a:lnTo>
                    <a:pt x="46" y="46"/>
                  </a:lnTo>
                  <a:lnTo>
                    <a:pt x="54" y="53"/>
                  </a:lnTo>
                  <a:lnTo>
                    <a:pt x="64" y="57"/>
                  </a:lnTo>
                  <a:lnTo>
                    <a:pt x="71" y="60"/>
                  </a:lnTo>
                  <a:lnTo>
                    <a:pt x="78" y="68"/>
                  </a:lnTo>
                  <a:lnTo>
                    <a:pt x="89" y="71"/>
                  </a:lnTo>
                  <a:lnTo>
                    <a:pt x="96" y="75"/>
                  </a:lnTo>
                  <a:lnTo>
                    <a:pt x="107" y="78"/>
                  </a:lnTo>
                  <a:lnTo>
                    <a:pt x="114" y="82"/>
                  </a:lnTo>
                  <a:lnTo>
                    <a:pt x="121" y="85"/>
                  </a:lnTo>
                  <a:lnTo>
                    <a:pt x="131" y="85"/>
                  </a:lnTo>
                  <a:lnTo>
                    <a:pt x="131" y="85"/>
                  </a:lnTo>
                  <a:lnTo>
                    <a:pt x="135" y="71"/>
                  </a:lnTo>
                  <a:close/>
                </a:path>
              </a:pathLst>
            </a:custGeom>
            <a:solidFill>
              <a:srgbClr val="0E0D0D"/>
            </a:solidFill>
            <a:ln w="9525">
              <a:noFill/>
              <a:round/>
              <a:headEnd/>
              <a:tailEnd/>
            </a:ln>
          </p:spPr>
          <p:txBody>
            <a:bodyPr/>
            <a:lstStyle/>
            <a:p>
              <a:endParaRPr lang="en-US" dirty="0"/>
            </a:p>
          </p:txBody>
        </p:sp>
        <p:sp>
          <p:nvSpPr>
            <p:cNvPr id="20" name="Freeform 18"/>
            <p:cNvSpPr>
              <a:spLocks/>
            </p:cNvSpPr>
            <p:nvPr/>
          </p:nvSpPr>
          <p:spPr bwMode="auto">
            <a:xfrm>
              <a:off x="5327" y="3993"/>
              <a:ext cx="216" cy="39"/>
            </a:xfrm>
            <a:custGeom>
              <a:avLst/>
              <a:gdLst/>
              <a:ahLst/>
              <a:cxnLst>
                <a:cxn ang="0">
                  <a:pos x="202" y="28"/>
                </a:cxn>
                <a:cxn ang="0">
                  <a:pos x="206" y="18"/>
                </a:cxn>
                <a:cxn ang="0">
                  <a:pos x="195" y="21"/>
                </a:cxn>
                <a:cxn ang="0">
                  <a:pos x="184" y="21"/>
                </a:cxn>
                <a:cxn ang="0">
                  <a:pos x="170" y="21"/>
                </a:cxn>
                <a:cxn ang="0">
                  <a:pos x="160" y="25"/>
                </a:cxn>
                <a:cxn ang="0">
                  <a:pos x="145" y="25"/>
                </a:cxn>
                <a:cxn ang="0">
                  <a:pos x="135" y="25"/>
                </a:cxn>
                <a:cxn ang="0">
                  <a:pos x="121" y="21"/>
                </a:cxn>
                <a:cxn ang="0">
                  <a:pos x="107" y="21"/>
                </a:cxn>
                <a:cxn ang="0">
                  <a:pos x="96" y="21"/>
                </a:cxn>
                <a:cxn ang="0">
                  <a:pos x="82" y="18"/>
                </a:cxn>
                <a:cxn ang="0">
                  <a:pos x="68" y="14"/>
                </a:cxn>
                <a:cxn ang="0">
                  <a:pos x="57" y="14"/>
                </a:cxn>
                <a:cxn ang="0">
                  <a:pos x="43" y="11"/>
                </a:cxn>
                <a:cxn ang="0">
                  <a:pos x="29" y="7"/>
                </a:cxn>
                <a:cxn ang="0">
                  <a:pos x="18" y="4"/>
                </a:cxn>
                <a:cxn ang="0">
                  <a:pos x="4" y="0"/>
                </a:cxn>
                <a:cxn ang="0">
                  <a:pos x="0" y="14"/>
                </a:cxn>
                <a:cxn ang="0">
                  <a:pos x="15" y="18"/>
                </a:cxn>
                <a:cxn ang="0">
                  <a:pos x="25" y="21"/>
                </a:cxn>
                <a:cxn ang="0">
                  <a:pos x="39" y="25"/>
                </a:cxn>
                <a:cxn ang="0">
                  <a:pos x="53" y="28"/>
                </a:cxn>
                <a:cxn ang="0">
                  <a:pos x="68" y="32"/>
                </a:cxn>
                <a:cxn ang="0">
                  <a:pos x="78" y="32"/>
                </a:cxn>
                <a:cxn ang="0">
                  <a:pos x="92" y="35"/>
                </a:cxn>
                <a:cxn ang="0">
                  <a:pos x="107" y="35"/>
                </a:cxn>
                <a:cxn ang="0">
                  <a:pos x="121" y="39"/>
                </a:cxn>
                <a:cxn ang="0">
                  <a:pos x="135" y="39"/>
                </a:cxn>
                <a:cxn ang="0">
                  <a:pos x="145" y="39"/>
                </a:cxn>
                <a:cxn ang="0">
                  <a:pos x="160" y="39"/>
                </a:cxn>
                <a:cxn ang="0">
                  <a:pos x="174" y="39"/>
                </a:cxn>
                <a:cxn ang="0">
                  <a:pos x="184" y="39"/>
                </a:cxn>
                <a:cxn ang="0">
                  <a:pos x="199" y="35"/>
                </a:cxn>
                <a:cxn ang="0">
                  <a:pos x="209" y="32"/>
                </a:cxn>
                <a:cxn ang="0">
                  <a:pos x="216" y="21"/>
                </a:cxn>
                <a:cxn ang="0">
                  <a:pos x="202" y="28"/>
                </a:cxn>
              </a:cxnLst>
              <a:rect l="0" t="0" r="r" b="b"/>
              <a:pathLst>
                <a:path w="216" h="39">
                  <a:moveTo>
                    <a:pt x="202" y="28"/>
                  </a:moveTo>
                  <a:lnTo>
                    <a:pt x="206" y="18"/>
                  </a:lnTo>
                  <a:lnTo>
                    <a:pt x="195" y="21"/>
                  </a:lnTo>
                  <a:lnTo>
                    <a:pt x="184" y="21"/>
                  </a:lnTo>
                  <a:lnTo>
                    <a:pt x="170" y="21"/>
                  </a:lnTo>
                  <a:lnTo>
                    <a:pt x="160" y="25"/>
                  </a:lnTo>
                  <a:lnTo>
                    <a:pt x="145" y="25"/>
                  </a:lnTo>
                  <a:lnTo>
                    <a:pt x="135" y="25"/>
                  </a:lnTo>
                  <a:lnTo>
                    <a:pt x="121" y="21"/>
                  </a:lnTo>
                  <a:lnTo>
                    <a:pt x="107" y="21"/>
                  </a:lnTo>
                  <a:lnTo>
                    <a:pt x="96" y="21"/>
                  </a:lnTo>
                  <a:lnTo>
                    <a:pt x="82" y="18"/>
                  </a:lnTo>
                  <a:lnTo>
                    <a:pt x="68" y="14"/>
                  </a:lnTo>
                  <a:lnTo>
                    <a:pt x="57" y="14"/>
                  </a:lnTo>
                  <a:lnTo>
                    <a:pt x="43" y="11"/>
                  </a:lnTo>
                  <a:lnTo>
                    <a:pt x="29" y="7"/>
                  </a:lnTo>
                  <a:lnTo>
                    <a:pt x="18" y="4"/>
                  </a:lnTo>
                  <a:lnTo>
                    <a:pt x="4" y="0"/>
                  </a:lnTo>
                  <a:lnTo>
                    <a:pt x="0" y="14"/>
                  </a:lnTo>
                  <a:lnTo>
                    <a:pt x="15" y="18"/>
                  </a:lnTo>
                  <a:lnTo>
                    <a:pt x="25" y="21"/>
                  </a:lnTo>
                  <a:lnTo>
                    <a:pt x="39" y="25"/>
                  </a:lnTo>
                  <a:lnTo>
                    <a:pt x="53" y="28"/>
                  </a:lnTo>
                  <a:lnTo>
                    <a:pt x="68" y="32"/>
                  </a:lnTo>
                  <a:lnTo>
                    <a:pt x="78" y="32"/>
                  </a:lnTo>
                  <a:lnTo>
                    <a:pt x="92" y="35"/>
                  </a:lnTo>
                  <a:lnTo>
                    <a:pt x="107" y="35"/>
                  </a:lnTo>
                  <a:lnTo>
                    <a:pt x="121" y="39"/>
                  </a:lnTo>
                  <a:lnTo>
                    <a:pt x="135" y="39"/>
                  </a:lnTo>
                  <a:lnTo>
                    <a:pt x="145" y="39"/>
                  </a:lnTo>
                  <a:lnTo>
                    <a:pt x="160" y="39"/>
                  </a:lnTo>
                  <a:lnTo>
                    <a:pt x="174" y="39"/>
                  </a:lnTo>
                  <a:lnTo>
                    <a:pt x="184" y="39"/>
                  </a:lnTo>
                  <a:lnTo>
                    <a:pt x="199" y="35"/>
                  </a:lnTo>
                  <a:lnTo>
                    <a:pt x="209" y="32"/>
                  </a:lnTo>
                  <a:lnTo>
                    <a:pt x="216" y="21"/>
                  </a:lnTo>
                  <a:lnTo>
                    <a:pt x="202" y="28"/>
                  </a:lnTo>
                  <a:close/>
                </a:path>
              </a:pathLst>
            </a:custGeom>
            <a:solidFill>
              <a:srgbClr val="0E0D0D"/>
            </a:solidFill>
            <a:ln w="9525">
              <a:noFill/>
              <a:round/>
              <a:headEnd/>
              <a:tailEnd/>
            </a:ln>
          </p:spPr>
          <p:txBody>
            <a:bodyPr/>
            <a:lstStyle/>
            <a:p>
              <a:endParaRPr lang="en-US" dirty="0"/>
            </a:p>
          </p:txBody>
        </p:sp>
        <p:sp>
          <p:nvSpPr>
            <p:cNvPr id="21" name="Freeform 19"/>
            <p:cNvSpPr>
              <a:spLocks/>
            </p:cNvSpPr>
            <p:nvPr/>
          </p:nvSpPr>
          <p:spPr bwMode="auto">
            <a:xfrm>
              <a:off x="5419" y="3873"/>
              <a:ext cx="124" cy="148"/>
            </a:xfrm>
            <a:custGeom>
              <a:avLst/>
              <a:gdLst/>
              <a:ahLst/>
              <a:cxnLst>
                <a:cxn ang="0">
                  <a:pos x="0" y="14"/>
                </a:cxn>
                <a:cxn ang="0">
                  <a:pos x="0" y="14"/>
                </a:cxn>
                <a:cxn ang="0">
                  <a:pos x="7" y="21"/>
                </a:cxn>
                <a:cxn ang="0">
                  <a:pos x="15" y="28"/>
                </a:cxn>
                <a:cxn ang="0">
                  <a:pos x="25" y="35"/>
                </a:cxn>
                <a:cxn ang="0">
                  <a:pos x="32" y="42"/>
                </a:cxn>
                <a:cxn ang="0">
                  <a:pos x="39" y="49"/>
                </a:cxn>
                <a:cxn ang="0">
                  <a:pos x="46" y="60"/>
                </a:cxn>
                <a:cxn ang="0">
                  <a:pos x="53" y="67"/>
                </a:cxn>
                <a:cxn ang="0">
                  <a:pos x="61" y="74"/>
                </a:cxn>
                <a:cxn ang="0">
                  <a:pos x="68" y="85"/>
                </a:cxn>
                <a:cxn ang="0">
                  <a:pos x="75" y="92"/>
                </a:cxn>
                <a:cxn ang="0">
                  <a:pos x="82" y="102"/>
                </a:cxn>
                <a:cxn ang="0">
                  <a:pos x="89" y="109"/>
                </a:cxn>
                <a:cxn ang="0">
                  <a:pos x="92" y="120"/>
                </a:cxn>
                <a:cxn ang="0">
                  <a:pos x="99" y="131"/>
                </a:cxn>
                <a:cxn ang="0">
                  <a:pos x="103" y="138"/>
                </a:cxn>
                <a:cxn ang="0">
                  <a:pos x="110" y="148"/>
                </a:cxn>
                <a:cxn ang="0">
                  <a:pos x="124" y="141"/>
                </a:cxn>
                <a:cxn ang="0">
                  <a:pos x="117" y="131"/>
                </a:cxn>
                <a:cxn ang="0">
                  <a:pos x="114" y="120"/>
                </a:cxn>
                <a:cxn ang="0">
                  <a:pos x="107" y="113"/>
                </a:cxn>
                <a:cxn ang="0">
                  <a:pos x="99" y="102"/>
                </a:cxn>
                <a:cxn ang="0">
                  <a:pos x="96" y="92"/>
                </a:cxn>
                <a:cxn ang="0">
                  <a:pos x="89" y="85"/>
                </a:cxn>
                <a:cxn ang="0">
                  <a:pos x="82" y="74"/>
                </a:cxn>
                <a:cxn ang="0">
                  <a:pos x="75" y="67"/>
                </a:cxn>
                <a:cxn ang="0">
                  <a:pos x="68" y="56"/>
                </a:cxn>
                <a:cxn ang="0">
                  <a:pos x="57" y="49"/>
                </a:cxn>
                <a:cxn ang="0">
                  <a:pos x="50" y="42"/>
                </a:cxn>
                <a:cxn ang="0">
                  <a:pos x="43" y="32"/>
                </a:cxn>
                <a:cxn ang="0">
                  <a:pos x="36" y="25"/>
                </a:cxn>
                <a:cxn ang="0">
                  <a:pos x="25" y="17"/>
                </a:cxn>
                <a:cxn ang="0">
                  <a:pos x="18" y="7"/>
                </a:cxn>
                <a:cxn ang="0">
                  <a:pos x="11" y="0"/>
                </a:cxn>
                <a:cxn ang="0">
                  <a:pos x="11" y="0"/>
                </a:cxn>
                <a:cxn ang="0">
                  <a:pos x="0" y="14"/>
                </a:cxn>
              </a:cxnLst>
              <a:rect l="0" t="0" r="r" b="b"/>
              <a:pathLst>
                <a:path w="124" h="148">
                  <a:moveTo>
                    <a:pt x="0" y="14"/>
                  </a:moveTo>
                  <a:lnTo>
                    <a:pt x="0" y="14"/>
                  </a:lnTo>
                  <a:lnTo>
                    <a:pt x="7" y="21"/>
                  </a:lnTo>
                  <a:lnTo>
                    <a:pt x="15" y="28"/>
                  </a:lnTo>
                  <a:lnTo>
                    <a:pt x="25" y="35"/>
                  </a:lnTo>
                  <a:lnTo>
                    <a:pt x="32" y="42"/>
                  </a:lnTo>
                  <a:lnTo>
                    <a:pt x="39" y="49"/>
                  </a:lnTo>
                  <a:lnTo>
                    <a:pt x="46" y="60"/>
                  </a:lnTo>
                  <a:lnTo>
                    <a:pt x="53" y="67"/>
                  </a:lnTo>
                  <a:lnTo>
                    <a:pt x="61" y="74"/>
                  </a:lnTo>
                  <a:lnTo>
                    <a:pt x="68" y="85"/>
                  </a:lnTo>
                  <a:lnTo>
                    <a:pt x="75" y="92"/>
                  </a:lnTo>
                  <a:lnTo>
                    <a:pt x="82" y="102"/>
                  </a:lnTo>
                  <a:lnTo>
                    <a:pt x="89" y="109"/>
                  </a:lnTo>
                  <a:lnTo>
                    <a:pt x="92" y="120"/>
                  </a:lnTo>
                  <a:lnTo>
                    <a:pt x="99" y="131"/>
                  </a:lnTo>
                  <a:lnTo>
                    <a:pt x="103" y="138"/>
                  </a:lnTo>
                  <a:lnTo>
                    <a:pt x="110" y="148"/>
                  </a:lnTo>
                  <a:lnTo>
                    <a:pt x="124" y="141"/>
                  </a:lnTo>
                  <a:lnTo>
                    <a:pt x="117" y="131"/>
                  </a:lnTo>
                  <a:lnTo>
                    <a:pt x="114" y="120"/>
                  </a:lnTo>
                  <a:lnTo>
                    <a:pt x="107" y="113"/>
                  </a:lnTo>
                  <a:lnTo>
                    <a:pt x="99" y="102"/>
                  </a:lnTo>
                  <a:lnTo>
                    <a:pt x="96" y="92"/>
                  </a:lnTo>
                  <a:lnTo>
                    <a:pt x="89" y="85"/>
                  </a:lnTo>
                  <a:lnTo>
                    <a:pt x="82" y="74"/>
                  </a:lnTo>
                  <a:lnTo>
                    <a:pt x="75" y="67"/>
                  </a:lnTo>
                  <a:lnTo>
                    <a:pt x="68" y="56"/>
                  </a:lnTo>
                  <a:lnTo>
                    <a:pt x="57" y="49"/>
                  </a:lnTo>
                  <a:lnTo>
                    <a:pt x="50" y="42"/>
                  </a:lnTo>
                  <a:lnTo>
                    <a:pt x="43" y="32"/>
                  </a:lnTo>
                  <a:lnTo>
                    <a:pt x="36" y="25"/>
                  </a:lnTo>
                  <a:lnTo>
                    <a:pt x="25" y="17"/>
                  </a:lnTo>
                  <a:lnTo>
                    <a:pt x="18" y="7"/>
                  </a:lnTo>
                  <a:lnTo>
                    <a:pt x="11" y="0"/>
                  </a:lnTo>
                  <a:lnTo>
                    <a:pt x="11" y="0"/>
                  </a:lnTo>
                  <a:lnTo>
                    <a:pt x="0" y="14"/>
                  </a:lnTo>
                  <a:close/>
                </a:path>
              </a:pathLst>
            </a:custGeom>
            <a:solidFill>
              <a:srgbClr val="0E0D0D"/>
            </a:solidFill>
            <a:ln w="9525">
              <a:noFill/>
              <a:round/>
              <a:headEnd/>
              <a:tailEnd/>
            </a:ln>
          </p:spPr>
          <p:txBody>
            <a:bodyPr/>
            <a:lstStyle/>
            <a:p>
              <a:endParaRPr lang="en-US" dirty="0"/>
            </a:p>
          </p:txBody>
        </p:sp>
        <p:sp>
          <p:nvSpPr>
            <p:cNvPr id="22" name="Freeform 20"/>
            <p:cNvSpPr>
              <a:spLocks/>
            </p:cNvSpPr>
            <p:nvPr/>
          </p:nvSpPr>
          <p:spPr bwMode="auto">
            <a:xfrm>
              <a:off x="5285" y="3791"/>
              <a:ext cx="145" cy="96"/>
            </a:xfrm>
            <a:custGeom>
              <a:avLst/>
              <a:gdLst/>
              <a:ahLst/>
              <a:cxnLst>
                <a:cxn ang="0">
                  <a:pos x="3" y="14"/>
                </a:cxn>
                <a:cxn ang="0">
                  <a:pos x="0" y="14"/>
                </a:cxn>
                <a:cxn ang="0">
                  <a:pos x="11" y="18"/>
                </a:cxn>
                <a:cxn ang="0">
                  <a:pos x="18" y="22"/>
                </a:cxn>
                <a:cxn ang="0">
                  <a:pos x="28" y="25"/>
                </a:cxn>
                <a:cxn ang="0">
                  <a:pos x="35" y="29"/>
                </a:cxn>
                <a:cxn ang="0">
                  <a:pos x="42" y="32"/>
                </a:cxn>
                <a:cxn ang="0">
                  <a:pos x="53" y="39"/>
                </a:cxn>
                <a:cxn ang="0">
                  <a:pos x="60" y="43"/>
                </a:cxn>
                <a:cxn ang="0">
                  <a:pos x="71" y="50"/>
                </a:cxn>
                <a:cxn ang="0">
                  <a:pos x="78" y="53"/>
                </a:cxn>
                <a:cxn ang="0">
                  <a:pos x="88" y="61"/>
                </a:cxn>
                <a:cxn ang="0">
                  <a:pos x="95" y="64"/>
                </a:cxn>
                <a:cxn ang="0">
                  <a:pos x="103" y="71"/>
                </a:cxn>
                <a:cxn ang="0">
                  <a:pos x="110" y="75"/>
                </a:cxn>
                <a:cxn ang="0">
                  <a:pos x="120" y="82"/>
                </a:cxn>
                <a:cxn ang="0">
                  <a:pos x="127" y="89"/>
                </a:cxn>
                <a:cxn ang="0">
                  <a:pos x="134" y="96"/>
                </a:cxn>
                <a:cxn ang="0">
                  <a:pos x="145" y="82"/>
                </a:cxn>
                <a:cxn ang="0">
                  <a:pos x="138" y="75"/>
                </a:cxn>
                <a:cxn ang="0">
                  <a:pos x="127" y="71"/>
                </a:cxn>
                <a:cxn ang="0">
                  <a:pos x="120" y="64"/>
                </a:cxn>
                <a:cxn ang="0">
                  <a:pos x="113" y="57"/>
                </a:cxn>
                <a:cxn ang="0">
                  <a:pos x="103" y="53"/>
                </a:cxn>
                <a:cxn ang="0">
                  <a:pos x="95" y="46"/>
                </a:cxn>
                <a:cxn ang="0">
                  <a:pos x="85" y="39"/>
                </a:cxn>
                <a:cxn ang="0">
                  <a:pos x="78" y="36"/>
                </a:cxn>
                <a:cxn ang="0">
                  <a:pos x="71" y="29"/>
                </a:cxn>
                <a:cxn ang="0">
                  <a:pos x="60" y="25"/>
                </a:cxn>
                <a:cxn ang="0">
                  <a:pos x="49" y="22"/>
                </a:cxn>
                <a:cxn ang="0">
                  <a:pos x="42" y="14"/>
                </a:cxn>
                <a:cxn ang="0">
                  <a:pos x="32" y="11"/>
                </a:cxn>
                <a:cxn ang="0">
                  <a:pos x="25" y="7"/>
                </a:cxn>
                <a:cxn ang="0">
                  <a:pos x="14" y="4"/>
                </a:cxn>
                <a:cxn ang="0">
                  <a:pos x="7" y="0"/>
                </a:cxn>
                <a:cxn ang="0">
                  <a:pos x="3" y="0"/>
                </a:cxn>
                <a:cxn ang="0">
                  <a:pos x="3" y="14"/>
                </a:cxn>
              </a:cxnLst>
              <a:rect l="0" t="0" r="r" b="b"/>
              <a:pathLst>
                <a:path w="145" h="96">
                  <a:moveTo>
                    <a:pt x="3" y="14"/>
                  </a:moveTo>
                  <a:lnTo>
                    <a:pt x="0" y="14"/>
                  </a:lnTo>
                  <a:lnTo>
                    <a:pt x="11" y="18"/>
                  </a:lnTo>
                  <a:lnTo>
                    <a:pt x="18" y="22"/>
                  </a:lnTo>
                  <a:lnTo>
                    <a:pt x="28" y="25"/>
                  </a:lnTo>
                  <a:lnTo>
                    <a:pt x="35" y="29"/>
                  </a:lnTo>
                  <a:lnTo>
                    <a:pt x="42" y="32"/>
                  </a:lnTo>
                  <a:lnTo>
                    <a:pt x="53" y="39"/>
                  </a:lnTo>
                  <a:lnTo>
                    <a:pt x="60" y="43"/>
                  </a:lnTo>
                  <a:lnTo>
                    <a:pt x="71" y="50"/>
                  </a:lnTo>
                  <a:lnTo>
                    <a:pt x="78" y="53"/>
                  </a:lnTo>
                  <a:lnTo>
                    <a:pt x="88" y="61"/>
                  </a:lnTo>
                  <a:lnTo>
                    <a:pt x="95" y="64"/>
                  </a:lnTo>
                  <a:lnTo>
                    <a:pt x="103" y="71"/>
                  </a:lnTo>
                  <a:lnTo>
                    <a:pt x="110" y="75"/>
                  </a:lnTo>
                  <a:lnTo>
                    <a:pt x="120" y="82"/>
                  </a:lnTo>
                  <a:lnTo>
                    <a:pt x="127" y="89"/>
                  </a:lnTo>
                  <a:lnTo>
                    <a:pt x="134" y="96"/>
                  </a:lnTo>
                  <a:lnTo>
                    <a:pt x="145" y="82"/>
                  </a:lnTo>
                  <a:lnTo>
                    <a:pt x="138" y="75"/>
                  </a:lnTo>
                  <a:lnTo>
                    <a:pt x="127" y="71"/>
                  </a:lnTo>
                  <a:lnTo>
                    <a:pt x="120" y="64"/>
                  </a:lnTo>
                  <a:lnTo>
                    <a:pt x="113" y="57"/>
                  </a:lnTo>
                  <a:lnTo>
                    <a:pt x="103" y="53"/>
                  </a:lnTo>
                  <a:lnTo>
                    <a:pt x="95" y="46"/>
                  </a:lnTo>
                  <a:lnTo>
                    <a:pt x="85" y="39"/>
                  </a:lnTo>
                  <a:lnTo>
                    <a:pt x="78" y="36"/>
                  </a:lnTo>
                  <a:lnTo>
                    <a:pt x="71" y="29"/>
                  </a:lnTo>
                  <a:lnTo>
                    <a:pt x="60" y="25"/>
                  </a:lnTo>
                  <a:lnTo>
                    <a:pt x="49" y="22"/>
                  </a:lnTo>
                  <a:lnTo>
                    <a:pt x="42" y="14"/>
                  </a:lnTo>
                  <a:lnTo>
                    <a:pt x="32" y="11"/>
                  </a:lnTo>
                  <a:lnTo>
                    <a:pt x="25" y="7"/>
                  </a:lnTo>
                  <a:lnTo>
                    <a:pt x="14" y="4"/>
                  </a:lnTo>
                  <a:lnTo>
                    <a:pt x="7" y="0"/>
                  </a:lnTo>
                  <a:lnTo>
                    <a:pt x="3" y="0"/>
                  </a:lnTo>
                  <a:lnTo>
                    <a:pt x="3" y="14"/>
                  </a:lnTo>
                  <a:close/>
                </a:path>
              </a:pathLst>
            </a:custGeom>
            <a:solidFill>
              <a:srgbClr val="0E0D0D"/>
            </a:solidFill>
            <a:ln w="9525">
              <a:noFill/>
              <a:round/>
              <a:headEnd/>
              <a:tailEnd/>
            </a:ln>
          </p:spPr>
          <p:txBody>
            <a:bodyPr/>
            <a:lstStyle/>
            <a:p>
              <a:endParaRPr lang="en-US" dirty="0"/>
            </a:p>
          </p:txBody>
        </p:sp>
        <p:sp>
          <p:nvSpPr>
            <p:cNvPr id="23" name="Freeform 21"/>
            <p:cNvSpPr>
              <a:spLocks/>
            </p:cNvSpPr>
            <p:nvPr/>
          </p:nvSpPr>
          <p:spPr bwMode="auto">
            <a:xfrm>
              <a:off x="5076" y="3777"/>
              <a:ext cx="212" cy="28"/>
            </a:xfrm>
            <a:custGeom>
              <a:avLst/>
              <a:gdLst/>
              <a:ahLst/>
              <a:cxnLst>
                <a:cxn ang="0">
                  <a:pos x="0" y="14"/>
                </a:cxn>
                <a:cxn ang="0">
                  <a:pos x="0" y="14"/>
                </a:cxn>
                <a:cxn ang="0">
                  <a:pos x="14" y="14"/>
                </a:cxn>
                <a:cxn ang="0">
                  <a:pos x="25" y="14"/>
                </a:cxn>
                <a:cxn ang="0">
                  <a:pos x="39" y="18"/>
                </a:cxn>
                <a:cxn ang="0">
                  <a:pos x="53" y="18"/>
                </a:cxn>
                <a:cxn ang="0">
                  <a:pos x="67" y="18"/>
                </a:cxn>
                <a:cxn ang="0">
                  <a:pos x="78" y="18"/>
                </a:cxn>
                <a:cxn ang="0">
                  <a:pos x="92" y="21"/>
                </a:cxn>
                <a:cxn ang="0">
                  <a:pos x="106" y="21"/>
                </a:cxn>
                <a:cxn ang="0">
                  <a:pos x="120" y="21"/>
                </a:cxn>
                <a:cxn ang="0">
                  <a:pos x="131" y="21"/>
                </a:cxn>
                <a:cxn ang="0">
                  <a:pos x="145" y="25"/>
                </a:cxn>
                <a:cxn ang="0">
                  <a:pos x="159" y="25"/>
                </a:cxn>
                <a:cxn ang="0">
                  <a:pos x="174" y="25"/>
                </a:cxn>
                <a:cxn ang="0">
                  <a:pos x="184" y="25"/>
                </a:cxn>
                <a:cxn ang="0">
                  <a:pos x="198" y="28"/>
                </a:cxn>
                <a:cxn ang="0">
                  <a:pos x="212" y="28"/>
                </a:cxn>
                <a:cxn ang="0">
                  <a:pos x="212" y="14"/>
                </a:cxn>
                <a:cxn ang="0">
                  <a:pos x="198" y="11"/>
                </a:cxn>
                <a:cxn ang="0">
                  <a:pos x="188" y="11"/>
                </a:cxn>
                <a:cxn ang="0">
                  <a:pos x="174" y="11"/>
                </a:cxn>
                <a:cxn ang="0">
                  <a:pos x="159" y="11"/>
                </a:cxn>
                <a:cxn ang="0">
                  <a:pos x="145" y="7"/>
                </a:cxn>
                <a:cxn ang="0">
                  <a:pos x="135" y="7"/>
                </a:cxn>
                <a:cxn ang="0">
                  <a:pos x="120" y="7"/>
                </a:cxn>
                <a:cxn ang="0">
                  <a:pos x="106" y="7"/>
                </a:cxn>
                <a:cxn ang="0">
                  <a:pos x="92" y="4"/>
                </a:cxn>
                <a:cxn ang="0">
                  <a:pos x="82" y="4"/>
                </a:cxn>
                <a:cxn ang="0">
                  <a:pos x="67" y="4"/>
                </a:cxn>
                <a:cxn ang="0">
                  <a:pos x="53" y="4"/>
                </a:cxn>
                <a:cxn ang="0">
                  <a:pos x="39" y="0"/>
                </a:cxn>
                <a:cxn ang="0">
                  <a:pos x="28" y="0"/>
                </a:cxn>
                <a:cxn ang="0">
                  <a:pos x="14" y="0"/>
                </a:cxn>
                <a:cxn ang="0">
                  <a:pos x="0" y="0"/>
                </a:cxn>
                <a:cxn ang="0">
                  <a:pos x="0" y="0"/>
                </a:cxn>
                <a:cxn ang="0">
                  <a:pos x="0" y="14"/>
                </a:cxn>
              </a:cxnLst>
              <a:rect l="0" t="0" r="r" b="b"/>
              <a:pathLst>
                <a:path w="212" h="28">
                  <a:moveTo>
                    <a:pt x="0" y="14"/>
                  </a:moveTo>
                  <a:lnTo>
                    <a:pt x="0" y="14"/>
                  </a:lnTo>
                  <a:lnTo>
                    <a:pt x="14" y="14"/>
                  </a:lnTo>
                  <a:lnTo>
                    <a:pt x="25" y="14"/>
                  </a:lnTo>
                  <a:lnTo>
                    <a:pt x="39" y="18"/>
                  </a:lnTo>
                  <a:lnTo>
                    <a:pt x="53" y="18"/>
                  </a:lnTo>
                  <a:lnTo>
                    <a:pt x="67" y="18"/>
                  </a:lnTo>
                  <a:lnTo>
                    <a:pt x="78" y="18"/>
                  </a:lnTo>
                  <a:lnTo>
                    <a:pt x="92" y="21"/>
                  </a:lnTo>
                  <a:lnTo>
                    <a:pt x="106" y="21"/>
                  </a:lnTo>
                  <a:lnTo>
                    <a:pt x="120" y="21"/>
                  </a:lnTo>
                  <a:lnTo>
                    <a:pt x="131" y="21"/>
                  </a:lnTo>
                  <a:lnTo>
                    <a:pt x="145" y="25"/>
                  </a:lnTo>
                  <a:lnTo>
                    <a:pt x="159" y="25"/>
                  </a:lnTo>
                  <a:lnTo>
                    <a:pt x="174" y="25"/>
                  </a:lnTo>
                  <a:lnTo>
                    <a:pt x="184" y="25"/>
                  </a:lnTo>
                  <a:lnTo>
                    <a:pt x="198" y="28"/>
                  </a:lnTo>
                  <a:lnTo>
                    <a:pt x="212" y="28"/>
                  </a:lnTo>
                  <a:lnTo>
                    <a:pt x="212" y="14"/>
                  </a:lnTo>
                  <a:lnTo>
                    <a:pt x="198" y="11"/>
                  </a:lnTo>
                  <a:lnTo>
                    <a:pt x="188" y="11"/>
                  </a:lnTo>
                  <a:lnTo>
                    <a:pt x="174" y="11"/>
                  </a:lnTo>
                  <a:lnTo>
                    <a:pt x="159" y="11"/>
                  </a:lnTo>
                  <a:lnTo>
                    <a:pt x="145" y="7"/>
                  </a:lnTo>
                  <a:lnTo>
                    <a:pt x="135" y="7"/>
                  </a:lnTo>
                  <a:lnTo>
                    <a:pt x="120" y="7"/>
                  </a:lnTo>
                  <a:lnTo>
                    <a:pt x="106" y="7"/>
                  </a:lnTo>
                  <a:lnTo>
                    <a:pt x="92" y="4"/>
                  </a:lnTo>
                  <a:lnTo>
                    <a:pt x="82" y="4"/>
                  </a:lnTo>
                  <a:lnTo>
                    <a:pt x="67" y="4"/>
                  </a:lnTo>
                  <a:lnTo>
                    <a:pt x="53" y="4"/>
                  </a:lnTo>
                  <a:lnTo>
                    <a:pt x="39" y="0"/>
                  </a:lnTo>
                  <a:lnTo>
                    <a:pt x="28" y="0"/>
                  </a:lnTo>
                  <a:lnTo>
                    <a:pt x="14" y="0"/>
                  </a:lnTo>
                  <a:lnTo>
                    <a:pt x="0" y="0"/>
                  </a:lnTo>
                  <a:lnTo>
                    <a:pt x="0" y="0"/>
                  </a:lnTo>
                  <a:lnTo>
                    <a:pt x="0" y="14"/>
                  </a:lnTo>
                  <a:close/>
                </a:path>
              </a:pathLst>
            </a:custGeom>
            <a:solidFill>
              <a:srgbClr val="0E0D0D"/>
            </a:solidFill>
            <a:ln w="9525">
              <a:noFill/>
              <a:round/>
              <a:headEnd/>
              <a:tailEnd/>
            </a:ln>
          </p:spPr>
          <p:txBody>
            <a:bodyPr/>
            <a:lstStyle/>
            <a:p>
              <a:endParaRPr lang="en-US" dirty="0"/>
            </a:p>
          </p:txBody>
        </p:sp>
        <p:sp>
          <p:nvSpPr>
            <p:cNvPr id="24" name="Freeform 22"/>
            <p:cNvSpPr>
              <a:spLocks/>
            </p:cNvSpPr>
            <p:nvPr/>
          </p:nvSpPr>
          <p:spPr bwMode="auto">
            <a:xfrm>
              <a:off x="4924" y="3777"/>
              <a:ext cx="152" cy="43"/>
            </a:xfrm>
            <a:custGeom>
              <a:avLst/>
              <a:gdLst/>
              <a:ahLst/>
              <a:cxnLst>
                <a:cxn ang="0">
                  <a:pos x="7" y="43"/>
                </a:cxn>
                <a:cxn ang="0">
                  <a:pos x="7" y="43"/>
                </a:cxn>
                <a:cxn ang="0">
                  <a:pos x="14" y="39"/>
                </a:cxn>
                <a:cxn ang="0">
                  <a:pos x="25" y="36"/>
                </a:cxn>
                <a:cxn ang="0">
                  <a:pos x="32" y="36"/>
                </a:cxn>
                <a:cxn ang="0">
                  <a:pos x="42" y="32"/>
                </a:cxn>
                <a:cxn ang="0">
                  <a:pos x="50" y="28"/>
                </a:cxn>
                <a:cxn ang="0">
                  <a:pos x="60" y="28"/>
                </a:cxn>
                <a:cxn ang="0">
                  <a:pos x="67" y="25"/>
                </a:cxn>
                <a:cxn ang="0">
                  <a:pos x="78" y="25"/>
                </a:cxn>
                <a:cxn ang="0">
                  <a:pos x="88" y="21"/>
                </a:cxn>
                <a:cxn ang="0">
                  <a:pos x="96" y="21"/>
                </a:cxn>
                <a:cxn ang="0">
                  <a:pos x="106" y="18"/>
                </a:cxn>
                <a:cxn ang="0">
                  <a:pos x="113" y="18"/>
                </a:cxn>
                <a:cxn ang="0">
                  <a:pos x="124" y="18"/>
                </a:cxn>
                <a:cxn ang="0">
                  <a:pos x="134" y="14"/>
                </a:cxn>
                <a:cxn ang="0">
                  <a:pos x="142" y="14"/>
                </a:cxn>
                <a:cxn ang="0">
                  <a:pos x="152" y="14"/>
                </a:cxn>
                <a:cxn ang="0">
                  <a:pos x="152" y="0"/>
                </a:cxn>
                <a:cxn ang="0">
                  <a:pos x="142" y="0"/>
                </a:cxn>
                <a:cxn ang="0">
                  <a:pos x="131" y="0"/>
                </a:cxn>
                <a:cxn ang="0">
                  <a:pos x="124" y="0"/>
                </a:cxn>
                <a:cxn ang="0">
                  <a:pos x="113" y="4"/>
                </a:cxn>
                <a:cxn ang="0">
                  <a:pos x="103" y="4"/>
                </a:cxn>
                <a:cxn ang="0">
                  <a:pos x="96" y="4"/>
                </a:cxn>
                <a:cxn ang="0">
                  <a:pos x="85" y="7"/>
                </a:cxn>
                <a:cxn ang="0">
                  <a:pos x="74" y="7"/>
                </a:cxn>
                <a:cxn ang="0">
                  <a:pos x="67" y="11"/>
                </a:cxn>
                <a:cxn ang="0">
                  <a:pos x="57" y="11"/>
                </a:cxn>
                <a:cxn ang="0">
                  <a:pos x="46" y="14"/>
                </a:cxn>
                <a:cxn ang="0">
                  <a:pos x="39" y="18"/>
                </a:cxn>
                <a:cxn ang="0">
                  <a:pos x="28" y="18"/>
                </a:cxn>
                <a:cxn ang="0">
                  <a:pos x="18" y="21"/>
                </a:cxn>
                <a:cxn ang="0">
                  <a:pos x="11" y="25"/>
                </a:cxn>
                <a:cxn ang="0">
                  <a:pos x="0" y="28"/>
                </a:cxn>
                <a:cxn ang="0">
                  <a:pos x="0" y="28"/>
                </a:cxn>
                <a:cxn ang="0">
                  <a:pos x="7" y="43"/>
                </a:cxn>
              </a:cxnLst>
              <a:rect l="0" t="0" r="r" b="b"/>
              <a:pathLst>
                <a:path w="152" h="43">
                  <a:moveTo>
                    <a:pt x="7" y="43"/>
                  </a:moveTo>
                  <a:lnTo>
                    <a:pt x="7" y="43"/>
                  </a:lnTo>
                  <a:lnTo>
                    <a:pt x="14" y="39"/>
                  </a:lnTo>
                  <a:lnTo>
                    <a:pt x="25" y="36"/>
                  </a:lnTo>
                  <a:lnTo>
                    <a:pt x="32" y="36"/>
                  </a:lnTo>
                  <a:lnTo>
                    <a:pt x="42" y="32"/>
                  </a:lnTo>
                  <a:lnTo>
                    <a:pt x="50" y="28"/>
                  </a:lnTo>
                  <a:lnTo>
                    <a:pt x="60" y="28"/>
                  </a:lnTo>
                  <a:lnTo>
                    <a:pt x="67" y="25"/>
                  </a:lnTo>
                  <a:lnTo>
                    <a:pt x="78" y="25"/>
                  </a:lnTo>
                  <a:lnTo>
                    <a:pt x="88" y="21"/>
                  </a:lnTo>
                  <a:lnTo>
                    <a:pt x="96" y="21"/>
                  </a:lnTo>
                  <a:lnTo>
                    <a:pt x="106" y="18"/>
                  </a:lnTo>
                  <a:lnTo>
                    <a:pt x="113" y="18"/>
                  </a:lnTo>
                  <a:lnTo>
                    <a:pt x="124" y="18"/>
                  </a:lnTo>
                  <a:lnTo>
                    <a:pt x="134" y="14"/>
                  </a:lnTo>
                  <a:lnTo>
                    <a:pt x="142" y="14"/>
                  </a:lnTo>
                  <a:lnTo>
                    <a:pt x="152" y="14"/>
                  </a:lnTo>
                  <a:lnTo>
                    <a:pt x="152" y="0"/>
                  </a:lnTo>
                  <a:lnTo>
                    <a:pt x="142" y="0"/>
                  </a:lnTo>
                  <a:lnTo>
                    <a:pt x="131" y="0"/>
                  </a:lnTo>
                  <a:lnTo>
                    <a:pt x="124" y="0"/>
                  </a:lnTo>
                  <a:lnTo>
                    <a:pt x="113" y="4"/>
                  </a:lnTo>
                  <a:lnTo>
                    <a:pt x="103" y="4"/>
                  </a:lnTo>
                  <a:lnTo>
                    <a:pt x="96" y="4"/>
                  </a:lnTo>
                  <a:lnTo>
                    <a:pt x="85" y="7"/>
                  </a:lnTo>
                  <a:lnTo>
                    <a:pt x="74" y="7"/>
                  </a:lnTo>
                  <a:lnTo>
                    <a:pt x="67" y="11"/>
                  </a:lnTo>
                  <a:lnTo>
                    <a:pt x="57" y="11"/>
                  </a:lnTo>
                  <a:lnTo>
                    <a:pt x="46" y="14"/>
                  </a:lnTo>
                  <a:lnTo>
                    <a:pt x="39" y="18"/>
                  </a:lnTo>
                  <a:lnTo>
                    <a:pt x="28" y="18"/>
                  </a:lnTo>
                  <a:lnTo>
                    <a:pt x="18" y="21"/>
                  </a:lnTo>
                  <a:lnTo>
                    <a:pt x="11" y="25"/>
                  </a:lnTo>
                  <a:lnTo>
                    <a:pt x="0" y="28"/>
                  </a:lnTo>
                  <a:lnTo>
                    <a:pt x="0" y="28"/>
                  </a:lnTo>
                  <a:lnTo>
                    <a:pt x="7" y="43"/>
                  </a:lnTo>
                  <a:close/>
                </a:path>
              </a:pathLst>
            </a:custGeom>
            <a:solidFill>
              <a:srgbClr val="0E0D0D"/>
            </a:solidFill>
            <a:ln w="9525">
              <a:noFill/>
              <a:round/>
              <a:headEnd/>
              <a:tailEnd/>
            </a:ln>
          </p:spPr>
          <p:txBody>
            <a:bodyPr/>
            <a:lstStyle/>
            <a:p>
              <a:endParaRPr lang="en-US" dirty="0"/>
            </a:p>
          </p:txBody>
        </p:sp>
        <p:sp>
          <p:nvSpPr>
            <p:cNvPr id="25" name="Freeform 23"/>
            <p:cNvSpPr>
              <a:spLocks/>
            </p:cNvSpPr>
            <p:nvPr/>
          </p:nvSpPr>
          <p:spPr bwMode="auto">
            <a:xfrm>
              <a:off x="4743" y="3805"/>
              <a:ext cx="188" cy="131"/>
            </a:xfrm>
            <a:custGeom>
              <a:avLst/>
              <a:gdLst/>
              <a:ahLst/>
              <a:cxnLst>
                <a:cxn ang="0">
                  <a:pos x="8" y="117"/>
                </a:cxn>
                <a:cxn ang="0">
                  <a:pos x="11" y="131"/>
                </a:cxn>
                <a:cxn ang="0">
                  <a:pos x="18" y="121"/>
                </a:cxn>
                <a:cxn ang="0">
                  <a:pos x="29" y="114"/>
                </a:cxn>
                <a:cxn ang="0">
                  <a:pos x="39" y="103"/>
                </a:cxn>
                <a:cxn ang="0">
                  <a:pos x="50" y="96"/>
                </a:cxn>
                <a:cxn ang="0">
                  <a:pos x="61" y="85"/>
                </a:cxn>
                <a:cxn ang="0">
                  <a:pos x="71" y="78"/>
                </a:cxn>
                <a:cxn ang="0">
                  <a:pos x="82" y="71"/>
                </a:cxn>
                <a:cxn ang="0">
                  <a:pos x="92" y="61"/>
                </a:cxn>
                <a:cxn ang="0">
                  <a:pos x="107" y="57"/>
                </a:cxn>
                <a:cxn ang="0">
                  <a:pos x="117" y="50"/>
                </a:cxn>
                <a:cxn ang="0">
                  <a:pos x="128" y="43"/>
                </a:cxn>
                <a:cxn ang="0">
                  <a:pos x="142" y="36"/>
                </a:cxn>
                <a:cxn ang="0">
                  <a:pos x="153" y="29"/>
                </a:cxn>
                <a:cxn ang="0">
                  <a:pos x="163" y="25"/>
                </a:cxn>
                <a:cxn ang="0">
                  <a:pos x="177" y="18"/>
                </a:cxn>
                <a:cxn ang="0">
                  <a:pos x="188" y="15"/>
                </a:cxn>
                <a:cxn ang="0">
                  <a:pos x="181" y="0"/>
                </a:cxn>
                <a:cxn ang="0">
                  <a:pos x="170" y="4"/>
                </a:cxn>
                <a:cxn ang="0">
                  <a:pos x="160" y="11"/>
                </a:cxn>
                <a:cxn ang="0">
                  <a:pos x="146" y="15"/>
                </a:cxn>
                <a:cxn ang="0">
                  <a:pos x="135" y="22"/>
                </a:cxn>
                <a:cxn ang="0">
                  <a:pos x="121" y="29"/>
                </a:cxn>
                <a:cxn ang="0">
                  <a:pos x="110" y="36"/>
                </a:cxn>
                <a:cxn ang="0">
                  <a:pos x="96" y="43"/>
                </a:cxn>
                <a:cxn ang="0">
                  <a:pos x="85" y="50"/>
                </a:cxn>
                <a:cxn ang="0">
                  <a:pos x="75" y="57"/>
                </a:cxn>
                <a:cxn ang="0">
                  <a:pos x="61" y="64"/>
                </a:cxn>
                <a:cxn ang="0">
                  <a:pos x="50" y="75"/>
                </a:cxn>
                <a:cxn ang="0">
                  <a:pos x="39" y="82"/>
                </a:cxn>
                <a:cxn ang="0">
                  <a:pos x="29" y="93"/>
                </a:cxn>
                <a:cxn ang="0">
                  <a:pos x="18" y="100"/>
                </a:cxn>
                <a:cxn ang="0">
                  <a:pos x="8" y="110"/>
                </a:cxn>
                <a:cxn ang="0">
                  <a:pos x="0" y="121"/>
                </a:cxn>
                <a:cxn ang="0">
                  <a:pos x="0" y="131"/>
                </a:cxn>
                <a:cxn ang="0">
                  <a:pos x="8" y="117"/>
                </a:cxn>
              </a:cxnLst>
              <a:rect l="0" t="0" r="r" b="b"/>
              <a:pathLst>
                <a:path w="188" h="131">
                  <a:moveTo>
                    <a:pt x="8" y="117"/>
                  </a:moveTo>
                  <a:lnTo>
                    <a:pt x="11" y="131"/>
                  </a:lnTo>
                  <a:lnTo>
                    <a:pt x="18" y="121"/>
                  </a:lnTo>
                  <a:lnTo>
                    <a:pt x="29" y="114"/>
                  </a:lnTo>
                  <a:lnTo>
                    <a:pt x="39" y="103"/>
                  </a:lnTo>
                  <a:lnTo>
                    <a:pt x="50" y="96"/>
                  </a:lnTo>
                  <a:lnTo>
                    <a:pt x="61" y="85"/>
                  </a:lnTo>
                  <a:lnTo>
                    <a:pt x="71" y="78"/>
                  </a:lnTo>
                  <a:lnTo>
                    <a:pt x="82" y="71"/>
                  </a:lnTo>
                  <a:lnTo>
                    <a:pt x="92" y="61"/>
                  </a:lnTo>
                  <a:lnTo>
                    <a:pt x="107" y="57"/>
                  </a:lnTo>
                  <a:lnTo>
                    <a:pt x="117" y="50"/>
                  </a:lnTo>
                  <a:lnTo>
                    <a:pt x="128" y="43"/>
                  </a:lnTo>
                  <a:lnTo>
                    <a:pt x="142" y="36"/>
                  </a:lnTo>
                  <a:lnTo>
                    <a:pt x="153" y="29"/>
                  </a:lnTo>
                  <a:lnTo>
                    <a:pt x="163" y="25"/>
                  </a:lnTo>
                  <a:lnTo>
                    <a:pt x="177" y="18"/>
                  </a:lnTo>
                  <a:lnTo>
                    <a:pt x="188" y="15"/>
                  </a:lnTo>
                  <a:lnTo>
                    <a:pt x="181" y="0"/>
                  </a:lnTo>
                  <a:lnTo>
                    <a:pt x="170" y="4"/>
                  </a:lnTo>
                  <a:lnTo>
                    <a:pt x="160" y="11"/>
                  </a:lnTo>
                  <a:lnTo>
                    <a:pt x="146" y="15"/>
                  </a:lnTo>
                  <a:lnTo>
                    <a:pt x="135" y="22"/>
                  </a:lnTo>
                  <a:lnTo>
                    <a:pt x="121" y="29"/>
                  </a:lnTo>
                  <a:lnTo>
                    <a:pt x="110" y="36"/>
                  </a:lnTo>
                  <a:lnTo>
                    <a:pt x="96" y="43"/>
                  </a:lnTo>
                  <a:lnTo>
                    <a:pt x="85" y="50"/>
                  </a:lnTo>
                  <a:lnTo>
                    <a:pt x="75" y="57"/>
                  </a:lnTo>
                  <a:lnTo>
                    <a:pt x="61" y="64"/>
                  </a:lnTo>
                  <a:lnTo>
                    <a:pt x="50" y="75"/>
                  </a:lnTo>
                  <a:lnTo>
                    <a:pt x="39" y="82"/>
                  </a:lnTo>
                  <a:lnTo>
                    <a:pt x="29" y="93"/>
                  </a:lnTo>
                  <a:lnTo>
                    <a:pt x="18" y="100"/>
                  </a:lnTo>
                  <a:lnTo>
                    <a:pt x="8" y="110"/>
                  </a:lnTo>
                  <a:lnTo>
                    <a:pt x="0" y="121"/>
                  </a:lnTo>
                  <a:lnTo>
                    <a:pt x="0" y="131"/>
                  </a:lnTo>
                  <a:lnTo>
                    <a:pt x="8" y="117"/>
                  </a:lnTo>
                  <a:close/>
                </a:path>
              </a:pathLst>
            </a:custGeom>
            <a:solidFill>
              <a:srgbClr val="0E0D0D"/>
            </a:solidFill>
            <a:ln w="9525">
              <a:noFill/>
              <a:round/>
              <a:headEnd/>
              <a:tailEnd/>
            </a:ln>
          </p:spPr>
          <p:txBody>
            <a:bodyPr/>
            <a:lstStyle/>
            <a:p>
              <a:endParaRPr lang="en-US" dirty="0"/>
            </a:p>
          </p:txBody>
        </p:sp>
        <p:sp>
          <p:nvSpPr>
            <p:cNvPr id="26" name="Freeform 24"/>
            <p:cNvSpPr>
              <a:spLocks/>
            </p:cNvSpPr>
            <p:nvPr/>
          </p:nvSpPr>
          <p:spPr bwMode="auto">
            <a:xfrm>
              <a:off x="4743" y="3922"/>
              <a:ext cx="252" cy="68"/>
            </a:xfrm>
            <a:custGeom>
              <a:avLst/>
              <a:gdLst/>
              <a:ahLst/>
              <a:cxnLst>
                <a:cxn ang="0">
                  <a:pos x="252" y="53"/>
                </a:cxn>
                <a:cxn ang="0">
                  <a:pos x="252" y="53"/>
                </a:cxn>
                <a:cxn ang="0">
                  <a:pos x="238" y="53"/>
                </a:cxn>
                <a:cxn ang="0">
                  <a:pos x="220" y="50"/>
                </a:cxn>
                <a:cxn ang="0">
                  <a:pos x="206" y="50"/>
                </a:cxn>
                <a:cxn ang="0">
                  <a:pos x="188" y="50"/>
                </a:cxn>
                <a:cxn ang="0">
                  <a:pos x="174" y="46"/>
                </a:cxn>
                <a:cxn ang="0">
                  <a:pos x="156" y="46"/>
                </a:cxn>
                <a:cxn ang="0">
                  <a:pos x="142" y="43"/>
                </a:cxn>
                <a:cxn ang="0">
                  <a:pos x="128" y="39"/>
                </a:cxn>
                <a:cxn ang="0">
                  <a:pos x="110" y="36"/>
                </a:cxn>
                <a:cxn ang="0">
                  <a:pos x="96" y="32"/>
                </a:cxn>
                <a:cxn ang="0">
                  <a:pos x="78" y="29"/>
                </a:cxn>
                <a:cxn ang="0">
                  <a:pos x="64" y="25"/>
                </a:cxn>
                <a:cxn ang="0">
                  <a:pos x="50" y="22"/>
                </a:cxn>
                <a:cxn ang="0">
                  <a:pos x="36" y="14"/>
                </a:cxn>
                <a:cxn ang="0">
                  <a:pos x="22" y="7"/>
                </a:cxn>
                <a:cxn ang="0">
                  <a:pos x="8" y="0"/>
                </a:cxn>
                <a:cxn ang="0">
                  <a:pos x="0" y="14"/>
                </a:cxn>
                <a:cxn ang="0">
                  <a:pos x="15" y="22"/>
                </a:cxn>
                <a:cxn ang="0">
                  <a:pos x="29" y="29"/>
                </a:cxn>
                <a:cxn ang="0">
                  <a:pos x="43" y="36"/>
                </a:cxn>
                <a:cxn ang="0">
                  <a:pos x="61" y="39"/>
                </a:cxn>
                <a:cxn ang="0">
                  <a:pos x="75" y="43"/>
                </a:cxn>
                <a:cxn ang="0">
                  <a:pos x="92" y="50"/>
                </a:cxn>
                <a:cxn ang="0">
                  <a:pos x="107" y="53"/>
                </a:cxn>
                <a:cxn ang="0">
                  <a:pos x="124" y="57"/>
                </a:cxn>
                <a:cxn ang="0">
                  <a:pos x="139" y="57"/>
                </a:cxn>
                <a:cxn ang="0">
                  <a:pos x="156" y="60"/>
                </a:cxn>
                <a:cxn ang="0">
                  <a:pos x="170" y="64"/>
                </a:cxn>
                <a:cxn ang="0">
                  <a:pos x="188" y="64"/>
                </a:cxn>
                <a:cxn ang="0">
                  <a:pos x="206" y="64"/>
                </a:cxn>
                <a:cxn ang="0">
                  <a:pos x="220" y="68"/>
                </a:cxn>
                <a:cxn ang="0">
                  <a:pos x="238" y="68"/>
                </a:cxn>
                <a:cxn ang="0">
                  <a:pos x="252" y="68"/>
                </a:cxn>
                <a:cxn ang="0">
                  <a:pos x="252" y="68"/>
                </a:cxn>
                <a:cxn ang="0">
                  <a:pos x="252" y="53"/>
                </a:cxn>
              </a:cxnLst>
              <a:rect l="0" t="0" r="r" b="b"/>
              <a:pathLst>
                <a:path w="252" h="68">
                  <a:moveTo>
                    <a:pt x="252" y="53"/>
                  </a:moveTo>
                  <a:lnTo>
                    <a:pt x="252" y="53"/>
                  </a:lnTo>
                  <a:lnTo>
                    <a:pt x="238" y="53"/>
                  </a:lnTo>
                  <a:lnTo>
                    <a:pt x="220" y="50"/>
                  </a:lnTo>
                  <a:lnTo>
                    <a:pt x="206" y="50"/>
                  </a:lnTo>
                  <a:lnTo>
                    <a:pt x="188" y="50"/>
                  </a:lnTo>
                  <a:lnTo>
                    <a:pt x="174" y="46"/>
                  </a:lnTo>
                  <a:lnTo>
                    <a:pt x="156" y="46"/>
                  </a:lnTo>
                  <a:lnTo>
                    <a:pt x="142" y="43"/>
                  </a:lnTo>
                  <a:lnTo>
                    <a:pt x="128" y="39"/>
                  </a:lnTo>
                  <a:lnTo>
                    <a:pt x="110" y="36"/>
                  </a:lnTo>
                  <a:lnTo>
                    <a:pt x="96" y="32"/>
                  </a:lnTo>
                  <a:lnTo>
                    <a:pt x="78" y="29"/>
                  </a:lnTo>
                  <a:lnTo>
                    <a:pt x="64" y="25"/>
                  </a:lnTo>
                  <a:lnTo>
                    <a:pt x="50" y="22"/>
                  </a:lnTo>
                  <a:lnTo>
                    <a:pt x="36" y="14"/>
                  </a:lnTo>
                  <a:lnTo>
                    <a:pt x="22" y="7"/>
                  </a:lnTo>
                  <a:lnTo>
                    <a:pt x="8" y="0"/>
                  </a:lnTo>
                  <a:lnTo>
                    <a:pt x="0" y="14"/>
                  </a:lnTo>
                  <a:lnTo>
                    <a:pt x="15" y="22"/>
                  </a:lnTo>
                  <a:lnTo>
                    <a:pt x="29" y="29"/>
                  </a:lnTo>
                  <a:lnTo>
                    <a:pt x="43" y="36"/>
                  </a:lnTo>
                  <a:lnTo>
                    <a:pt x="61" y="39"/>
                  </a:lnTo>
                  <a:lnTo>
                    <a:pt x="75" y="43"/>
                  </a:lnTo>
                  <a:lnTo>
                    <a:pt x="92" y="50"/>
                  </a:lnTo>
                  <a:lnTo>
                    <a:pt x="107" y="53"/>
                  </a:lnTo>
                  <a:lnTo>
                    <a:pt x="124" y="57"/>
                  </a:lnTo>
                  <a:lnTo>
                    <a:pt x="139" y="57"/>
                  </a:lnTo>
                  <a:lnTo>
                    <a:pt x="156" y="60"/>
                  </a:lnTo>
                  <a:lnTo>
                    <a:pt x="170" y="64"/>
                  </a:lnTo>
                  <a:lnTo>
                    <a:pt x="188" y="64"/>
                  </a:lnTo>
                  <a:lnTo>
                    <a:pt x="206" y="64"/>
                  </a:lnTo>
                  <a:lnTo>
                    <a:pt x="220" y="68"/>
                  </a:lnTo>
                  <a:lnTo>
                    <a:pt x="238" y="68"/>
                  </a:lnTo>
                  <a:lnTo>
                    <a:pt x="252" y="68"/>
                  </a:lnTo>
                  <a:lnTo>
                    <a:pt x="252" y="68"/>
                  </a:lnTo>
                  <a:lnTo>
                    <a:pt x="252" y="53"/>
                  </a:lnTo>
                  <a:close/>
                </a:path>
              </a:pathLst>
            </a:custGeom>
            <a:solidFill>
              <a:srgbClr val="0E0D0D"/>
            </a:solidFill>
            <a:ln w="9525">
              <a:noFill/>
              <a:round/>
              <a:headEnd/>
              <a:tailEnd/>
            </a:ln>
          </p:spPr>
          <p:txBody>
            <a:bodyPr/>
            <a:lstStyle/>
            <a:p>
              <a:endParaRPr lang="en-US" dirty="0"/>
            </a:p>
          </p:txBody>
        </p:sp>
        <p:sp>
          <p:nvSpPr>
            <p:cNvPr id="27" name="Freeform 25"/>
            <p:cNvSpPr>
              <a:spLocks/>
            </p:cNvSpPr>
            <p:nvPr/>
          </p:nvSpPr>
          <p:spPr bwMode="auto">
            <a:xfrm>
              <a:off x="4995" y="3940"/>
              <a:ext cx="166" cy="50"/>
            </a:xfrm>
            <a:custGeom>
              <a:avLst/>
              <a:gdLst/>
              <a:ahLst/>
              <a:cxnLst>
                <a:cxn ang="0">
                  <a:pos x="159" y="0"/>
                </a:cxn>
                <a:cxn ang="0">
                  <a:pos x="152" y="7"/>
                </a:cxn>
                <a:cxn ang="0">
                  <a:pos x="141" y="11"/>
                </a:cxn>
                <a:cxn ang="0">
                  <a:pos x="131" y="11"/>
                </a:cxn>
                <a:cxn ang="0">
                  <a:pos x="120" y="14"/>
                </a:cxn>
                <a:cxn ang="0">
                  <a:pos x="113" y="18"/>
                </a:cxn>
                <a:cxn ang="0">
                  <a:pos x="102" y="21"/>
                </a:cxn>
                <a:cxn ang="0">
                  <a:pos x="92" y="25"/>
                </a:cxn>
                <a:cxn ang="0">
                  <a:pos x="81" y="25"/>
                </a:cxn>
                <a:cxn ang="0">
                  <a:pos x="71" y="28"/>
                </a:cxn>
                <a:cxn ang="0">
                  <a:pos x="60" y="28"/>
                </a:cxn>
                <a:cxn ang="0">
                  <a:pos x="53" y="32"/>
                </a:cxn>
                <a:cxn ang="0">
                  <a:pos x="42" y="32"/>
                </a:cxn>
                <a:cxn ang="0">
                  <a:pos x="32" y="32"/>
                </a:cxn>
                <a:cxn ang="0">
                  <a:pos x="21" y="32"/>
                </a:cxn>
                <a:cxn ang="0">
                  <a:pos x="10" y="35"/>
                </a:cxn>
                <a:cxn ang="0">
                  <a:pos x="0" y="35"/>
                </a:cxn>
                <a:cxn ang="0">
                  <a:pos x="0" y="50"/>
                </a:cxn>
                <a:cxn ang="0">
                  <a:pos x="10" y="50"/>
                </a:cxn>
                <a:cxn ang="0">
                  <a:pos x="21" y="50"/>
                </a:cxn>
                <a:cxn ang="0">
                  <a:pos x="32" y="50"/>
                </a:cxn>
                <a:cxn ang="0">
                  <a:pos x="42" y="46"/>
                </a:cxn>
                <a:cxn ang="0">
                  <a:pos x="53" y="46"/>
                </a:cxn>
                <a:cxn ang="0">
                  <a:pos x="63" y="46"/>
                </a:cxn>
                <a:cxn ang="0">
                  <a:pos x="74" y="42"/>
                </a:cxn>
                <a:cxn ang="0">
                  <a:pos x="85" y="42"/>
                </a:cxn>
                <a:cxn ang="0">
                  <a:pos x="95" y="39"/>
                </a:cxn>
                <a:cxn ang="0">
                  <a:pos x="106" y="35"/>
                </a:cxn>
                <a:cxn ang="0">
                  <a:pos x="117" y="35"/>
                </a:cxn>
                <a:cxn ang="0">
                  <a:pos x="127" y="32"/>
                </a:cxn>
                <a:cxn ang="0">
                  <a:pos x="138" y="28"/>
                </a:cxn>
                <a:cxn ang="0">
                  <a:pos x="148" y="25"/>
                </a:cxn>
                <a:cxn ang="0">
                  <a:pos x="155" y="21"/>
                </a:cxn>
                <a:cxn ang="0">
                  <a:pos x="166" y="18"/>
                </a:cxn>
                <a:cxn ang="0">
                  <a:pos x="159" y="0"/>
                </a:cxn>
              </a:cxnLst>
              <a:rect l="0" t="0" r="r" b="b"/>
              <a:pathLst>
                <a:path w="166" h="50">
                  <a:moveTo>
                    <a:pt x="159" y="0"/>
                  </a:moveTo>
                  <a:lnTo>
                    <a:pt x="152" y="7"/>
                  </a:lnTo>
                  <a:lnTo>
                    <a:pt x="141" y="11"/>
                  </a:lnTo>
                  <a:lnTo>
                    <a:pt x="131" y="11"/>
                  </a:lnTo>
                  <a:lnTo>
                    <a:pt x="120" y="14"/>
                  </a:lnTo>
                  <a:lnTo>
                    <a:pt x="113" y="18"/>
                  </a:lnTo>
                  <a:lnTo>
                    <a:pt x="102" y="21"/>
                  </a:lnTo>
                  <a:lnTo>
                    <a:pt x="92" y="25"/>
                  </a:lnTo>
                  <a:lnTo>
                    <a:pt x="81" y="25"/>
                  </a:lnTo>
                  <a:lnTo>
                    <a:pt x="71" y="28"/>
                  </a:lnTo>
                  <a:lnTo>
                    <a:pt x="60" y="28"/>
                  </a:lnTo>
                  <a:lnTo>
                    <a:pt x="53" y="32"/>
                  </a:lnTo>
                  <a:lnTo>
                    <a:pt x="42" y="32"/>
                  </a:lnTo>
                  <a:lnTo>
                    <a:pt x="32" y="32"/>
                  </a:lnTo>
                  <a:lnTo>
                    <a:pt x="21" y="32"/>
                  </a:lnTo>
                  <a:lnTo>
                    <a:pt x="10" y="35"/>
                  </a:lnTo>
                  <a:lnTo>
                    <a:pt x="0" y="35"/>
                  </a:lnTo>
                  <a:lnTo>
                    <a:pt x="0" y="50"/>
                  </a:lnTo>
                  <a:lnTo>
                    <a:pt x="10" y="50"/>
                  </a:lnTo>
                  <a:lnTo>
                    <a:pt x="21" y="50"/>
                  </a:lnTo>
                  <a:lnTo>
                    <a:pt x="32" y="50"/>
                  </a:lnTo>
                  <a:lnTo>
                    <a:pt x="42" y="46"/>
                  </a:lnTo>
                  <a:lnTo>
                    <a:pt x="53" y="46"/>
                  </a:lnTo>
                  <a:lnTo>
                    <a:pt x="63" y="46"/>
                  </a:lnTo>
                  <a:lnTo>
                    <a:pt x="74" y="42"/>
                  </a:lnTo>
                  <a:lnTo>
                    <a:pt x="85" y="42"/>
                  </a:lnTo>
                  <a:lnTo>
                    <a:pt x="95" y="39"/>
                  </a:lnTo>
                  <a:lnTo>
                    <a:pt x="106" y="35"/>
                  </a:lnTo>
                  <a:lnTo>
                    <a:pt x="117" y="35"/>
                  </a:lnTo>
                  <a:lnTo>
                    <a:pt x="127" y="32"/>
                  </a:lnTo>
                  <a:lnTo>
                    <a:pt x="138" y="28"/>
                  </a:lnTo>
                  <a:lnTo>
                    <a:pt x="148" y="25"/>
                  </a:lnTo>
                  <a:lnTo>
                    <a:pt x="155" y="21"/>
                  </a:lnTo>
                  <a:lnTo>
                    <a:pt x="166" y="18"/>
                  </a:lnTo>
                  <a:lnTo>
                    <a:pt x="159" y="0"/>
                  </a:lnTo>
                  <a:close/>
                </a:path>
              </a:pathLst>
            </a:custGeom>
            <a:solidFill>
              <a:srgbClr val="0E0D0D"/>
            </a:solidFill>
            <a:ln w="9525">
              <a:noFill/>
              <a:round/>
              <a:headEnd/>
              <a:tailEnd/>
            </a:ln>
          </p:spPr>
          <p:txBody>
            <a:bodyPr/>
            <a:lstStyle/>
            <a:p>
              <a:endParaRPr lang="en-US" dirty="0"/>
            </a:p>
          </p:txBody>
        </p:sp>
        <p:sp>
          <p:nvSpPr>
            <p:cNvPr id="28" name="Freeform 26"/>
            <p:cNvSpPr>
              <a:spLocks/>
            </p:cNvSpPr>
            <p:nvPr/>
          </p:nvSpPr>
          <p:spPr bwMode="auto">
            <a:xfrm>
              <a:off x="4991" y="3972"/>
              <a:ext cx="14" cy="18"/>
            </a:xfrm>
            <a:custGeom>
              <a:avLst/>
              <a:gdLst/>
              <a:ahLst/>
              <a:cxnLst>
                <a:cxn ang="0">
                  <a:pos x="7" y="18"/>
                </a:cxn>
                <a:cxn ang="0">
                  <a:pos x="11" y="14"/>
                </a:cxn>
                <a:cxn ang="0">
                  <a:pos x="14" y="14"/>
                </a:cxn>
                <a:cxn ang="0">
                  <a:pos x="14" y="10"/>
                </a:cxn>
                <a:cxn ang="0">
                  <a:pos x="11" y="7"/>
                </a:cxn>
                <a:cxn ang="0">
                  <a:pos x="11" y="3"/>
                </a:cxn>
                <a:cxn ang="0">
                  <a:pos x="7" y="3"/>
                </a:cxn>
                <a:cxn ang="0">
                  <a:pos x="4" y="0"/>
                </a:cxn>
                <a:cxn ang="0">
                  <a:pos x="0" y="3"/>
                </a:cxn>
                <a:cxn ang="0">
                  <a:pos x="7" y="18"/>
                </a:cxn>
              </a:cxnLst>
              <a:rect l="0" t="0" r="r" b="b"/>
              <a:pathLst>
                <a:path w="14" h="18">
                  <a:moveTo>
                    <a:pt x="7" y="18"/>
                  </a:moveTo>
                  <a:lnTo>
                    <a:pt x="11" y="14"/>
                  </a:lnTo>
                  <a:lnTo>
                    <a:pt x="14" y="14"/>
                  </a:lnTo>
                  <a:lnTo>
                    <a:pt x="14" y="10"/>
                  </a:lnTo>
                  <a:lnTo>
                    <a:pt x="11" y="7"/>
                  </a:lnTo>
                  <a:lnTo>
                    <a:pt x="11" y="3"/>
                  </a:lnTo>
                  <a:lnTo>
                    <a:pt x="7" y="3"/>
                  </a:lnTo>
                  <a:lnTo>
                    <a:pt x="4" y="0"/>
                  </a:lnTo>
                  <a:lnTo>
                    <a:pt x="0" y="3"/>
                  </a:lnTo>
                  <a:lnTo>
                    <a:pt x="7" y="18"/>
                  </a:lnTo>
                  <a:close/>
                </a:path>
              </a:pathLst>
            </a:custGeom>
            <a:solidFill>
              <a:srgbClr val="0E0D0D"/>
            </a:solidFill>
            <a:ln w="9525">
              <a:noFill/>
              <a:round/>
              <a:headEnd/>
              <a:tailEnd/>
            </a:ln>
          </p:spPr>
          <p:txBody>
            <a:bodyPr/>
            <a:lstStyle/>
            <a:p>
              <a:endParaRPr lang="en-US" dirty="0"/>
            </a:p>
          </p:txBody>
        </p:sp>
        <p:sp>
          <p:nvSpPr>
            <p:cNvPr id="29" name="Freeform 27"/>
            <p:cNvSpPr>
              <a:spLocks/>
            </p:cNvSpPr>
            <p:nvPr/>
          </p:nvSpPr>
          <p:spPr bwMode="auto">
            <a:xfrm>
              <a:off x="5126" y="3834"/>
              <a:ext cx="14" cy="10"/>
            </a:xfrm>
            <a:custGeom>
              <a:avLst/>
              <a:gdLst/>
              <a:ahLst/>
              <a:cxnLst>
                <a:cxn ang="0">
                  <a:pos x="14" y="3"/>
                </a:cxn>
                <a:cxn ang="0">
                  <a:pos x="10" y="0"/>
                </a:cxn>
                <a:cxn ang="0">
                  <a:pos x="7" y="0"/>
                </a:cxn>
                <a:cxn ang="0">
                  <a:pos x="3" y="0"/>
                </a:cxn>
                <a:cxn ang="0">
                  <a:pos x="3" y="0"/>
                </a:cxn>
                <a:cxn ang="0">
                  <a:pos x="0" y="3"/>
                </a:cxn>
                <a:cxn ang="0">
                  <a:pos x="0" y="3"/>
                </a:cxn>
                <a:cxn ang="0">
                  <a:pos x="0" y="7"/>
                </a:cxn>
                <a:cxn ang="0">
                  <a:pos x="0" y="10"/>
                </a:cxn>
                <a:cxn ang="0">
                  <a:pos x="14" y="3"/>
                </a:cxn>
              </a:cxnLst>
              <a:rect l="0" t="0" r="r" b="b"/>
              <a:pathLst>
                <a:path w="14" h="10">
                  <a:moveTo>
                    <a:pt x="14" y="3"/>
                  </a:moveTo>
                  <a:lnTo>
                    <a:pt x="10" y="0"/>
                  </a:lnTo>
                  <a:lnTo>
                    <a:pt x="7" y="0"/>
                  </a:lnTo>
                  <a:lnTo>
                    <a:pt x="3" y="0"/>
                  </a:lnTo>
                  <a:lnTo>
                    <a:pt x="3" y="0"/>
                  </a:lnTo>
                  <a:lnTo>
                    <a:pt x="0" y="3"/>
                  </a:lnTo>
                  <a:lnTo>
                    <a:pt x="0" y="3"/>
                  </a:lnTo>
                  <a:lnTo>
                    <a:pt x="0" y="7"/>
                  </a:lnTo>
                  <a:lnTo>
                    <a:pt x="0" y="10"/>
                  </a:lnTo>
                  <a:lnTo>
                    <a:pt x="14" y="3"/>
                  </a:lnTo>
                  <a:close/>
                </a:path>
              </a:pathLst>
            </a:custGeom>
            <a:solidFill>
              <a:srgbClr val="0E0D0D"/>
            </a:solidFill>
            <a:ln w="9525">
              <a:noFill/>
              <a:round/>
              <a:headEnd/>
              <a:tailEnd/>
            </a:ln>
          </p:spPr>
          <p:txBody>
            <a:bodyPr/>
            <a:lstStyle/>
            <a:p>
              <a:endParaRPr lang="en-US" dirty="0"/>
            </a:p>
          </p:txBody>
        </p:sp>
        <p:sp>
          <p:nvSpPr>
            <p:cNvPr id="30" name="Freeform 28"/>
            <p:cNvSpPr>
              <a:spLocks/>
            </p:cNvSpPr>
            <p:nvPr/>
          </p:nvSpPr>
          <p:spPr bwMode="auto">
            <a:xfrm>
              <a:off x="5126" y="3837"/>
              <a:ext cx="81" cy="96"/>
            </a:xfrm>
            <a:custGeom>
              <a:avLst/>
              <a:gdLst/>
              <a:ahLst/>
              <a:cxnLst>
                <a:cxn ang="0">
                  <a:pos x="81" y="85"/>
                </a:cxn>
                <a:cxn ang="0">
                  <a:pos x="78" y="78"/>
                </a:cxn>
                <a:cxn ang="0">
                  <a:pos x="74" y="75"/>
                </a:cxn>
                <a:cxn ang="0">
                  <a:pos x="67" y="71"/>
                </a:cxn>
                <a:cxn ang="0">
                  <a:pos x="63" y="64"/>
                </a:cxn>
                <a:cxn ang="0">
                  <a:pos x="60" y="61"/>
                </a:cxn>
                <a:cxn ang="0">
                  <a:pos x="53" y="53"/>
                </a:cxn>
                <a:cxn ang="0">
                  <a:pos x="49" y="50"/>
                </a:cxn>
                <a:cxn ang="0">
                  <a:pos x="46" y="46"/>
                </a:cxn>
                <a:cxn ang="0">
                  <a:pos x="42" y="39"/>
                </a:cxn>
                <a:cxn ang="0">
                  <a:pos x="39" y="36"/>
                </a:cxn>
                <a:cxn ang="0">
                  <a:pos x="32" y="29"/>
                </a:cxn>
                <a:cxn ang="0">
                  <a:pos x="28" y="22"/>
                </a:cxn>
                <a:cxn ang="0">
                  <a:pos x="24" y="18"/>
                </a:cxn>
                <a:cxn ang="0">
                  <a:pos x="21" y="11"/>
                </a:cxn>
                <a:cxn ang="0">
                  <a:pos x="17" y="4"/>
                </a:cxn>
                <a:cxn ang="0">
                  <a:pos x="14" y="0"/>
                </a:cxn>
                <a:cxn ang="0">
                  <a:pos x="0" y="7"/>
                </a:cxn>
                <a:cxn ang="0">
                  <a:pos x="3" y="15"/>
                </a:cxn>
                <a:cxn ang="0">
                  <a:pos x="7" y="22"/>
                </a:cxn>
                <a:cxn ang="0">
                  <a:pos x="14" y="25"/>
                </a:cxn>
                <a:cxn ang="0">
                  <a:pos x="17" y="32"/>
                </a:cxn>
                <a:cxn ang="0">
                  <a:pos x="21" y="39"/>
                </a:cxn>
                <a:cxn ang="0">
                  <a:pos x="24" y="43"/>
                </a:cxn>
                <a:cxn ang="0">
                  <a:pos x="28" y="50"/>
                </a:cxn>
                <a:cxn ang="0">
                  <a:pos x="32" y="53"/>
                </a:cxn>
                <a:cxn ang="0">
                  <a:pos x="39" y="61"/>
                </a:cxn>
                <a:cxn ang="0">
                  <a:pos x="42" y="64"/>
                </a:cxn>
                <a:cxn ang="0">
                  <a:pos x="46" y="71"/>
                </a:cxn>
                <a:cxn ang="0">
                  <a:pos x="53" y="75"/>
                </a:cxn>
                <a:cxn ang="0">
                  <a:pos x="56" y="82"/>
                </a:cxn>
                <a:cxn ang="0">
                  <a:pos x="60" y="85"/>
                </a:cxn>
                <a:cxn ang="0">
                  <a:pos x="67" y="92"/>
                </a:cxn>
                <a:cxn ang="0">
                  <a:pos x="70" y="96"/>
                </a:cxn>
                <a:cxn ang="0">
                  <a:pos x="81" y="85"/>
                </a:cxn>
              </a:cxnLst>
              <a:rect l="0" t="0" r="r" b="b"/>
              <a:pathLst>
                <a:path w="81" h="96">
                  <a:moveTo>
                    <a:pt x="81" y="85"/>
                  </a:moveTo>
                  <a:lnTo>
                    <a:pt x="78" y="78"/>
                  </a:lnTo>
                  <a:lnTo>
                    <a:pt x="74" y="75"/>
                  </a:lnTo>
                  <a:lnTo>
                    <a:pt x="67" y="71"/>
                  </a:lnTo>
                  <a:lnTo>
                    <a:pt x="63" y="64"/>
                  </a:lnTo>
                  <a:lnTo>
                    <a:pt x="60" y="61"/>
                  </a:lnTo>
                  <a:lnTo>
                    <a:pt x="53" y="53"/>
                  </a:lnTo>
                  <a:lnTo>
                    <a:pt x="49" y="50"/>
                  </a:lnTo>
                  <a:lnTo>
                    <a:pt x="46" y="46"/>
                  </a:lnTo>
                  <a:lnTo>
                    <a:pt x="42" y="39"/>
                  </a:lnTo>
                  <a:lnTo>
                    <a:pt x="39" y="36"/>
                  </a:lnTo>
                  <a:lnTo>
                    <a:pt x="32" y="29"/>
                  </a:lnTo>
                  <a:lnTo>
                    <a:pt x="28" y="22"/>
                  </a:lnTo>
                  <a:lnTo>
                    <a:pt x="24" y="18"/>
                  </a:lnTo>
                  <a:lnTo>
                    <a:pt x="21" y="11"/>
                  </a:lnTo>
                  <a:lnTo>
                    <a:pt x="17" y="4"/>
                  </a:lnTo>
                  <a:lnTo>
                    <a:pt x="14" y="0"/>
                  </a:lnTo>
                  <a:lnTo>
                    <a:pt x="0" y="7"/>
                  </a:lnTo>
                  <a:lnTo>
                    <a:pt x="3" y="15"/>
                  </a:lnTo>
                  <a:lnTo>
                    <a:pt x="7" y="22"/>
                  </a:lnTo>
                  <a:lnTo>
                    <a:pt x="14" y="25"/>
                  </a:lnTo>
                  <a:lnTo>
                    <a:pt x="17" y="32"/>
                  </a:lnTo>
                  <a:lnTo>
                    <a:pt x="21" y="39"/>
                  </a:lnTo>
                  <a:lnTo>
                    <a:pt x="24" y="43"/>
                  </a:lnTo>
                  <a:lnTo>
                    <a:pt x="28" y="50"/>
                  </a:lnTo>
                  <a:lnTo>
                    <a:pt x="32" y="53"/>
                  </a:lnTo>
                  <a:lnTo>
                    <a:pt x="39" y="61"/>
                  </a:lnTo>
                  <a:lnTo>
                    <a:pt x="42" y="64"/>
                  </a:lnTo>
                  <a:lnTo>
                    <a:pt x="46" y="71"/>
                  </a:lnTo>
                  <a:lnTo>
                    <a:pt x="53" y="75"/>
                  </a:lnTo>
                  <a:lnTo>
                    <a:pt x="56" y="82"/>
                  </a:lnTo>
                  <a:lnTo>
                    <a:pt x="60" y="85"/>
                  </a:lnTo>
                  <a:lnTo>
                    <a:pt x="67" y="92"/>
                  </a:lnTo>
                  <a:lnTo>
                    <a:pt x="70" y="96"/>
                  </a:lnTo>
                  <a:lnTo>
                    <a:pt x="81" y="85"/>
                  </a:lnTo>
                  <a:close/>
                </a:path>
              </a:pathLst>
            </a:custGeom>
            <a:solidFill>
              <a:srgbClr val="0E0D0D"/>
            </a:solidFill>
            <a:ln w="9525">
              <a:noFill/>
              <a:round/>
              <a:headEnd/>
              <a:tailEnd/>
            </a:ln>
          </p:spPr>
          <p:txBody>
            <a:bodyPr/>
            <a:lstStyle/>
            <a:p>
              <a:endParaRPr lang="en-US" dirty="0"/>
            </a:p>
          </p:txBody>
        </p:sp>
        <p:sp>
          <p:nvSpPr>
            <p:cNvPr id="31" name="Freeform 29"/>
            <p:cNvSpPr>
              <a:spLocks/>
            </p:cNvSpPr>
            <p:nvPr/>
          </p:nvSpPr>
          <p:spPr bwMode="auto">
            <a:xfrm>
              <a:off x="5126" y="3834"/>
              <a:ext cx="14" cy="14"/>
            </a:xfrm>
            <a:custGeom>
              <a:avLst/>
              <a:gdLst/>
              <a:ahLst/>
              <a:cxnLst>
                <a:cxn ang="0">
                  <a:pos x="0" y="14"/>
                </a:cxn>
                <a:cxn ang="0">
                  <a:pos x="3" y="14"/>
                </a:cxn>
                <a:cxn ang="0">
                  <a:pos x="7" y="14"/>
                </a:cxn>
                <a:cxn ang="0">
                  <a:pos x="10" y="14"/>
                </a:cxn>
                <a:cxn ang="0">
                  <a:pos x="14" y="10"/>
                </a:cxn>
                <a:cxn ang="0">
                  <a:pos x="14" y="10"/>
                </a:cxn>
                <a:cxn ang="0">
                  <a:pos x="14" y="7"/>
                </a:cxn>
                <a:cxn ang="0">
                  <a:pos x="14" y="3"/>
                </a:cxn>
                <a:cxn ang="0">
                  <a:pos x="10" y="0"/>
                </a:cxn>
                <a:cxn ang="0">
                  <a:pos x="0" y="14"/>
                </a:cxn>
              </a:cxnLst>
              <a:rect l="0" t="0" r="r" b="b"/>
              <a:pathLst>
                <a:path w="14" h="14">
                  <a:moveTo>
                    <a:pt x="0" y="14"/>
                  </a:moveTo>
                  <a:lnTo>
                    <a:pt x="3" y="14"/>
                  </a:lnTo>
                  <a:lnTo>
                    <a:pt x="7" y="14"/>
                  </a:lnTo>
                  <a:lnTo>
                    <a:pt x="10" y="14"/>
                  </a:lnTo>
                  <a:lnTo>
                    <a:pt x="14" y="10"/>
                  </a:lnTo>
                  <a:lnTo>
                    <a:pt x="14" y="10"/>
                  </a:lnTo>
                  <a:lnTo>
                    <a:pt x="14" y="7"/>
                  </a:lnTo>
                  <a:lnTo>
                    <a:pt x="14" y="3"/>
                  </a:lnTo>
                  <a:lnTo>
                    <a:pt x="10" y="0"/>
                  </a:lnTo>
                  <a:lnTo>
                    <a:pt x="0" y="14"/>
                  </a:lnTo>
                  <a:close/>
                </a:path>
              </a:pathLst>
            </a:custGeom>
            <a:solidFill>
              <a:srgbClr val="0E0D0D"/>
            </a:solidFill>
            <a:ln w="9525">
              <a:noFill/>
              <a:round/>
              <a:headEnd/>
              <a:tailEnd/>
            </a:ln>
          </p:spPr>
          <p:txBody>
            <a:bodyPr/>
            <a:lstStyle/>
            <a:p>
              <a:endParaRPr lang="en-US" dirty="0"/>
            </a:p>
          </p:txBody>
        </p:sp>
        <p:sp>
          <p:nvSpPr>
            <p:cNvPr id="32" name="Freeform 30"/>
            <p:cNvSpPr>
              <a:spLocks/>
            </p:cNvSpPr>
            <p:nvPr/>
          </p:nvSpPr>
          <p:spPr bwMode="auto">
            <a:xfrm>
              <a:off x="4690" y="2857"/>
              <a:ext cx="637" cy="963"/>
            </a:xfrm>
            <a:custGeom>
              <a:avLst/>
              <a:gdLst/>
              <a:ahLst/>
              <a:cxnLst>
                <a:cxn ang="0">
                  <a:pos x="7" y="28"/>
                </a:cxn>
                <a:cxn ang="0">
                  <a:pos x="29" y="85"/>
                </a:cxn>
                <a:cxn ang="0">
                  <a:pos x="50" y="145"/>
                </a:cxn>
                <a:cxn ang="0">
                  <a:pos x="75" y="205"/>
                </a:cxn>
                <a:cxn ang="0">
                  <a:pos x="96" y="269"/>
                </a:cxn>
                <a:cxn ang="0">
                  <a:pos x="121" y="329"/>
                </a:cxn>
                <a:cxn ang="0">
                  <a:pos x="142" y="393"/>
                </a:cxn>
                <a:cxn ang="0">
                  <a:pos x="163" y="457"/>
                </a:cxn>
                <a:cxn ang="0">
                  <a:pos x="188" y="517"/>
                </a:cxn>
                <a:cxn ang="0">
                  <a:pos x="206" y="577"/>
                </a:cxn>
                <a:cxn ang="0">
                  <a:pos x="227" y="637"/>
                </a:cxn>
                <a:cxn ang="0">
                  <a:pos x="245" y="694"/>
                </a:cxn>
                <a:cxn ang="0">
                  <a:pos x="262" y="750"/>
                </a:cxn>
                <a:cxn ang="0">
                  <a:pos x="276" y="803"/>
                </a:cxn>
                <a:cxn ang="0">
                  <a:pos x="287" y="853"/>
                </a:cxn>
                <a:cxn ang="0">
                  <a:pos x="298" y="899"/>
                </a:cxn>
                <a:cxn ang="0">
                  <a:pos x="308" y="924"/>
                </a:cxn>
                <a:cxn ang="0">
                  <a:pos x="322" y="931"/>
                </a:cxn>
                <a:cxn ang="0">
                  <a:pos x="340" y="934"/>
                </a:cxn>
                <a:cxn ang="0">
                  <a:pos x="358" y="938"/>
                </a:cxn>
                <a:cxn ang="0">
                  <a:pos x="379" y="941"/>
                </a:cxn>
                <a:cxn ang="0">
                  <a:pos x="397" y="945"/>
                </a:cxn>
                <a:cxn ang="0">
                  <a:pos x="414" y="945"/>
                </a:cxn>
                <a:cxn ang="0">
                  <a:pos x="432" y="945"/>
                </a:cxn>
                <a:cxn ang="0">
                  <a:pos x="453" y="952"/>
                </a:cxn>
                <a:cxn ang="0">
                  <a:pos x="482" y="959"/>
                </a:cxn>
                <a:cxn ang="0">
                  <a:pos x="506" y="963"/>
                </a:cxn>
                <a:cxn ang="0">
                  <a:pos x="535" y="963"/>
                </a:cxn>
                <a:cxn ang="0">
                  <a:pos x="560" y="959"/>
                </a:cxn>
                <a:cxn ang="0">
                  <a:pos x="584" y="956"/>
                </a:cxn>
                <a:cxn ang="0">
                  <a:pos x="609" y="952"/>
                </a:cxn>
                <a:cxn ang="0">
                  <a:pos x="627" y="945"/>
                </a:cxn>
                <a:cxn ang="0">
                  <a:pos x="623" y="885"/>
                </a:cxn>
                <a:cxn ang="0">
                  <a:pos x="602" y="768"/>
                </a:cxn>
                <a:cxn ang="0">
                  <a:pos x="584" y="651"/>
                </a:cxn>
                <a:cxn ang="0">
                  <a:pos x="567" y="534"/>
                </a:cxn>
                <a:cxn ang="0">
                  <a:pos x="552" y="414"/>
                </a:cxn>
                <a:cxn ang="0">
                  <a:pos x="538" y="301"/>
                </a:cxn>
                <a:cxn ang="0">
                  <a:pos x="524" y="184"/>
                </a:cxn>
                <a:cxn ang="0">
                  <a:pos x="506" y="74"/>
                </a:cxn>
                <a:cxn ang="0">
                  <a:pos x="482" y="18"/>
                </a:cxn>
                <a:cxn ang="0">
                  <a:pos x="450" y="18"/>
                </a:cxn>
                <a:cxn ang="0">
                  <a:pos x="418" y="18"/>
                </a:cxn>
                <a:cxn ang="0">
                  <a:pos x="390" y="14"/>
                </a:cxn>
                <a:cxn ang="0">
                  <a:pos x="358" y="14"/>
                </a:cxn>
                <a:cxn ang="0">
                  <a:pos x="326" y="11"/>
                </a:cxn>
                <a:cxn ang="0">
                  <a:pos x="294" y="11"/>
                </a:cxn>
                <a:cxn ang="0">
                  <a:pos x="262" y="11"/>
                </a:cxn>
                <a:cxn ang="0">
                  <a:pos x="234" y="7"/>
                </a:cxn>
                <a:cxn ang="0">
                  <a:pos x="202" y="7"/>
                </a:cxn>
                <a:cxn ang="0">
                  <a:pos x="170" y="7"/>
                </a:cxn>
                <a:cxn ang="0">
                  <a:pos x="138" y="4"/>
                </a:cxn>
                <a:cxn ang="0">
                  <a:pos x="107" y="4"/>
                </a:cxn>
                <a:cxn ang="0">
                  <a:pos x="78" y="0"/>
                </a:cxn>
                <a:cxn ang="0">
                  <a:pos x="46" y="0"/>
                </a:cxn>
                <a:cxn ang="0">
                  <a:pos x="15" y="0"/>
                </a:cxn>
              </a:cxnLst>
              <a:rect l="0" t="0" r="r" b="b"/>
              <a:pathLst>
                <a:path w="637" h="963">
                  <a:moveTo>
                    <a:pt x="0" y="0"/>
                  </a:moveTo>
                  <a:lnTo>
                    <a:pt x="7" y="28"/>
                  </a:lnTo>
                  <a:lnTo>
                    <a:pt x="18" y="57"/>
                  </a:lnTo>
                  <a:lnTo>
                    <a:pt x="29" y="85"/>
                  </a:lnTo>
                  <a:lnTo>
                    <a:pt x="39" y="117"/>
                  </a:lnTo>
                  <a:lnTo>
                    <a:pt x="50" y="145"/>
                  </a:lnTo>
                  <a:lnTo>
                    <a:pt x="64" y="177"/>
                  </a:lnTo>
                  <a:lnTo>
                    <a:pt x="75" y="205"/>
                  </a:lnTo>
                  <a:lnTo>
                    <a:pt x="85" y="237"/>
                  </a:lnTo>
                  <a:lnTo>
                    <a:pt x="96" y="269"/>
                  </a:lnTo>
                  <a:lnTo>
                    <a:pt x="107" y="301"/>
                  </a:lnTo>
                  <a:lnTo>
                    <a:pt x="121" y="329"/>
                  </a:lnTo>
                  <a:lnTo>
                    <a:pt x="131" y="361"/>
                  </a:lnTo>
                  <a:lnTo>
                    <a:pt x="142" y="393"/>
                  </a:lnTo>
                  <a:lnTo>
                    <a:pt x="153" y="425"/>
                  </a:lnTo>
                  <a:lnTo>
                    <a:pt x="163" y="457"/>
                  </a:lnTo>
                  <a:lnTo>
                    <a:pt x="174" y="485"/>
                  </a:lnTo>
                  <a:lnTo>
                    <a:pt x="188" y="517"/>
                  </a:lnTo>
                  <a:lnTo>
                    <a:pt x="199" y="549"/>
                  </a:lnTo>
                  <a:lnTo>
                    <a:pt x="206" y="577"/>
                  </a:lnTo>
                  <a:lnTo>
                    <a:pt x="216" y="609"/>
                  </a:lnTo>
                  <a:lnTo>
                    <a:pt x="227" y="637"/>
                  </a:lnTo>
                  <a:lnTo>
                    <a:pt x="238" y="665"/>
                  </a:lnTo>
                  <a:lnTo>
                    <a:pt x="245" y="694"/>
                  </a:lnTo>
                  <a:lnTo>
                    <a:pt x="252" y="722"/>
                  </a:lnTo>
                  <a:lnTo>
                    <a:pt x="262" y="750"/>
                  </a:lnTo>
                  <a:lnTo>
                    <a:pt x="269" y="775"/>
                  </a:lnTo>
                  <a:lnTo>
                    <a:pt x="276" y="803"/>
                  </a:lnTo>
                  <a:lnTo>
                    <a:pt x="280" y="828"/>
                  </a:lnTo>
                  <a:lnTo>
                    <a:pt x="287" y="853"/>
                  </a:lnTo>
                  <a:lnTo>
                    <a:pt x="291" y="878"/>
                  </a:lnTo>
                  <a:lnTo>
                    <a:pt x="298" y="899"/>
                  </a:lnTo>
                  <a:lnTo>
                    <a:pt x="301" y="920"/>
                  </a:lnTo>
                  <a:lnTo>
                    <a:pt x="308" y="924"/>
                  </a:lnTo>
                  <a:lnTo>
                    <a:pt x="315" y="927"/>
                  </a:lnTo>
                  <a:lnTo>
                    <a:pt x="322" y="931"/>
                  </a:lnTo>
                  <a:lnTo>
                    <a:pt x="333" y="934"/>
                  </a:lnTo>
                  <a:lnTo>
                    <a:pt x="340" y="934"/>
                  </a:lnTo>
                  <a:lnTo>
                    <a:pt x="351" y="938"/>
                  </a:lnTo>
                  <a:lnTo>
                    <a:pt x="358" y="938"/>
                  </a:lnTo>
                  <a:lnTo>
                    <a:pt x="368" y="941"/>
                  </a:lnTo>
                  <a:lnTo>
                    <a:pt x="379" y="941"/>
                  </a:lnTo>
                  <a:lnTo>
                    <a:pt x="386" y="945"/>
                  </a:lnTo>
                  <a:lnTo>
                    <a:pt x="397" y="945"/>
                  </a:lnTo>
                  <a:lnTo>
                    <a:pt x="404" y="945"/>
                  </a:lnTo>
                  <a:lnTo>
                    <a:pt x="414" y="945"/>
                  </a:lnTo>
                  <a:lnTo>
                    <a:pt x="425" y="945"/>
                  </a:lnTo>
                  <a:lnTo>
                    <a:pt x="432" y="945"/>
                  </a:lnTo>
                  <a:lnTo>
                    <a:pt x="443" y="945"/>
                  </a:lnTo>
                  <a:lnTo>
                    <a:pt x="453" y="952"/>
                  </a:lnTo>
                  <a:lnTo>
                    <a:pt x="468" y="956"/>
                  </a:lnTo>
                  <a:lnTo>
                    <a:pt x="482" y="959"/>
                  </a:lnTo>
                  <a:lnTo>
                    <a:pt x="496" y="959"/>
                  </a:lnTo>
                  <a:lnTo>
                    <a:pt x="506" y="963"/>
                  </a:lnTo>
                  <a:lnTo>
                    <a:pt x="521" y="963"/>
                  </a:lnTo>
                  <a:lnTo>
                    <a:pt x="535" y="963"/>
                  </a:lnTo>
                  <a:lnTo>
                    <a:pt x="549" y="963"/>
                  </a:lnTo>
                  <a:lnTo>
                    <a:pt x="560" y="959"/>
                  </a:lnTo>
                  <a:lnTo>
                    <a:pt x="574" y="959"/>
                  </a:lnTo>
                  <a:lnTo>
                    <a:pt x="584" y="956"/>
                  </a:lnTo>
                  <a:lnTo>
                    <a:pt x="598" y="952"/>
                  </a:lnTo>
                  <a:lnTo>
                    <a:pt x="609" y="952"/>
                  </a:lnTo>
                  <a:lnTo>
                    <a:pt x="620" y="948"/>
                  </a:lnTo>
                  <a:lnTo>
                    <a:pt x="627" y="945"/>
                  </a:lnTo>
                  <a:lnTo>
                    <a:pt x="637" y="941"/>
                  </a:lnTo>
                  <a:lnTo>
                    <a:pt x="623" y="885"/>
                  </a:lnTo>
                  <a:lnTo>
                    <a:pt x="613" y="828"/>
                  </a:lnTo>
                  <a:lnTo>
                    <a:pt x="602" y="768"/>
                  </a:lnTo>
                  <a:lnTo>
                    <a:pt x="591" y="711"/>
                  </a:lnTo>
                  <a:lnTo>
                    <a:pt x="584" y="651"/>
                  </a:lnTo>
                  <a:lnTo>
                    <a:pt x="574" y="591"/>
                  </a:lnTo>
                  <a:lnTo>
                    <a:pt x="567" y="534"/>
                  </a:lnTo>
                  <a:lnTo>
                    <a:pt x="560" y="474"/>
                  </a:lnTo>
                  <a:lnTo>
                    <a:pt x="552" y="414"/>
                  </a:lnTo>
                  <a:lnTo>
                    <a:pt x="545" y="357"/>
                  </a:lnTo>
                  <a:lnTo>
                    <a:pt x="538" y="301"/>
                  </a:lnTo>
                  <a:lnTo>
                    <a:pt x="531" y="241"/>
                  </a:lnTo>
                  <a:lnTo>
                    <a:pt x="524" y="184"/>
                  </a:lnTo>
                  <a:lnTo>
                    <a:pt x="514" y="131"/>
                  </a:lnTo>
                  <a:lnTo>
                    <a:pt x="506" y="74"/>
                  </a:lnTo>
                  <a:lnTo>
                    <a:pt x="496" y="18"/>
                  </a:lnTo>
                  <a:lnTo>
                    <a:pt x="482" y="18"/>
                  </a:lnTo>
                  <a:lnTo>
                    <a:pt x="468" y="18"/>
                  </a:lnTo>
                  <a:lnTo>
                    <a:pt x="450" y="18"/>
                  </a:lnTo>
                  <a:lnTo>
                    <a:pt x="436" y="18"/>
                  </a:lnTo>
                  <a:lnTo>
                    <a:pt x="418" y="18"/>
                  </a:lnTo>
                  <a:lnTo>
                    <a:pt x="404" y="14"/>
                  </a:lnTo>
                  <a:lnTo>
                    <a:pt x="390" y="14"/>
                  </a:lnTo>
                  <a:lnTo>
                    <a:pt x="372" y="14"/>
                  </a:lnTo>
                  <a:lnTo>
                    <a:pt x="358" y="14"/>
                  </a:lnTo>
                  <a:lnTo>
                    <a:pt x="340" y="14"/>
                  </a:lnTo>
                  <a:lnTo>
                    <a:pt x="326" y="11"/>
                  </a:lnTo>
                  <a:lnTo>
                    <a:pt x="312" y="11"/>
                  </a:lnTo>
                  <a:lnTo>
                    <a:pt x="294" y="11"/>
                  </a:lnTo>
                  <a:lnTo>
                    <a:pt x="280" y="11"/>
                  </a:lnTo>
                  <a:lnTo>
                    <a:pt x="262" y="11"/>
                  </a:lnTo>
                  <a:lnTo>
                    <a:pt x="248" y="7"/>
                  </a:lnTo>
                  <a:lnTo>
                    <a:pt x="234" y="7"/>
                  </a:lnTo>
                  <a:lnTo>
                    <a:pt x="216" y="7"/>
                  </a:lnTo>
                  <a:lnTo>
                    <a:pt x="202" y="7"/>
                  </a:lnTo>
                  <a:lnTo>
                    <a:pt x="184" y="7"/>
                  </a:lnTo>
                  <a:lnTo>
                    <a:pt x="170" y="7"/>
                  </a:lnTo>
                  <a:lnTo>
                    <a:pt x="156" y="4"/>
                  </a:lnTo>
                  <a:lnTo>
                    <a:pt x="138" y="4"/>
                  </a:lnTo>
                  <a:lnTo>
                    <a:pt x="124" y="4"/>
                  </a:lnTo>
                  <a:lnTo>
                    <a:pt x="107" y="4"/>
                  </a:lnTo>
                  <a:lnTo>
                    <a:pt x="92" y="4"/>
                  </a:lnTo>
                  <a:lnTo>
                    <a:pt x="78" y="0"/>
                  </a:lnTo>
                  <a:lnTo>
                    <a:pt x="61" y="0"/>
                  </a:lnTo>
                  <a:lnTo>
                    <a:pt x="46" y="0"/>
                  </a:lnTo>
                  <a:lnTo>
                    <a:pt x="29" y="0"/>
                  </a:lnTo>
                  <a:lnTo>
                    <a:pt x="15" y="0"/>
                  </a:lnTo>
                  <a:lnTo>
                    <a:pt x="0" y="0"/>
                  </a:lnTo>
                  <a:close/>
                </a:path>
              </a:pathLst>
            </a:custGeom>
            <a:solidFill>
              <a:srgbClr val="A8C995"/>
            </a:solidFill>
            <a:ln w="9525">
              <a:noFill/>
              <a:round/>
              <a:headEnd/>
              <a:tailEnd/>
            </a:ln>
          </p:spPr>
          <p:txBody>
            <a:bodyPr/>
            <a:lstStyle/>
            <a:p>
              <a:endParaRPr lang="en-US" dirty="0"/>
            </a:p>
          </p:txBody>
        </p:sp>
        <p:sp>
          <p:nvSpPr>
            <p:cNvPr id="33" name="Freeform 31"/>
            <p:cNvSpPr>
              <a:spLocks/>
            </p:cNvSpPr>
            <p:nvPr/>
          </p:nvSpPr>
          <p:spPr bwMode="auto">
            <a:xfrm>
              <a:off x="4680" y="2853"/>
              <a:ext cx="318" cy="931"/>
            </a:xfrm>
            <a:custGeom>
              <a:avLst/>
              <a:gdLst/>
              <a:ahLst/>
              <a:cxnLst>
                <a:cxn ang="0">
                  <a:pos x="318" y="924"/>
                </a:cxn>
                <a:cxn ang="0">
                  <a:pos x="311" y="878"/>
                </a:cxn>
                <a:cxn ang="0">
                  <a:pos x="301" y="829"/>
                </a:cxn>
                <a:cxn ang="0">
                  <a:pos x="286" y="779"/>
                </a:cxn>
                <a:cxn ang="0">
                  <a:pos x="272" y="722"/>
                </a:cxn>
                <a:cxn ang="0">
                  <a:pos x="255" y="666"/>
                </a:cxn>
                <a:cxn ang="0">
                  <a:pos x="233" y="609"/>
                </a:cxn>
                <a:cxn ang="0">
                  <a:pos x="216" y="549"/>
                </a:cxn>
                <a:cxn ang="0">
                  <a:pos x="194" y="489"/>
                </a:cxn>
                <a:cxn ang="0">
                  <a:pos x="170" y="425"/>
                </a:cxn>
                <a:cxn ang="0">
                  <a:pos x="148" y="361"/>
                </a:cxn>
                <a:cxn ang="0">
                  <a:pos x="124" y="301"/>
                </a:cxn>
                <a:cxn ang="0">
                  <a:pos x="102" y="238"/>
                </a:cxn>
                <a:cxn ang="0">
                  <a:pos x="81" y="177"/>
                </a:cxn>
                <a:cxn ang="0">
                  <a:pos x="56" y="117"/>
                </a:cxn>
                <a:cxn ang="0">
                  <a:pos x="35" y="57"/>
                </a:cxn>
                <a:cxn ang="0">
                  <a:pos x="17" y="0"/>
                </a:cxn>
                <a:cxn ang="0">
                  <a:pos x="10" y="32"/>
                </a:cxn>
                <a:cxn ang="0">
                  <a:pos x="32" y="92"/>
                </a:cxn>
                <a:cxn ang="0">
                  <a:pos x="53" y="153"/>
                </a:cxn>
                <a:cxn ang="0">
                  <a:pos x="78" y="213"/>
                </a:cxn>
                <a:cxn ang="0">
                  <a:pos x="99" y="277"/>
                </a:cxn>
                <a:cxn ang="0">
                  <a:pos x="124" y="337"/>
                </a:cxn>
                <a:cxn ang="0">
                  <a:pos x="145" y="400"/>
                </a:cxn>
                <a:cxn ang="0">
                  <a:pos x="166" y="461"/>
                </a:cxn>
                <a:cxn ang="0">
                  <a:pos x="191" y="524"/>
                </a:cxn>
                <a:cxn ang="0">
                  <a:pos x="209" y="584"/>
                </a:cxn>
                <a:cxn ang="0">
                  <a:pos x="230" y="641"/>
                </a:cxn>
                <a:cxn ang="0">
                  <a:pos x="248" y="701"/>
                </a:cxn>
                <a:cxn ang="0">
                  <a:pos x="262" y="754"/>
                </a:cxn>
                <a:cxn ang="0">
                  <a:pos x="276" y="807"/>
                </a:cxn>
                <a:cxn ang="0">
                  <a:pos x="290" y="857"/>
                </a:cxn>
                <a:cxn ang="0">
                  <a:pos x="297" y="903"/>
                </a:cxn>
                <a:cxn ang="0">
                  <a:pos x="308" y="931"/>
                </a:cxn>
              </a:cxnLst>
              <a:rect l="0" t="0" r="r" b="b"/>
              <a:pathLst>
                <a:path w="318" h="931">
                  <a:moveTo>
                    <a:pt x="311" y="917"/>
                  </a:moveTo>
                  <a:lnTo>
                    <a:pt x="318" y="924"/>
                  </a:lnTo>
                  <a:lnTo>
                    <a:pt x="315" y="903"/>
                  </a:lnTo>
                  <a:lnTo>
                    <a:pt x="311" y="878"/>
                  </a:lnTo>
                  <a:lnTo>
                    <a:pt x="304" y="853"/>
                  </a:lnTo>
                  <a:lnTo>
                    <a:pt x="301" y="829"/>
                  </a:lnTo>
                  <a:lnTo>
                    <a:pt x="294" y="804"/>
                  </a:lnTo>
                  <a:lnTo>
                    <a:pt x="286" y="779"/>
                  </a:lnTo>
                  <a:lnTo>
                    <a:pt x="279" y="751"/>
                  </a:lnTo>
                  <a:lnTo>
                    <a:pt x="272" y="722"/>
                  </a:lnTo>
                  <a:lnTo>
                    <a:pt x="262" y="694"/>
                  </a:lnTo>
                  <a:lnTo>
                    <a:pt x="255" y="666"/>
                  </a:lnTo>
                  <a:lnTo>
                    <a:pt x="244" y="638"/>
                  </a:lnTo>
                  <a:lnTo>
                    <a:pt x="233" y="609"/>
                  </a:lnTo>
                  <a:lnTo>
                    <a:pt x="226" y="577"/>
                  </a:lnTo>
                  <a:lnTo>
                    <a:pt x="216" y="549"/>
                  </a:lnTo>
                  <a:lnTo>
                    <a:pt x="205" y="517"/>
                  </a:lnTo>
                  <a:lnTo>
                    <a:pt x="194" y="489"/>
                  </a:lnTo>
                  <a:lnTo>
                    <a:pt x="180" y="457"/>
                  </a:lnTo>
                  <a:lnTo>
                    <a:pt x="170" y="425"/>
                  </a:lnTo>
                  <a:lnTo>
                    <a:pt x="159" y="393"/>
                  </a:lnTo>
                  <a:lnTo>
                    <a:pt x="148" y="361"/>
                  </a:lnTo>
                  <a:lnTo>
                    <a:pt x="138" y="333"/>
                  </a:lnTo>
                  <a:lnTo>
                    <a:pt x="124" y="301"/>
                  </a:lnTo>
                  <a:lnTo>
                    <a:pt x="113" y="269"/>
                  </a:lnTo>
                  <a:lnTo>
                    <a:pt x="102" y="238"/>
                  </a:lnTo>
                  <a:lnTo>
                    <a:pt x="92" y="209"/>
                  </a:lnTo>
                  <a:lnTo>
                    <a:pt x="81" y="177"/>
                  </a:lnTo>
                  <a:lnTo>
                    <a:pt x="67" y="146"/>
                  </a:lnTo>
                  <a:lnTo>
                    <a:pt x="56" y="117"/>
                  </a:lnTo>
                  <a:lnTo>
                    <a:pt x="46" y="85"/>
                  </a:lnTo>
                  <a:lnTo>
                    <a:pt x="35" y="57"/>
                  </a:lnTo>
                  <a:lnTo>
                    <a:pt x="25" y="29"/>
                  </a:lnTo>
                  <a:lnTo>
                    <a:pt x="17" y="0"/>
                  </a:lnTo>
                  <a:lnTo>
                    <a:pt x="0" y="4"/>
                  </a:lnTo>
                  <a:lnTo>
                    <a:pt x="10" y="32"/>
                  </a:lnTo>
                  <a:lnTo>
                    <a:pt x="21" y="61"/>
                  </a:lnTo>
                  <a:lnTo>
                    <a:pt x="32" y="92"/>
                  </a:lnTo>
                  <a:lnTo>
                    <a:pt x="42" y="121"/>
                  </a:lnTo>
                  <a:lnTo>
                    <a:pt x="53" y="153"/>
                  </a:lnTo>
                  <a:lnTo>
                    <a:pt x="63" y="181"/>
                  </a:lnTo>
                  <a:lnTo>
                    <a:pt x="78" y="213"/>
                  </a:lnTo>
                  <a:lnTo>
                    <a:pt x="88" y="245"/>
                  </a:lnTo>
                  <a:lnTo>
                    <a:pt x="99" y="277"/>
                  </a:lnTo>
                  <a:lnTo>
                    <a:pt x="109" y="305"/>
                  </a:lnTo>
                  <a:lnTo>
                    <a:pt x="124" y="337"/>
                  </a:lnTo>
                  <a:lnTo>
                    <a:pt x="134" y="369"/>
                  </a:lnTo>
                  <a:lnTo>
                    <a:pt x="145" y="400"/>
                  </a:lnTo>
                  <a:lnTo>
                    <a:pt x="155" y="432"/>
                  </a:lnTo>
                  <a:lnTo>
                    <a:pt x="166" y="461"/>
                  </a:lnTo>
                  <a:lnTo>
                    <a:pt x="177" y="492"/>
                  </a:lnTo>
                  <a:lnTo>
                    <a:pt x="191" y="524"/>
                  </a:lnTo>
                  <a:lnTo>
                    <a:pt x="198" y="553"/>
                  </a:lnTo>
                  <a:lnTo>
                    <a:pt x="209" y="584"/>
                  </a:lnTo>
                  <a:lnTo>
                    <a:pt x="219" y="613"/>
                  </a:lnTo>
                  <a:lnTo>
                    <a:pt x="230" y="641"/>
                  </a:lnTo>
                  <a:lnTo>
                    <a:pt x="237" y="673"/>
                  </a:lnTo>
                  <a:lnTo>
                    <a:pt x="248" y="701"/>
                  </a:lnTo>
                  <a:lnTo>
                    <a:pt x="255" y="726"/>
                  </a:lnTo>
                  <a:lnTo>
                    <a:pt x="262" y="754"/>
                  </a:lnTo>
                  <a:lnTo>
                    <a:pt x="272" y="783"/>
                  </a:lnTo>
                  <a:lnTo>
                    <a:pt x="276" y="807"/>
                  </a:lnTo>
                  <a:lnTo>
                    <a:pt x="283" y="832"/>
                  </a:lnTo>
                  <a:lnTo>
                    <a:pt x="290" y="857"/>
                  </a:lnTo>
                  <a:lnTo>
                    <a:pt x="294" y="882"/>
                  </a:lnTo>
                  <a:lnTo>
                    <a:pt x="297" y="903"/>
                  </a:lnTo>
                  <a:lnTo>
                    <a:pt x="301" y="928"/>
                  </a:lnTo>
                  <a:lnTo>
                    <a:pt x="308" y="931"/>
                  </a:lnTo>
                  <a:lnTo>
                    <a:pt x="311" y="917"/>
                  </a:lnTo>
                  <a:close/>
                </a:path>
              </a:pathLst>
            </a:custGeom>
            <a:solidFill>
              <a:srgbClr val="0E0D0D"/>
            </a:solidFill>
            <a:ln w="9525">
              <a:noFill/>
              <a:round/>
              <a:headEnd/>
              <a:tailEnd/>
            </a:ln>
          </p:spPr>
          <p:txBody>
            <a:bodyPr/>
            <a:lstStyle/>
            <a:p>
              <a:endParaRPr lang="en-US" dirty="0"/>
            </a:p>
          </p:txBody>
        </p:sp>
        <p:sp>
          <p:nvSpPr>
            <p:cNvPr id="34" name="Freeform 32"/>
            <p:cNvSpPr>
              <a:spLocks/>
            </p:cNvSpPr>
            <p:nvPr/>
          </p:nvSpPr>
          <p:spPr bwMode="auto">
            <a:xfrm>
              <a:off x="4988" y="3770"/>
              <a:ext cx="148" cy="43"/>
            </a:xfrm>
            <a:custGeom>
              <a:avLst/>
              <a:gdLst/>
              <a:ahLst/>
              <a:cxnLst>
                <a:cxn ang="0">
                  <a:pos x="148" y="25"/>
                </a:cxn>
                <a:cxn ang="0">
                  <a:pos x="145" y="25"/>
                </a:cxn>
                <a:cxn ang="0">
                  <a:pos x="134" y="25"/>
                </a:cxn>
                <a:cxn ang="0">
                  <a:pos x="127" y="25"/>
                </a:cxn>
                <a:cxn ang="0">
                  <a:pos x="116" y="25"/>
                </a:cxn>
                <a:cxn ang="0">
                  <a:pos x="109" y="25"/>
                </a:cxn>
                <a:cxn ang="0">
                  <a:pos x="99" y="25"/>
                </a:cxn>
                <a:cxn ang="0">
                  <a:pos x="88" y="25"/>
                </a:cxn>
                <a:cxn ang="0">
                  <a:pos x="81" y="21"/>
                </a:cxn>
                <a:cxn ang="0">
                  <a:pos x="70" y="21"/>
                </a:cxn>
                <a:cxn ang="0">
                  <a:pos x="63" y="18"/>
                </a:cxn>
                <a:cxn ang="0">
                  <a:pos x="53" y="18"/>
                </a:cxn>
                <a:cxn ang="0">
                  <a:pos x="46" y="14"/>
                </a:cxn>
                <a:cxn ang="0">
                  <a:pos x="39" y="11"/>
                </a:cxn>
                <a:cxn ang="0">
                  <a:pos x="28" y="11"/>
                </a:cxn>
                <a:cxn ang="0">
                  <a:pos x="21" y="7"/>
                </a:cxn>
                <a:cxn ang="0">
                  <a:pos x="14" y="4"/>
                </a:cxn>
                <a:cxn ang="0">
                  <a:pos x="3" y="0"/>
                </a:cxn>
                <a:cxn ang="0">
                  <a:pos x="0" y="14"/>
                </a:cxn>
                <a:cxn ang="0">
                  <a:pos x="7" y="18"/>
                </a:cxn>
                <a:cxn ang="0">
                  <a:pos x="17" y="21"/>
                </a:cxn>
                <a:cxn ang="0">
                  <a:pos x="24" y="25"/>
                </a:cxn>
                <a:cxn ang="0">
                  <a:pos x="32" y="28"/>
                </a:cxn>
                <a:cxn ang="0">
                  <a:pos x="42" y="32"/>
                </a:cxn>
                <a:cxn ang="0">
                  <a:pos x="49" y="32"/>
                </a:cxn>
                <a:cxn ang="0">
                  <a:pos x="60" y="35"/>
                </a:cxn>
                <a:cxn ang="0">
                  <a:pos x="70" y="35"/>
                </a:cxn>
                <a:cxn ang="0">
                  <a:pos x="78" y="39"/>
                </a:cxn>
                <a:cxn ang="0">
                  <a:pos x="88" y="39"/>
                </a:cxn>
                <a:cxn ang="0">
                  <a:pos x="99" y="39"/>
                </a:cxn>
                <a:cxn ang="0">
                  <a:pos x="106" y="39"/>
                </a:cxn>
                <a:cxn ang="0">
                  <a:pos x="116" y="39"/>
                </a:cxn>
                <a:cxn ang="0">
                  <a:pos x="127" y="43"/>
                </a:cxn>
                <a:cxn ang="0">
                  <a:pos x="134" y="39"/>
                </a:cxn>
                <a:cxn ang="0">
                  <a:pos x="145" y="39"/>
                </a:cxn>
                <a:cxn ang="0">
                  <a:pos x="141" y="39"/>
                </a:cxn>
                <a:cxn ang="0">
                  <a:pos x="148" y="25"/>
                </a:cxn>
              </a:cxnLst>
              <a:rect l="0" t="0" r="r" b="b"/>
              <a:pathLst>
                <a:path w="148" h="43">
                  <a:moveTo>
                    <a:pt x="148" y="25"/>
                  </a:moveTo>
                  <a:lnTo>
                    <a:pt x="145" y="25"/>
                  </a:lnTo>
                  <a:lnTo>
                    <a:pt x="134" y="25"/>
                  </a:lnTo>
                  <a:lnTo>
                    <a:pt x="127" y="25"/>
                  </a:lnTo>
                  <a:lnTo>
                    <a:pt x="116" y="25"/>
                  </a:lnTo>
                  <a:lnTo>
                    <a:pt x="109" y="25"/>
                  </a:lnTo>
                  <a:lnTo>
                    <a:pt x="99" y="25"/>
                  </a:lnTo>
                  <a:lnTo>
                    <a:pt x="88" y="25"/>
                  </a:lnTo>
                  <a:lnTo>
                    <a:pt x="81" y="21"/>
                  </a:lnTo>
                  <a:lnTo>
                    <a:pt x="70" y="21"/>
                  </a:lnTo>
                  <a:lnTo>
                    <a:pt x="63" y="18"/>
                  </a:lnTo>
                  <a:lnTo>
                    <a:pt x="53" y="18"/>
                  </a:lnTo>
                  <a:lnTo>
                    <a:pt x="46" y="14"/>
                  </a:lnTo>
                  <a:lnTo>
                    <a:pt x="39" y="11"/>
                  </a:lnTo>
                  <a:lnTo>
                    <a:pt x="28" y="11"/>
                  </a:lnTo>
                  <a:lnTo>
                    <a:pt x="21" y="7"/>
                  </a:lnTo>
                  <a:lnTo>
                    <a:pt x="14" y="4"/>
                  </a:lnTo>
                  <a:lnTo>
                    <a:pt x="3" y="0"/>
                  </a:lnTo>
                  <a:lnTo>
                    <a:pt x="0" y="14"/>
                  </a:lnTo>
                  <a:lnTo>
                    <a:pt x="7" y="18"/>
                  </a:lnTo>
                  <a:lnTo>
                    <a:pt x="17" y="21"/>
                  </a:lnTo>
                  <a:lnTo>
                    <a:pt x="24" y="25"/>
                  </a:lnTo>
                  <a:lnTo>
                    <a:pt x="32" y="28"/>
                  </a:lnTo>
                  <a:lnTo>
                    <a:pt x="42" y="32"/>
                  </a:lnTo>
                  <a:lnTo>
                    <a:pt x="49" y="32"/>
                  </a:lnTo>
                  <a:lnTo>
                    <a:pt x="60" y="35"/>
                  </a:lnTo>
                  <a:lnTo>
                    <a:pt x="70" y="35"/>
                  </a:lnTo>
                  <a:lnTo>
                    <a:pt x="78" y="39"/>
                  </a:lnTo>
                  <a:lnTo>
                    <a:pt x="88" y="39"/>
                  </a:lnTo>
                  <a:lnTo>
                    <a:pt x="99" y="39"/>
                  </a:lnTo>
                  <a:lnTo>
                    <a:pt x="106" y="39"/>
                  </a:lnTo>
                  <a:lnTo>
                    <a:pt x="116" y="39"/>
                  </a:lnTo>
                  <a:lnTo>
                    <a:pt x="127" y="43"/>
                  </a:lnTo>
                  <a:lnTo>
                    <a:pt x="134" y="39"/>
                  </a:lnTo>
                  <a:lnTo>
                    <a:pt x="145" y="39"/>
                  </a:lnTo>
                  <a:lnTo>
                    <a:pt x="141" y="39"/>
                  </a:lnTo>
                  <a:lnTo>
                    <a:pt x="148" y="25"/>
                  </a:lnTo>
                  <a:close/>
                </a:path>
              </a:pathLst>
            </a:custGeom>
            <a:solidFill>
              <a:srgbClr val="0E0D0D"/>
            </a:solidFill>
            <a:ln w="9525">
              <a:noFill/>
              <a:round/>
              <a:headEnd/>
              <a:tailEnd/>
            </a:ln>
          </p:spPr>
          <p:txBody>
            <a:bodyPr/>
            <a:lstStyle/>
            <a:p>
              <a:endParaRPr lang="en-US" dirty="0"/>
            </a:p>
          </p:txBody>
        </p:sp>
        <p:sp>
          <p:nvSpPr>
            <p:cNvPr id="35" name="Freeform 33"/>
            <p:cNvSpPr>
              <a:spLocks/>
            </p:cNvSpPr>
            <p:nvPr/>
          </p:nvSpPr>
          <p:spPr bwMode="auto">
            <a:xfrm>
              <a:off x="5129" y="3791"/>
              <a:ext cx="205" cy="36"/>
            </a:xfrm>
            <a:custGeom>
              <a:avLst/>
              <a:gdLst/>
              <a:ahLst/>
              <a:cxnLst>
                <a:cxn ang="0">
                  <a:pos x="188" y="11"/>
                </a:cxn>
                <a:cxn ang="0">
                  <a:pos x="195" y="0"/>
                </a:cxn>
                <a:cxn ang="0">
                  <a:pos x="184" y="4"/>
                </a:cxn>
                <a:cxn ang="0">
                  <a:pos x="177" y="7"/>
                </a:cxn>
                <a:cxn ang="0">
                  <a:pos x="167" y="7"/>
                </a:cxn>
                <a:cxn ang="0">
                  <a:pos x="156" y="11"/>
                </a:cxn>
                <a:cxn ang="0">
                  <a:pos x="145" y="14"/>
                </a:cxn>
                <a:cxn ang="0">
                  <a:pos x="135" y="14"/>
                </a:cxn>
                <a:cxn ang="0">
                  <a:pos x="121" y="18"/>
                </a:cxn>
                <a:cxn ang="0">
                  <a:pos x="110" y="18"/>
                </a:cxn>
                <a:cxn ang="0">
                  <a:pos x="96" y="22"/>
                </a:cxn>
                <a:cxn ang="0">
                  <a:pos x="82" y="22"/>
                </a:cxn>
                <a:cxn ang="0">
                  <a:pos x="67" y="22"/>
                </a:cxn>
                <a:cxn ang="0">
                  <a:pos x="57" y="18"/>
                </a:cxn>
                <a:cxn ang="0">
                  <a:pos x="43" y="18"/>
                </a:cxn>
                <a:cxn ang="0">
                  <a:pos x="32" y="14"/>
                </a:cxn>
                <a:cxn ang="0">
                  <a:pos x="18" y="11"/>
                </a:cxn>
                <a:cxn ang="0">
                  <a:pos x="7" y="4"/>
                </a:cxn>
                <a:cxn ang="0">
                  <a:pos x="0" y="18"/>
                </a:cxn>
                <a:cxn ang="0">
                  <a:pos x="14" y="25"/>
                </a:cxn>
                <a:cxn ang="0">
                  <a:pos x="25" y="29"/>
                </a:cxn>
                <a:cxn ang="0">
                  <a:pos x="39" y="32"/>
                </a:cxn>
                <a:cxn ang="0">
                  <a:pos x="53" y="32"/>
                </a:cxn>
                <a:cxn ang="0">
                  <a:pos x="67" y="36"/>
                </a:cxn>
                <a:cxn ang="0">
                  <a:pos x="82" y="36"/>
                </a:cxn>
                <a:cxn ang="0">
                  <a:pos x="96" y="36"/>
                </a:cxn>
                <a:cxn ang="0">
                  <a:pos x="110" y="36"/>
                </a:cxn>
                <a:cxn ang="0">
                  <a:pos x="124" y="32"/>
                </a:cxn>
                <a:cxn ang="0">
                  <a:pos x="135" y="32"/>
                </a:cxn>
                <a:cxn ang="0">
                  <a:pos x="149" y="29"/>
                </a:cxn>
                <a:cxn ang="0">
                  <a:pos x="159" y="29"/>
                </a:cxn>
                <a:cxn ang="0">
                  <a:pos x="170" y="25"/>
                </a:cxn>
                <a:cxn ang="0">
                  <a:pos x="181" y="22"/>
                </a:cxn>
                <a:cxn ang="0">
                  <a:pos x="191" y="18"/>
                </a:cxn>
                <a:cxn ang="0">
                  <a:pos x="198" y="14"/>
                </a:cxn>
                <a:cxn ang="0">
                  <a:pos x="205" y="7"/>
                </a:cxn>
                <a:cxn ang="0">
                  <a:pos x="188" y="11"/>
                </a:cxn>
              </a:cxnLst>
              <a:rect l="0" t="0" r="r" b="b"/>
              <a:pathLst>
                <a:path w="205" h="36">
                  <a:moveTo>
                    <a:pt x="188" y="11"/>
                  </a:moveTo>
                  <a:lnTo>
                    <a:pt x="195" y="0"/>
                  </a:lnTo>
                  <a:lnTo>
                    <a:pt x="184" y="4"/>
                  </a:lnTo>
                  <a:lnTo>
                    <a:pt x="177" y="7"/>
                  </a:lnTo>
                  <a:lnTo>
                    <a:pt x="167" y="7"/>
                  </a:lnTo>
                  <a:lnTo>
                    <a:pt x="156" y="11"/>
                  </a:lnTo>
                  <a:lnTo>
                    <a:pt x="145" y="14"/>
                  </a:lnTo>
                  <a:lnTo>
                    <a:pt x="135" y="14"/>
                  </a:lnTo>
                  <a:lnTo>
                    <a:pt x="121" y="18"/>
                  </a:lnTo>
                  <a:lnTo>
                    <a:pt x="110" y="18"/>
                  </a:lnTo>
                  <a:lnTo>
                    <a:pt x="96" y="22"/>
                  </a:lnTo>
                  <a:lnTo>
                    <a:pt x="82" y="22"/>
                  </a:lnTo>
                  <a:lnTo>
                    <a:pt x="67" y="22"/>
                  </a:lnTo>
                  <a:lnTo>
                    <a:pt x="57" y="18"/>
                  </a:lnTo>
                  <a:lnTo>
                    <a:pt x="43" y="18"/>
                  </a:lnTo>
                  <a:lnTo>
                    <a:pt x="32" y="14"/>
                  </a:lnTo>
                  <a:lnTo>
                    <a:pt x="18" y="11"/>
                  </a:lnTo>
                  <a:lnTo>
                    <a:pt x="7" y="4"/>
                  </a:lnTo>
                  <a:lnTo>
                    <a:pt x="0" y="18"/>
                  </a:lnTo>
                  <a:lnTo>
                    <a:pt x="14" y="25"/>
                  </a:lnTo>
                  <a:lnTo>
                    <a:pt x="25" y="29"/>
                  </a:lnTo>
                  <a:lnTo>
                    <a:pt x="39" y="32"/>
                  </a:lnTo>
                  <a:lnTo>
                    <a:pt x="53" y="32"/>
                  </a:lnTo>
                  <a:lnTo>
                    <a:pt x="67" y="36"/>
                  </a:lnTo>
                  <a:lnTo>
                    <a:pt x="82" y="36"/>
                  </a:lnTo>
                  <a:lnTo>
                    <a:pt x="96" y="36"/>
                  </a:lnTo>
                  <a:lnTo>
                    <a:pt x="110" y="36"/>
                  </a:lnTo>
                  <a:lnTo>
                    <a:pt x="124" y="32"/>
                  </a:lnTo>
                  <a:lnTo>
                    <a:pt x="135" y="32"/>
                  </a:lnTo>
                  <a:lnTo>
                    <a:pt x="149" y="29"/>
                  </a:lnTo>
                  <a:lnTo>
                    <a:pt x="159" y="29"/>
                  </a:lnTo>
                  <a:lnTo>
                    <a:pt x="170" y="25"/>
                  </a:lnTo>
                  <a:lnTo>
                    <a:pt x="181" y="22"/>
                  </a:lnTo>
                  <a:lnTo>
                    <a:pt x="191" y="18"/>
                  </a:lnTo>
                  <a:lnTo>
                    <a:pt x="198" y="14"/>
                  </a:lnTo>
                  <a:lnTo>
                    <a:pt x="205" y="7"/>
                  </a:lnTo>
                  <a:lnTo>
                    <a:pt x="188" y="11"/>
                  </a:lnTo>
                  <a:close/>
                </a:path>
              </a:pathLst>
            </a:custGeom>
            <a:solidFill>
              <a:srgbClr val="0E0D0D"/>
            </a:solidFill>
            <a:ln w="9525">
              <a:noFill/>
              <a:round/>
              <a:headEnd/>
              <a:tailEnd/>
            </a:ln>
          </p:spPr>
          <p:txBody>
            <a:bodyPr/>
            <a:lstStyle/>
            <a:p>
              <a:endParaRPr lang="en-US" dirty="0"/>
            </a:p>
          </p:txBody>
        </p:sp>
        <p:sp>
          <p:nvSpPr>
            <p:cNvPr id="36" name="Freeform 34"/>
            <p:cNvSpPr>
              <a:spLocks/>
            </p:cNvSpPr>
            <p:nvPr/>
          </p:nvSpPr>
          <p:spPr bwMode="auto">
            <a:xfrm>
              <a:off x="5179" y="2868"/>
              <a:ext cx="155" cy="934"/>
            </a:xfrm>
            <a:custGeom>
              <a:avLst/>
              <a:gdLst/>
              <a:ahLst/>
              <a:cxnLst>
                <a:cxn ang="0">
                  <a:pos x="0" y="10"/>
                </a:cxn>
                <a:cxn ang="0">
                  <a:pos x="10" y="63"/>
                </a:cxn>
                <a:cxn ang="0">
                  <a:pos x="17" y="120"/>
                </a:cxn>
                <a:cxn ang="0">
                  <a:pos x="28" y="177"/>
                </a:cxn>
                <a:cxn ang="0">
                  <a:pos x="35" y="233"/>
                </a:cxn>
                <a:cxn ang="0">
                  <a:pos x="42" y="290"/>
                </a:cxn>
                <a:cxn ang="0">
                  <a:pos x="49" y="346"/>
                </a:cxn>
                <a:cxn ang="0">
                  <a:pos x="56" y="407"/>
                </a:cxn>
                <a:cxn ang="0">
                  <a:pos x="63" y="463"/>
                </a:cxn>
                <a:cxn ang="0">
                  <a:pos x="71" y="523"/>
                </a:cxn>
                <a:cxn ang="0">
                  <a:pos x="78" y="584"/>
                </a:cxn>
                <a:cxn ang="0">
                  <a:pos x="88" y="640"/>
                </a:cxn>
                <a:cxn ang="0">
                  <a:pos x="95" y="700"/>
                </a:cxn>
                <a:cxn ang="0">
                  <a:pos x="106" y="757"/>
                </a:cxn>
                <a:cxn ang="0">
                  <a:pos x="117" y="817"/>
                </a:cxn>
                <a:cxn ang="0">
                  <a:pos x="127" y="877"/>
                </a:cxn>
                <a:cxn ang="0">
                  <a:pos x="138" y="934"/>
                </a:cxn>
                <a:cxn ang="0">
                  <a:pos x="148" y="902"/>
                </a:cxn>
                <a:cxn ang="0">
                  <a:pos x="138" y="842"/>
                </a:cxn>
                <a:cxn ang="0">
                  <a:pos x="124" y="785"/>
                </a:cxn>
                <a:cxn ang="0">
                  <a:pos x="117" y="729"/>
                </a:cxn>
                <a:cxn ang="0">
                  <a:pos x="106" y="669"/>
                </a:cxn>
                <a:cxn ang="0">
                  <a:pos x="99" y="608"/>
                </a:cxn>
                <a:cxn ang="0">
                  <a:pos x="92" y="552"/>
                </a:cxn>
                <a:cxn ang="0">
                  <a:pos x="81" y="492"/>
                </a:cxn>
                <a:cxn ang="0">
                  <a:pos x="74" y="431"/>
                </a:cxn>
                <a:cxn ang="0">
                  <a:pos x="67" y="375"/>
                </a:cxn>
                <a:cxn ang="0">
                  <a:pos x="60" y="318"/>
                </a:cxn>
                <a:cxn ang="0">
                  <a:pos x="53" y="258"/>
                </a:cxn>
                <a:cxn ang="0">
                  <a:pos x="46" y="201"/>
                </a:cxn>
                <a:cxn ang="0">
                  <a:pos x="39" y="145"/>
                </a:cxn>
                <a:cxn ang="0">
                  <a:pos x="28" y="88"/>
                </a:cxn>
                <a:cxn ang="0">
                  <a:pos x="21" y="35"/>
                </a:cxn>
                <a:cxn ang="0">
                  <a:pos x="7" y="0"/>
                </a:cxn>
              </a:cxnLst>
              <a:rect l="0" t="0" r="r" b="b"/>
              <a:pathLst>
                <a:path w="155" h="934">
                  <a:moveTo>
                    <a:pt x="7" y="17"/>
                  </a:moveTo>
                  <a:lnTo>
                    <a:pt x="0" y="10"/>
                  </a:lnTo>
                  <a:lnTo>
                    <a:pt x="7" y="35"/>
                  </a:lnTo>
                  <a:lnTo>
                    <a:pt x="10" y="63"/>
                  </a:lnTo>
                  <a:lnTo>
                    <a:pt x="14" y="92"/>
                  </a:lnTo>
                  <a:lnTo>
                    <a:pt x="17" y="120"/>
                  </a:lnTo>
                  <a:lnTo>
                    <a:pt x="25" y="148"/>
                  </a:lnTo>
                  <a:lnTo>
                    <a:pt x="28" y="177"/>
                  </a:lnTo>
                  <a:lnTo>
                    <a:pt x="32" y="205"/>
                  </a:lnTo>
                  <a:lnTo>
                    <a:pt x="35" y="233"/>
                  </a:lnTo>
                  <a:lnTo>
                    <a:pt x="39" y="262"/>
                  </a:lnTo>
                  <a:lnTo>
                    <a:pt x="42" y="290"/>
                  </a:lnTo>
                  <a:lnTo>
                    <a:pt x="46" y="318"/>
                  </a:lnTo>
                  <a:lnTo>
                    <a:pt x="49" y="346"/>
                  </a:lnTo>
                  <a:lnTo>
                    <a:pt x="53" y="375"/>
                  </a:lnTo>
                  <a:lnTo>
                    <a:pt x="56" y="407"/>
                  </a:lnTo>
                  <a:lnTo>
                    <a:pt x="60" y="435"/>
                  </a:lnTo>
                  <a:lnTo>
                    <a:pt x="63" y="463"/>
                  </a:lnTo>
                  <a:lnTo>
                    <a:pt x="67" y="495"/>
                  </a:lnTo>
                  <a:lnTo>
                    <a:pt x="71" y="523"/>
                  </a:lnTo>
                  <a:lnTo>
                    <a:pt x="74" y="552"/>
                  </a:lnTo>
                  <a:lnTo>
                    <a:pt x="78" y="584"/>
                  </a:lnTo>
                  <a:lnTo>
                    <a:pt x="81" y="612"/>
                  </a:lnTo>
                  <a:lnTo>
                    <a:pt x="88" y="640"/>
                  </a:lnTo>
                  <a:lnTo>
                    <a:pt x="92" y="672"/>
                  </a:lnTo>
                  <a:lnTo>
                    <a:pt x="95" y="700"/>
                  </a:lnTo>
                  <a:lnTo>
                    <a:pt x="99" y="729"/>
                  </a:lnTo>
                  <a:lnTo>
                    <a:pt x="106" y="757"/>
                  </a:lnTo>
                  <a:lnTo>
                    <a:pt x="109" y="789"/>
                  </a:lnTo>
                  <a:lnTo>
                    <a:pt x="117" y="817"/>
                  </a:lnTo>
                  <a:lnTo>
                    <a:pt x="120" y="845"/>
                  </a:lnTo>
                  <a:lnTo>
                    <a:pt x="127" y="877"/>
                  </a:lnTo>
                  <a:lnTo>
                    <a:pt x="134" y="906"/>
                  </a:lnTo>
                  <a:lnTo>
                    <a:pt x="138" y="934"/>
                  </a:lnTo>
                  <a:lnTo>
                    <a:pt x="155" y="930"/>
                  </a:lnTo>
                  <a:lnTo>
                    <a:pt x="148" y="902"/>
                  </a:lnTo>
                  <a:lnTo>
                    <a:pt x="141" y="874"/>
                  </a:lnTo>
                  <a:lnTo>
                    <a:pt x="138" y="842"/>
                  </a:lnTo>
                  <a:lnTo>
                    <a:pt x="131" y="814"/>
                  </a:lnTo>
                  <a:lnTo>
                    <a:pt x="124" y="785"/>
                  </a:lnTo>
                  <a:lnTo>
                    <a:pt x="120" y="757"/>
                  </a:lnTo>
                  <a:lnTo>
                    <a:pt x="117" y="729"/>
                  </a:lnTo>
                  <a:lnTo>
                    <a:pt x="109" y="697"/>
                  </a:lnTo>
                  <a:lnTo>
                    <a:pt x="106" y="669"/>
                  </a:lnTo>
                  <a:lnTo>
                    <a:pt x="102" y="640"/>
                  </a:lnTo>
                  <a:lnTo>
                    <a:pt x="99" y="608"/>
                  </a:lnTo>
                  <a:lnTo>
                    <a:pt x="95" y="580"/>
                  </a:lnTo>
                  <a:lnTo>
                    <a:pt x="92" y="552"/>
                  </a:lnTo>
                  <a:lnTo>
                    <a:pt x="85" y="520"/>
                  </a:lnTo>
                  <a:lnTo>
                    <a:pt x="81" y="492"/>
                  </a:lnTo>
                  <a:lnTo>
                    <a:pt x="78" y="463"/>
                  </a:lnTo>
                  <a:lnTo>
                    <a:pt x="74" y="431"/>
                  </a:lnTo>
                  <a:lnTo>
                    <a:pt x="71" y="403"/>
                  </a:lnTo>
                  <a:lnTo>
                    <a:pt x="67" y="375"/>
                  </a:lnTo>
                  <a:lnTo>
                    <a:pt x="63" y="346"/>
                  </a:lnTo>
                  <a:lnTo>
                    <a:pt x="60" y="318"/>
                  </a:lnTo>
                  <a:lnTo>
                    <a:pt x="56" y="286"/>
                  </a:lnTo>
                  <a:lnTo>
                    <a:pt x="53" y="258"/>
                  </a:lnTo>
                  <a:lnTo>
                    <a:pt x="49" y="230"/>
                  </a:lnTo>
                  <a:lnTo>
                    <a:pt x="46" y="201"/>
                  </a:lnTo>
                  <a:lnTo>
                    <a:pt x="42" y="173"/>
                  </a:lnTo>
                  <a:lnTo>
                    <a:pt x="39" y="145"/>
                  </a:lnTo>
                  <a:lnTo>
                    <a:pt x="35" y="116"/>
                  </a:lnTo>
                  <a:lnTo>
                    <a:pt x="28" y="88"/>
                  </a:lnTo>
                  <a:lnTo>
                    <a:pt x="25" y="63"/>
                  </a:lnTo>
                  <a:lnTo>
                    <a:pt x="21" y="35"/>
                  </a:lnTo>
                  <a:lnTo>
                    <a:pt x="17" y="7"/>
                  </a:lnTo>
                  <a:lnTo>
                    <a:pt x="7" y="0"/>
                  </a:lnTo>
                  <a:lnTo>
                    <a:pt x="7" y="17"/>
                  </a:lnTo>
                  <a:close/>
                </a:path>
              </a:pathLst>
            </a:custGeom>
            <a:solidFill>
              <a:srgbClr val="0E0D0D"/>
            </a:solidFill>
            <a:ln w="9525">
              <a:noFill/>
              <a:round/>
              <a:headEnd/>
              <a:tailEnd/>
            </a:ln>
          </p:spPr>
          <p:txBody>
            <a:bodyPr/>
            <a:lstStyle/>
            <a:p>
              <a:endParaRPr lang="en-US" dirty="0"/>
            </a:p>
          </p:txBody>
        </p:sp>
        <p:sp>
          <p:nvSpPr>
            <p:cNvPr id="37" name="Freeform 35"/>
            <p:cNvSpPr>
              <a:spLocks/>
            </p:cNvSpPr>
            <p:nvPr/>
          </p:nvSpPr>
          <p:spPr bwMode="auto">
            <a:xfrm>
              <a:off x="4680" y="2846"/>
              <a:ext cx="506" cy="39"/>
            </a:xfrm>
            <a:custGeom>
              <a:avLst/>
              <a:gdLst/>
              <a:ahLst/>
              <a:cxnLst>
                <a:cxn ang="0">
                  <a:pos x="7" y="18"/>
                </a:cxn>
                <a:cxn ang="0">
                  <a:pos x="39" y="18"/>
                </a:cxn>
                <a:cxn ang="0">
                  <a:pos x="71" y="18"/>
                </a:cxn>
                <a:cxn ang="0">
                  <a:pos x="102" y="22"/>
                </a:cxn>
                <a:cxn ang="0">
                  <a:pos x="134" y="22"/>
                </a:cxn>
                <a:cxn ang="0">
                  <a:pos x="163" y="25"/>
                </a:cxn>
                <a:cxn ang="0">
                  <a:pos x="194" y="25"/>
                </a:cxn>
                <a:cxn ang="0">
                  <a:pos x="226" y="25"/>
                </a:cxn>
                <a:cxn ang="0">
                  <a:pos x="258" y="29"/>
                </a:cxn>
                <a:cxn ang="0">
                  <a:pos x="290" y="29"/>
                </a:cxn>
                <a:cxn ang="0">
                  <a:pos x="318" y="29"/>
                </a:cxn>
                <a:cxn ang="0">
                  <a:pos x="350" y="32"/>
                </a:cxn>
                <a:cxn ang="0">
                  <a:pos x="382" y="32"/>
                </a:cxn>
                <a:cxn ang="0">
                  <a:pos x="414" y="32"/>
                </a:cxn>
                <a:cxn ang="0">
                  <a:pos x="446" y="36"/>
                </a:cxn>
                <a:cxn ang="0">
                  <a:pos x="474" y="36"/>
                </a:cxn>
                <a:cxn ang="0">
                  <a:pos x="506" y="39"/>
                </a:cxn>
                <a:cxn ang="0">
                  <a:pos x="492" y="22"/>
                </a:cxn>
                <a:cxn ang="0">
                  <a:pos x="460" y="22"/>
                </a:cxn>
                <a:cxn ang="0">
                  <a:pos x="432" y="18"/>
                </a:cxn>
                <a:cxn ang="0">
                  <a:pos x="400" y="18"/>
                </a:cxn>
                <a:cxn ang="0">
                  <a:pos x="368" y="18"/>
                </a:cxn>
                <a:cxn ang="0">
                  <a:pos x="336" y="15"/>
                </a:cxn>
                <a:cxn ang="0">
                  <a:pos x="304" y="15"/>
                </a:cxn>
                <a:cxn ang="0">
                  <a:pos x="272" y="11"/>
                </a:cxn>
                <a:cxn ang="0">
                  <a:pos x="244" y="11"/>
                </a:cxn>
                <a:cxn ang="0">
                  <a:pos x="212" y="11"/>
                </a:cxn>
                <a:cxn ang="0">
                  <a:pos x="180" y="7"/>
                </a:cxn>
                <a:cxn ang="0">
                  <a:pos x="148" y="7"/>
                </a:cxn>
                <a:cxn ang="0">
                  <a:pos x="117" y="7"/>
                </a:cxn>
                <a:cxn ang="0">
                  <a:pos x="88" y="4"/>
                </a:cxn>
                <a:cxn ang="0">
                  <a:pos x="56" y="4"/>
                </a:cxn>
                <a:cxn ang="0">
                  <a:pos x="25" y="4"/>
                </a:cxn>
                <a:cxn ang="0">
                  <a:pos x="0" y="11"/>
                </a:cxn>
              </a:cxnLst>
              <a:rect l="0" t="0" r="r" b="b"/>
              <a:pathLst>
                <a:path w="506" h="39">
                  <a:moveTo>
                    <a:pt x="17" y="7"/>
                  </a:moveTo>
                  <a:lnTo>
                    <a:pt x="7" y="18"/>
                  </a:lnTo>
                  <a:lnTo>
                    <a:pt x="25" y="18"/>
                  </a:lnTo>
                  <a:lnTo>
                    <a:pt x="39" y="18"/>
                  </a:lnTo>
                  <a:lnTo>
                    <a:pt x="56" y="18"/>
                  </a:lnTo>
                  <a:lnTo>
                    <a:pt x="71" y="18"/>
                  </a:lnTo>
                  <a:lnTo>
                    <a:pt x="85" y="22"/>
                  </a:lnTo>
                  <a:lnTo>
                    <a:pt x="102" y="22"/>
                  </a:lnTo>
                  <a:lnTo>
                    <a:pt x="117" y="22"/>
                  </a:lnTo>
                  <a:lnTo>
                    <a:pt x="134" y="22"/>
                  </a:lnTo>
                  <a:lnTo>
                    <a:pt x="148" y="22"/>
                  </a:lnTo>
                  <a:lnTo>
                    <a:pt x="163" y="25"/>
                  </a:lnTo>
                  <a:lnTo>
                    <a:pt x="180" y="25"/>
                  </a:lnTo>
                  <a:lnTo>
                    <a:pt x="194" y="25"/>
                  </a:lnTo>
                  <a:lnTo>
                    <a:pt x="212" y="25"/>
                  </a:lnTo>
                  <a:lnTo>
                    <a:pt x="226" y="25"/>
                  </a:lnTo>
                  <a:lnTo>
                    <a:pt x="244" y="25"/>
                  </a:lnTo>
                  <a:lnTo>
                    <a:pt x="258" y="29"/>
                  </a:lnTo>
                  <a:lnTo>
                    <a:pt x="272" y="29"/>
                  </a:lnTo>
                  <a:lnTo>
                    <a:pt x="290" y="29"/>
                  </a:lnTo>
                  <a:lnTo>
                    <a:pt x="304" y="29"/>
                  </a:lnTo>
                  <a:lnTo>
                    <a:pt x="318" y="29"/>
                  </a:lnTo>
                  <a:lnTo>
                    <a:pt x="336" y="32"/>
                  </a:lnTo>
                  <a:lnTo>
                    <a:pt x="350" y="32"/>
                  </a:lnTo>
                  <a:lnTo>
                    <a:pt x="368" y="32"/>
                  </a:lnTo>
                  <a:lnTo>
                    <a:pt x="382" y="32"/>
                  </a:lnTo>
                  <a:lnTo>
                    <a:pt x="396" y="32"/>
                  </a:lnTo>
                  <a:lnTo>
                    <a:pt x="414" y="32"/>
                  </a:lnTo>
                  <a:lnTo>
                    <a:pt x="428" y="36"/>
                  </a:lnTo>
                  <a:lnTo>
                    <a:pt x="446" y="36"/>
                  </a:lnTo>
                  <a:lnTo>
                    <a:pt x="460" y="36"/>
                  </a:lnTo>
                  <a:lnTo>
                    <a:pt x="474" y="36"/>
                  </a:lnTo>
                  <a:lnTo>
                    <a:pt x="492" y="36"/>
                  </a:lnTo>
                  <a:lnTo>
                    <a:pt x="506" y="39"/>
                  </a:lnTo>
                  <a:lnTo>
                    <a:pt x="506" y="22"/>
                  </a:lnTo>
                  <a:lnTo>
                    <a:pt x="492" y="22"/>
                  </a:lnTo>
                  <a:lnTo>
                    <a:pt x="478" y="22"/>
                  </a:lnTo>
                  <a:lnTo>
                    <a:pt x="460" y="22"/>
                  </a:lnTo>
                  <a:lnTo>
                    <a:pt x="446" y="18"/>
                  </a:lnTo>
                  <a:lnTo>
                    <a:pt x="432" y="18"/>
                  </a:lnTo>
                  <a:lnTo>
                    <a:pt x="414" y="18"/>
                  </a:lnTo>
                  <a:lnTo>
                    <a:pt x="400" y="18"/>
                  </a:lnTo>
                  <a:lnTo>
                    <a:pt x="382" y="18"/>
                  </a:lnTo>
                  <a:lnTo>
                    <a:pt x="368" y="18"/>
                  </a:lnTo>
                  <a:lnTo>
                    <a:pt x="354" y="15"/>
                  </a:lnTo>
                  <a:lnTo>
                    <a:pt x="336" y="15"/>
                  </a:lnTo>
                  <a:lnTo>
                    <a:pt x="322" y="15"/>
                  </a:lnTo>
                  <a:lnTo>
                    <a:pt x="304" y="15"/>
                  </a:lnTo>
                  <a:lnTo>
                    <a:pt x="290" y="15"/>
                  </a:lnTo>
                  <a:lnTo>
                    <a:pt x="272" y="11"/>
                  </a:lnTo>
                  <a:lnTo>
                    <a:pt x="258" y="11"/>
                  </a:lnTo>
                  <a:lnTo>
                    <a:pt x="244" y="11"/>
                  </a:lnTo>
                  <a:lnTo>
                    <a:pt x="226" y="11"/>
                  </a:lnTo>
                  <a:lnTo>
                    <a:pt x="212" y="11"/>
                  </a:lnTo>
                  <a:lnTo>
                    <a:pt x="194" y="11"/>
                  </a:lnTo>
                  <a:lnTo>
                    <a:pt x="180" y="7"/>
                  </a:lnTo>
                  <a:lnTo>
                    <a:pt x="166" y="7"/>
                  </a:lnTo>
                  <a:lnTo>
                    <a:pt x="148" y="7"/>
                  </a:lnTo>
                  <a:lnTo>
                    <a:pt x="134" y="7"/>
                  </a:lnTo>
                  <a:lnTo>
                    <a:pt x="117" y="7"/>
                  </a:lnTo>
                  <a:lnTo>
                    <a:pt x="102" y="4"/>
                  </a:lnTo>
                  <a:lnTo>
                    <a:pt x="88" y="4"/>
                  </a:lnTo>
                  <a:lnTo>
                    <a:pt x="71" y="4"/>
                  </a:lnTo>
                  <a:lnTo>
                    <a:pt x="56" y="4"/>
                  </a:lnTo>
                  <a:lnTo>
                    <a:pt x="39" y="4"/>
                  </a:lnTo>
                  <a:lnTo>
                    <a:pt x="25" y="4"/>
                  </a:lnTo>
                  <a:lnTo>
                    <a:pt x="10" y="0"/>
                  </a:lnTo>
                  <a:lnTo>
                    <a:pt x="0" y="11"/>
                  </a:lnTo>
                  <a:lnTo>
                    <a:pt x="17" y="7"/>
                  </a:lnTo>
                  <a:close/>
                </a:path>
              </a:pathLst>
            </a:custGeom>
            <a:solidFill>
              <a:srgbClr val="0E0D0D"/>
            </a:solidFill>
            <a:ln w="9525">
              <a:noFill/>
              <a:round/>
              <a:headEnd/>
              <a:tailEnd/>
            </a:ln>
          </p:spPr>
          <p:txBody>
            <a:bodyPr/>
            <a:lstStyle/>
            <a:p>
              <a:endParaRPr lang="en-US" dirty="0"/>
            </a:p>
          </p:txBody>
        </p:sp>
        <p:sp>
          <p:nvSpPr>
            <p:cNvPr id="38" name="Freeform 36"/>
            <p:cNvSpPr>
              <a:spLocks/>
            </p:cNvSpPr>
            <p:nvPr/>
          </p:nvSpPr>
          <p:spPr bwMode="auto">
            <a:xfrm>
              <a:off x="4850" y="3098"/>
              <a:ext cx="10" cy="14"/>
            </a:xfrm>
            <a:custGeom>
              <a:avLst/>
              <a:gdLst/>
              <a:ahLst/>
              <a:cxnLst>
                <a:cxn ang="0">
                  <a:pos x="10" y="0"/>
                </a:cxn>
                <a:cxn ang="0">
                  <a:pos x="7" y="0"/>
                </a:cxn>
                <a:cxn ang="0">
                  <a:pos x="3" y="0"/>
                </a:cxn>
                <a:cxn ang="0">
                  <a:pos x="3" y="3"/>
                </a:cxn>
                <a:cxn ang="0">
                  <a:pos x="0" y="7"/>
                </a:cxn>
                <a:cxn ang="0">
                  <a:pos x="0" y="7"/>
                </a:cxn>
                <a:cxn ang="0">
                  <a:pos x="3" y="10"/>
                </a:cxn>
                <a:cxn ang="0">
                  <a:pos x="3" y="14"/>
                </a:cxn>
                <a:cxn ang="0">
                  <a:pos x="7" y="14"/>
                </a:cxn>
                <a:cxn ang="0">
                  <a:pos x="10" y="0"/>
                </a:cxn>
              </a:cxnLst>
              <a:rect l="0" t="0" r="r" b="b"/>
              <a:pathLst>
                <a:path w="10" h="14">
                  <a:moveTo>
                    <a:pt x="10" y="0"/>
                  </a:moveTo>
                  <a:lnTo>
                    <a:pt x="7" y="0"/>
                  </a:lnTo>
                  <a:lnTo>
                    <a:pt x="3" y="0"/>
                  </a:lnTo>
                  <a:lnTo>
                    <a:pt x="3" y="3"/>
                  </a:lnTo>
                  <a:lnTo>
                    <a:pt x="0" y="7"/>
                  </a:lnTo>
                  <a:lnTo>
                    <a:pt x="0" y="7"/>
                  </a:lnTo>
                  <a:lnTo>
                    <a:pt x="3" y="10"/>
                  </a:lnTo>
                  <a:lnTo>
                    <a:pt x="3" y="14"/>
                  </a:lnTo>
                  <a:lnTo>
                    <a:pt x="7" y="14"/>
                  </a:lnTo>
                  <a:lnTo>
                    <a:pt x="10" y="0"/>
                  </a:lnTo>
                  <a:close/>
                </a:path>
              </a:pathLst>
            </a:custGeom>
            <a:solidFill>
              <a:srgbClr val="0E0D0D"/>
            </a:solidFill>
            <a:ln w="9525">
              <a:noFill/>
              <a:round/>
              <a:headEnd/>
              <a:tailEnd/>
            </a:ln>
          </p:spPr>
          <p:txBody>
            <a:bodyPr/>
            <a:lstStyle/>
            <a:p>
              <a:endParaRPr lang="en-US" dirty="0"/>
            </a:p>
          </p:txBody>
        </p:sp>
        <p:sp>
          <p:nvSpPr>
            <p:cNvPr id="39" name="Freeform 37"/>
            <p:cNvSpPr>
              <a:spLocks/>
            </p:cNvSpPr>
            <p:nvPr/>
          </p:nvSpPr>
          <p:spPr bwMode="auto">
            <a:xfrm>
              <a:off x="4857" y="3098"/>
              <a:ext cx="92" cy="32"/>
            </a:xfrm>
            <a:custGeom>
              <a:avLst/>
              <a:gdLst/>
              <a:ahLst/>
              <a:cxnLst>
                <a:cxn ang="0">
                  <a:pos x="92" y="21"/>
                </a:cxn>
                <a:cxn ang="0">
                  <a:pos x="85" y="17"/>
                </a:cxn>
                <a:cxn ang="0">
                  <a:pos x="81" y="17"/>
                </a:cxn>
                <a:cxn ang="0">
                  <a:pos x="74" y="14"/>
                </a:cxn>
                <a:cxn ang="0">
                  <a:pos x="71" y="14"/>
                </a:cxn>
                <a:cxn ang="0">
                  <a:pos x="67" y="14"/>
                </a:cxn>
                <a:cxn ang="0">
                  <a:pos x="60" y="10"/>
                </a:cxn>
                <a:cxn ang="0">
                  <a:pos x="56" y="10"/>
                </a:cxn>
                <a:cxn ang="0">
                  <a:pos x="49" y="10"/>
                </a:cxn>
                <a:cxn ang="0">
                  <a:pos x="46" y="7"/>
                </a:cxn>
                <a:cxn ang="0">
                  <a:pos x="39" y="7"/>
                </a:cxn>
                <a:cxn ang="0">
                  <a:pos x="35" y="7"/>
                </a:cxn>
                <a:cxn ang="0">
                  <a:pos x="28" y="3"/>
                </a:cxn>
                <a:cxn ang="0">
                  <a:pos x="25" y="3"/>
                </a:cxn>
                <a:cxn ang="0">
                  <a:pos x="17" y="3"/>
                </a:cxn>
                <a:cxn ang="0">
                  <a:pos x="14" y="3"/>
                </a:cxn>
                <a:cxn ang="0">
                  <a:pos x="7" y="0"/>
                </a:cxn>
                <a:cxn ang="0">
                  <a:pos x="3" y="0"/>
                </a:cxn>
                <a:cxn ang="0">
                  <a:pos x="0" y="14"/>
                </a:cxn>
                <a:cxn ang="0">
                  <a:pos x="7" y="17"/>
                </a:cxn>
                <a:cxn ang="0">
                  <a:pos x="10" y="17"/>
                </a:cxn>
                <a:cxn ang="0">
                  <a:pos x="14" y="17"/>
                </a:cxn>
                <a:cxn ang="0">
                  <a:pos x="21" y="21"/>
                </a:cxn>
                <a:cxn ang="0">
                  <a:pos x="25" y="21"/>
                </a:cxn>
                <a:cxn ang="0">
                  <a:pos x="32" y="21"/>
                </a:cxn>
                <a:cxn ang="0">
                  <a:pos x="35" y="21"/>
                </a:cxn>
                <a:cxn ang="0">
                  <a:pos x="42" y="24"/>
                </a:cxn>
                <a:cxn ang="0">
                  <a:pos x="46" y="24"/>
                </a:cxn>
                <a:cxn ang="0">
                  <a:pos x="53" y="24"/>
                </a:cxn>
                <a:cxn ang="0">
                  <a:pos x="56" y="28"/>
                </a:cxn>
                <a:cxn ang="0">
                  <a:pos x="63" y="28"/>
                </a:cxn>
                <a:cxn ang="0">
                  <a:pos x="67" y="28"/>
                </a:cxn>
                <a:cxn ang="0">
                  <a:pos x="74" y="32"/>
                </a:cxn>
                <a:cxn ang="0">
                  <a:pos x="78" y="32"/>
                </a:cxn>
                <a:cxn ang="0">
                  <a:pos x="85" y="32"/>
                </a:cxn>
                <a:cxn ang="0">
                  <a:pos x="78" y="28"/>
                </a:cxn>
                <a:cxn ang="0">
                  <a:pos x="92" y="21"/>
                </a:cxn>
              </a:cxnLst>
              <a:rect l="0" t="0" r="r" b="b"/>
              <a:pathLst>
                <a:path w="92" h="32">
                  <a:moveTo>
                    <a:pt x="92" y="21"/>
                  </a:moveTo>
                  <a:lnTo>
                    <a:pt x="85" y="17"/>
                  </a:lnTo>
                  <a:lnTo>
                    <a:pt x="81" y="17"/>
                  </a:lnTo>
                  <a:lnTo>
                    <a:pt x="74" y="14"/>
                  </a:lnTo>
                  <a:lnTo>
                    <a:pt x="71" y="14"/>
                  </a:lnTo>
                  <a:lnTo>
                    <a:pt x="67" y="14"/>
                  </a:lnTo>
                  <a:lnTo>
                    <a:pt x="60" y="10"/>
                  </a:lnTo>
                  <a:lnTo>
                    <a:pt x="56" y="10"/>
                  </a:lnTo>
                  <a:lnTo>
                    <a:pt x="49" y="10"/>
                  </a:lnTo>
                  <a:lnTo>
                    <a:pt x="46" y="7"/>
                  </a:lnTo>
                  <a:lnTo>
                    <a:pt x="39" y="7"/>
                  </a:lnTo>
                  <a:lnTo>
                    <a:pt x="35" y="7"/>
                  </a:lnTo>
                  <a:lnTo>
                    <a:pt x="28" y="3"/>
                  </a:lnTo>
                  <a:lnTo>
                    <a:pt x="25" y="3"/>
                  </a:lnTo>
                  <a:lnTo>
                    <a:pt x="17" y="3"/>
                  </a:lnTo>
                  <a:lnTo>
                    <a:pt x="14" y="3"/>
                  </a:lnTo>
                  <a:lnTo>
                    <a:pt x="7" y="0"/>
                  </a:lnTo>
                  <a:lnTo>
                    <a:pt x="3" y="0"/>
                  </a:lnTo>
                  <a:lnTo>
                    <a:pt x="0" y="14"/>
                  </a:lnTo>
                  <a:lnTo>
                    <a:pt x="7" y="17"/>
                  </a:lnTo>
                  <a:lnTo>
                    <a:pt x="10" y="17"/>
                  </a:lnTo>
                  <a:lnTo>
                    <a:pt x="14" y="17"/>
                  </a:lnTo>
                  <a:lnTo>
                    <a:pt x="21" y="21"/>
                  </a:lnTo>
                  <a:lnTo>
                    <a:pt x="25" y="21"/>
                  </a:lnTo>
                  <a:lnTo>
                    <a:pt x="32" y="21"/>
                  </a:lnTo>
                  <a:lnTo>
                    <a:pt x="35" y="21"/>
                  </a:lnTo>
                  <a:lnTo>
                    <a:pt x="42" y="24"/>
                  </a:lnTo>
                  <a:lnTo>
                    <a:pt x="46" y="24"/>
                  </a:lnTo>
                  <a:lnTo>
                    <a:pt x="53" y="24"/>
                  </a:lnTo>
                  <a:lnTo>
                    <a:pt x="56" y="28"/>
                  </a:lnTo>
                  <a:lnTo>
                    <a:pt x="63" y="28"/>
                  </a:lnTo>
                  <a:lnTo>
                    <a:pt x="67" y="28"/>
                  </a:lnTo>
                  <a:lnTo>
                    <a:pt x="74" y="32"/>
                  </a:lnTo>
                  <a:lnTo>
                    <a:pt x="78" y="32"/>
                  </a:lnTo>
                  <a:lnTo>
                    <a:pt x="85" y="32"/>
                  </a:lnTo>
                  <a:lnTo>
                    <a:pt x="78" y="28"/>
                  </a:lnTo>
                  <a:lnTo>
                    <a:pt x="92" y="21"/>
                  </a:lnTo>
                  <a:close/>
                </a:path>
              </a:pathLst>
            </a:custGeom>
            <a:solidFill>
              <a:srgbClr val="0E0D0D"/>
            </a:solidFill>
            <a:ln w="9525">
              <a:noFill/>
              <a:round/>
              <a:headEnd/>
              <a:tailEnd/>
            </a:ln>
          </p:spPr>
          <p:txBody>
            <a:bodyPr/>
            <a:lstStyle/>
            <a:p>
              <a:endParaRPr lang="en-US" dirty="0"/>
            </a:p>
          </p:txBody>
        </p:sp>
        <p:sp>
          <p:nvSpPr>
            <p:cNvPr id="40" name="Freeform 38"/>
            <p:cNvSpPr>
              <a:spLocks/>
            </p:cNvSpPr>
            <p:nvPr/>
          </p:nvSpPr>
          <p:spPr bwMode="auto">
            <a:xfrm>
              <a:off x="4935" y="3119"/>
              <a:ext cx="205" cy="686"/>
            </a:xfrm>
            <a:custGeom>
              <a:avLst/>
              <a:gdLst/>
              <a:ahLst/>
              <a:cxnLst>
                <a:cxn ang="0">
                  <a:pos x="198" y="669"/>
                </a:cxn>
                <a:cxn ang="0">
                  <a:pos x="187" y="640"/>
                </a:cxn>
                <a:cxn ang="0">
                  <a:pos x="177" y="609"/>
                </a:cxn>
                <a:cxn ang="0">
                  <a:pos x="166" y="573"/>
                </a:cxn>
                <a:cxn ang="0">
                  <a:pos x="152" y="534"/>
                </a:cxn>
                <a:cxn ang="0">
                  <a:pos x="141" y="492"/>
                </a:cxn>
                <a:cxn ang="0">
                  <a:pos x="131" y="449"/>
                </a:cxn>
                <a:cxn ang="0">
                  <a:pos x="116" y="403"/>
                </a:cxn>
                <a:cxn ang="0">
                  <a:pos x="106" y="357"/>
                </a:cxn>
                <a:cxn ang="0">
                  <a:pos x="92" y="308"/>
                </a:cxn>
                <a:cxn ang="0">
                  <a:pos x="81" y="258"/>
                </a:cxn>
                <a:cxn ang="0">
                  <a:pos x="70" y="209"/>
                </a:cxn>
                <a:cxn ang="0">
                  <a:pos x="56" y="163"/>
                </a:cxn>
                <a:cxn ang="0">
                  <a:pos x="46" y="113"/>
                </a:cxn>
                <a:cxn ang="0">
                  <a:pos x="31" y="67"/>
                </a:cxn>
                <a:cxn ang="0">
                  <a:pos x="21" y="25"/>
                </a:cxn>
                <a:cxn ang="0">
                  <a:pos x="0" y="7"/>
                </a:cxn>
                <a:cxn ang="0">
                  <a:pos x="10" y="49"/>
                </a:cxn>
                <a:cxn ang="0">
                  <a:pos x="24" y="95"/>
                </a:cxn>
                <a:cxn ang="0">
                  <a:pos x="35" y="141"/>
                </a:cxn>
                <a:cxn ang="0">
                  <a:pos x="46" y="191"/>
                </a:cxn>
                <a:cxn ang="0">
                  <a:pos x="60" y="237"/>
                </a:cxn>
                <a:cxn ang="0">
                  <a:pos x="70" y="287"/>
                </a:cxn>
                <a:cxn ang="0">
                  <a:pos x="85" y="336"/>
                </a:cxn>
                <a:cxn ang="0">
                  <a:pos x="95" y="386"/>
                </a:cxn>
                <a:cxn ang="0">
                  <a:pos x="109" y="432"/>
                </a:cxn>
                <a:cxn ang="0">
                  <a:pos x="120" y="474"/>
                </a:cxn>
                <a:cxn ang="0">
                  <a:pos x="131" y="517"/>
                </a:cxn>
                <a:cxn ang="0">
                  <a:pos x="145" y="559"/>
                </a:cxn>
                <a:cxn ang="0">
                  <a:pos x="155" y="598"/>
                </a:cxn>
                <a:cxn ang="0">
                  <a:pos x="166" y="630"/>
                </a:cxn>
                <a:cxn ang="0">
                  <a:pos x="180" y="662"/>
                </a:cxn>
                <a:cxn ang="0">
                  <a:pos x="191" y="686"/>
                </a:cxn>
              </a:cxnLst>
              <a:rect l="0" t="0" r="r" b="b"/>
              <a:pathLst>
                <a:path w="205" h="686">
                  <a:moveTo>
                    <a:pt x="205" y="679"/>
                  </a:moveTo>
                  <a:lnTo>
                    <a:pt x="198" y="669"/>
                  </a:lnTo>
                  <a:lnTo>
                    <a:pt x="194" y="655"/>
                  </a:lnTo>
                  <a:lnTo>
                    <a:pt x="187" y="640"/>
                  </a:lnTo>
                  <a:lnTo>
                    <a:pt x="180" y="626"/>
                  </a:lnTo>
                  <a:lnTo>
                    <a:pt x="177" y="609"/>
                  </a:lnTo>
                  <a:lnTo>
                    <a:pt x="169" y="591"/>
                  </a:lnTo>
                  <a:lnTo>
                    <a:pt x="166" y="573"/>
                  </a:lnTo>
                  <a:lnTo>
                    <a:pt x="159" y="556"/>
                  </a:lnTo>
                  <a:lnTo>
                    <a:pt x="152" y="534"/>
                  </a:lnTo>
                  <a:lnTo>
                    <a:pt x="148" y="513"/>
                  </a:lnTo>
                  <a:lnTo>
                    <a:pt x="141" y="492"/>
                  </a:lnTo>
                  <a:lnTo>
                    <a:pt x="134" y="471"/>
                  </a:lnTo>
                  <a:lnTo>
                    <a:pt x="131" y="449"/>
                  </a:lnTo>
                  <a:lnTo>
                    <a:pt x="123" y="428"/>
                  </a:lnTo>
                  <a:lnTo>
                    <a:pt x="116" y="403"/>
                  </a:lnTo>
                  <a:lnTo>
                    <a:pt x="113" y="379"/>
                  </a:lnTo>
                  <a:lnTo>
                    <a:pt x="106" y="357"/>
                  </a:lnTo>
                  <a:lnTo>
                    <a:pt x="99" y="333"/>
                  </a:lnTo>
                  <a:lnTo>
                    <a:pt x="92" y="308"/>
                  </a:lnTo>
                  <a:lnTo>
                    <a:pt x="88" y="283"/>
                  </a:lnTo>
                  <a:lnTo>
                    <a:pt x="81" y="258"/>
                  </a:lnTo>
                  <a:lnTo>
                    <a:pt x="74" y="233"/>
                  </a:lnTo>
                  <a:lnTo>
                    <a:pt x="70" y="209"/>
                  </a:lnTo>
                  <a:lnTo>
                    <a:pt x="63" y="187"/>
                  </a:lnTo>
                  <a:lnTo>
                    <a:pt x="56" y="163"/>
                  </a:lnTo>
                  <a:lnTo>
                    <a:pt x="49" y="138"/>
                  </a:lnTo>
                  <a:lnTo>
                    <a:pt x="46" y="113"/>
                  </a:lnTo>
                  <a:lnTo>
                    <a:pt x="39" y="92"/>
                  </a:lnTo>
                  <a:lnTo>
                    <a:pt x="31" y="67"/>
                  </a:lnTo>
                  <a:lnTo>
                    <a:pt x="24" y="46"/>
                  </a:lnTo>
                  <a:lnTo>
                    <a:pt x="21" y="25"/>
                  </a:lnTo>
                  <a:lnTo>
                    <a:pt x="14" y="0"/>
                  </a:lnTo>
                  <a:lnTo>
                    <a:pt x="0" y="7"/>
                  </a:lnTo>
                  <a:lnTo>
                    <a:pt x="7" y="28"/>
                  </a:lnTo>
                  <a:lnTo>
                    <a:pt x="10" y="49"/>
                  </a:lnTo>
                  <a:lnTo>
                    <a:pt x="17" y="71"/>
                  </a:lnTo>
                  <a:lnTo>
                    <a:pt x="24" y="95"/>
                  </a:lnTo>
                  <a:lnTo>
                    <a:pt x="28" y="117"/>
                  </a:lnTo>
                  <a:lnTo>
                    <a:pt x="35" y="141"/>
                  </a:lnTo>
                  <a:lnTo>
                    <a:pt x="42" y="166"/>
                  </a:lnTo>
                  <a:lnTo>
                    <a:pt x="46" y="191"/>
                  </a:lnTo>
                  <a:lnTo>
                    <a:pt x="53" y="216"/>
                  </a:lnTo>
                  <a:lnTo>
                    <a:pt x="60" y="237"/>
                  </a:lnTo>
                  <a:lnTo>
                    <a:pt x="67" y="262"/>
                  </a:lnTo>
                  <a:lnTo>
                    <a:pt x="70" y="287"/>
                  </a:lnTo>
                  <a:lnTo>
                    <a:pt x="77" y="311"/>
                  </a:lnTo>
                  <a:lnTo>
                    <a:pt x="85" y="336"/>
                  </a:lnTo>
                  <a:lnTo>
                    <a:pt x="88" y="361"/>
                  </a:lnTo>
                  <a:lnTo>
                    <a:pt x="95" y="386"/>
                  </a:lnTo>
                  <a:lnTo>
                    <a:pt x="102" y="407"/>
                  </a:lnTo>
                  <a:lnTo>
                    <a:pt x="109" y="432"/>
                  </a:lnTo>
                  <a:lnTo>
                    <a:pt x="113" y="453"/>
                  </a:lnTo>
                  <a:lnTo>
                    <a:pt x="120" y="474"/>
                  </a:lnTo>
                  <a:lnTo>
                    <a:pt x="127" y="499"/>
                  </a:lnTo>
                  <a:lnTo>
                    <a:pt x="131" y="517"/>
                  </a:lnTo>
                  <a:lnTo>
                    <a:pt x="138" y="538"/>
                  </a:lnTo>
                  <a:lnTo>
                    <a:pt x="145" y="559"/>
                  </a:lnTo>
                  <a:lnTo>
                    <a:pt x="148" y="577"/>
                  </a:lnTo>
                  <a:lnTo>
                    <a:pt x="155" y="598"/>
                  </a:lnTo>
                  <a:lnTo>
                    <a:pt x="162" y="616"/>
                  </a:lnTo>
                  <a:lnTo>
                    <a:pt x="166" y="630"/>
                  </a:lnTo>
                  <a:lnTo>
                    <a:pt x="173" y="648"/>
                  </a:lnTo>
                  <a:lnTo>
                    <a:pt x="180" y="662"/>
                  </a:lnTo>
                  <a:lnTo>
                    <a:pt x="184" y="676"/>
                  </a:lnTo>
                  <a:lnTo>
                    <a:pt x="191" y="686"/>
                  </a:lnTo>
                  <a:lnTo>
                    <a:pt x="205" y="679"/>
                  </a:lnTo>
                  <a:close/>
                </a:path>
              </a:pathLst>
            </a:custGeom>
            <a:solidFill>
              <a:srgbClr val="0E0D0D"/>
            </a:solidFill>
            <a:ln w="9525">
              <a:noFill/>
              <a:round/>
              <a:headEnd/>
              <a:tailEnd/>
            </a:ln>
          </p:spPr>
          <p:txBody>
            <a:bodyPr/>
            <a:lstStyle/>
            <a:p>
              <a:endParaRPr lang="en-US" dirty="0"/>
            </a:p>
          </p:txBody>
        </p:sp>
        <p:sp>
          <p:nvSpPr>
            <p:cNvPr id="41" name="Freeform 39"/>
            <p:cNvSpPr>
              <a:spLocks/>
            </p:cNvSpPr>
            <p:nvPr/>
          </p:nvSpPr>
          <p:spPr bwMode="auto">
            <a:xfrm>
              <a:off x="4935" y="3119"/>
              <a:ext cx="14" cy="11"/>
            </a:xfrm>
            <a:custGeom>
              <a:avLst/>
              <a:gdLst/>
              <a:ahLst/>
              <a:cxnLst>
                <a:cxn ang="0">
                  <a:pos x="0" y="7"/>
                </a:cxn>
                <a:cxn ang="0">
                  <a:pos x="3" y="11"/>
                </a:cxn>
                <a:cxn ang="0">
                  <a:pos x="3" y="11"/>
                </a:cxn>
                <a:cxn ang="0">
                  <a:pos x="7" y="11"/>
                </a:cxn>
                <a:cxn ang="0">
                  <a:pos x="10" y="11"/>
                </a:cxn>
                <a:cxn ang="0">
                  <a:pos x="14" y="11"/>
                </a:cxn>
                <a:cxn ang="0">
                  <a:pos x="14" y="7"/>
                </a:cxn>
                <a:cxn ang="0">
                  <a:pos x="14" y="3"/>
                </a:cxn>
                <a:cxn ang="0">
                  <a:pos x="14" y="0"/>
                </a:cxn>
                <a:cxn ang="0">
                  <a:pos x="0" y="7"/>
                </a:cxn>
              </a:cxnLst>
              <a:rect l="0" t="0" r="r" b="b"/>
              <a:pathLst>
                <a:path w="14" h="11">
                  <a:moveTo>
                    <a:pt x="0" y="7"/>
                  </a:moveTo>
                  <a:lnTo>
                    <a:pt x="3" y="11"/>
                  </a:lnTo>
                  <a:lnTo>
                    <a:pt x="3" y="11"/>
                  </a:lnTo>
                  <a:lnTo>
                    <a:pt x="7" y="11"/>
                  </a:lnTo>
                  <a:lnTo>
                    <a:pt x="10" y="11"/>
                  </a:lnTo>
                  <a:lnTo>
                    <a:pt x="14" y="11"/>
                  </a:lnTo>
                  <a:lnTo>
                    <a:pt x="14" y="7"/>
                  </a:lnTo>
                  <a:lnTo>
                    <a:pt x="14" y="3"/>
                  </a:lnTo>
                  <a:lnTo>
                    <a:pt x="14" y="0"/>
                  </a:lnTo>
                  <a:lnTo>
                    <a:pt x="0" y="7"/>
                  </a:lnTo>
                  <a:close/>
                </a:path>
              </a:pathLst>
            </a:custGeom>
            <a:solidFill>
              <a:srgbClr val="0E0D0D"/>
            </a:solidFill>
            <a:ln w="9525">
              <a:noFill/>
              <a:round/>
              <a:headEnd/>
              <a:tailEnd/>
            </a:ln>
          </p:spPr>
          <p:txBody>
            <a:bodyPr/>
            <a:lstStyle/>
            <a:p>
              <a:endParaRPr lang="en-US" dirty="0"/>
            </a:p>
          </p:txBody>
        </p:sp>
        <p:sp>
          <p:nvSpPr>
            <p:cNvPr id="42" name="Freeform 40"/>
            <p:cNvSpPr>
              <a:spLocks/>
            </p:cNvSpPr>
            <p:nvPr/>
          </p:nvSpPr>
          <p:spPr bwMode="auto">
            <a:xfrm>
              <a:off x="4874" y="3158"/>
              <a:ext cx="8" cy="18"/>
            </a:xfrm>
            <a:custGeom>
              <a:avLst/>
              <a:gdLst/>
              <a:ahLst/>
              <a:cxnLst>
                <a:cxn ang="0">
                  <a:pos x="8" y="0"/>
                </a:cxn>
                <a:cxn ang="0">
                  <a:pos x="4" y="3"/>
                </a:cxn>
                <a:cxn ang="0">
                  <a:pos x="4" y="3"/>
                </a:cxn>
                <a:cxn ang="0">
                  <a:pos x="0" y="7"/>
                </a:cxn>
                <a:cxn ang="0">
                  <a:pos x="0" y="10"/>
                </a:cxn>
                <a:cxn ang="0">
                  <a:pos x="0" y="14"/>
                </a:cxn>
                <a:cxn ang="0">
                  <a:pos x="4" y="14"/>
                </a:cxn>
                <a:cxn ang="0">
                  <a:pos x="4" y="18"/>
                </a:cxn>
                <a:cxn ang="0">
                  <a:pos x="8" y="18"/>
                </a:cxn>
                <a:cxn ang="0">
                  <a:pos x="8" y="0"/>
                </a:cxn>
              </a:cxnLst>
              <a:rect l="0" t="0" r="r" b="b"/>
              <a:pathLst>
                <a:path w="8" h="18">
                  <a:moveTo>
                    <a:pt x="8" y="0"/>
                  </a:moveTo>
                  <a:lnTo>
                    <a:pt x="4" y="3"/>
                  </a:lnTo>
                  <a:lnTo>
                    <a:pt x="4" y="3"/>
                  </a:lnTo>
                  <a:lnTo>
                    <a:pt x="0" y="7"/>
                  </a:lnTo>
                  <a:lnTo>
                    <a:pt x="0" y="10"/>
                  </a:lnTo>
                  <a:lnTo>
                    <a:pt x="0" y="14"/>
                  </a:lnTo>
                  <a:lnTo>
                    <a:pt x="4" y="14"/>
                  </a:lnTo>
                  <a:lnTo>
                    <a:pt x="4" y="18"/>
                  </a:lnTo>
                  <a:lnTo>
                    <a:pt x="8" y="18"/>
                  </a:lnTo>
                  <a:lnTo>
                    <a:pt x="8" y="0"/>
                  </a:lnTo>
                  <a:close/>
                </a:path>
              </a:pathLst>
            </a:custGeom>
            <a:solidFill>
              <a:srgbClr val="0E0D0D"/>
            </a:solidFill>
            <a:ln w="9525">
              <a:noFill/>
              <a:round/>
              <a:headEnd/>
              <a:tailEnd/>
            </a:ln>
          </p:spPr>
          <p:txBody>
            <a:bodyPr/>
            <a:lstStyle/>
            <a:p>
              <a:endParaRPr lang="en-US" dirty="0"/>
            </a:p>
          </p:txBody>
        </p:sp>
        <p:sp>
          <p:nvSpPr>
            <p:cNvPr id="43" name="Freeform 41"/>
            <p:cNvSpPr>
              <a:spLocks/>
            </p:cNvSpPr>
            <p:nvPr/>
          </p:nvSpPr>
          <p:spPr bwMode="auto">
            <a:xfrm>
              <a:off x="4882" y="3161"/>
              <a:ext cx="67" cy="18"/>
            </a:xfrm>
            <a:custGeom>
              <a:avLst/>
              <a:gdLst/>
              <a:ahLst/>
              <a:cxnLst>
                <a:cxn ang="0">
                  <a:pos x="67" y="4"/>
                </a:cxn>
                <a:cxn ang="0">
                  <a:pos x="63" y="0"/>
                </a:cxn>
                <a:cxn ang="0">
                  <a:pos x="60" y="0"/>
                </a:cxn>
                <a:cxn ang="0">
                  <a:pos x="56" y="0"/>
                </a:cxn>
                <a:cxn ang="0">
                  <a:pos x="49" y="0"/>
                </a:cxn>
                <a:cxn ang="0">
                  <a:pos x="46" y="0"/>
                </a:cxn>
                <a:cxn ang="0">
                  <a:pos x="42" y="0"/>
                </a:cxn>
                <a:cxn ang="0">
                  <a:pos x="38" y="0"/>
                </a:cxn>
                <a:cxn ang="0">
                  <a:pos x="35" y="0"/>
                </a:cxn>
                <a:cxn ang="0">
                  <a:pos x="31" y="0"/>
                </a:cxn>
                <a:cxn ang="0">
                  <a:pos x="28" y="0"/>
                </a:cxn>
                <a:cxn ang="0">
                  <a:pos x="21" y="0"/>
                </a:cxn>
                <a:cxn ang="0">
                  <a:pos x="17" y="0"/>
                </a:cxn>
                <a:cxn ang="0">
                  <a:pos x="14" y="0"/>
                </a:cxn>
                <a:cxn ang="0">
                  <a:pos x="10" y="0"/>
                </a:cxn>
                <a:cxn ang="0">
                  <a:pos x="7" y="0"/>
                </a:cxn>
                <a:cxn ang="0">
                  <a:pos x="0" y="0"/>
                </a:cxn>
                <a:cxn ang="0">
                  <a:pos x="0" y="15"/>
                </a:cxn>
                <a:cxn ang="0">
                  <a:pos x="7" y="15"/>
                </a:cxn>
                <a:cxn ang="0">
                  <a:pos x="10" y="15"/>
                </a:cxn>
                <a:cxn ang="0">
                  <a:pos x="14" y="15"/>
                </a:cxn>
                <a:cxn ang="0">
                  <a:pos x="17" y="15"/>
                </a:cxn>
                <a:cxn ang="0">
                  <a:pos x="21" y="15"/>
                </a:cxn>
                <a:cxn ang="0">
                  <a:pos x="24" y="15"/>
                </a:cxn>
                <a:cxn ang="0">
                  <a:pos x="28" y="15"/>
                </a:cxn>
                <a:cxn ang="0">
                  <a:pos x="35" y="15"/>
                </a:cxn>
                <a:cxn ang="0">
                  <a:pos x="38" y="15"/>
                </a:cxn>
                <a:cxn ang="0">
                  <a:pos x="42" y="15"/>
                </a:cxn>
                <a:cxn ang="0">
                  <a:pos x="46" y="15"/>
                </a:cxn>
                <a:cxn ang="0">
                  <a:pos x="49" y="15"/>
                </a:cxn>
                <a:cxn ang="0">
                  <a:pos x="53" y="15"/>
                </a:cxn>
                <a:cxn ang="0">
                  <a:pos x="56" y="18"/>
                </a:cxn>
                <a:cxn ang="0">
                  <a:pos x="60" y="18"/>
                </a:cxn>
                <a:cxn ang="0">
                  <a:pos x="67" y="18"/>
                </a:cxn>
                <a:cxn ang="0">
                  <a:pos x="67" y="4"/>
                </a:cxn>
              </a:cxnLst>
              <a:rect l="0" t="0" r="r" b="b"/>
              <a:pathLst>
                <a:path w="67" h="18">
                  <a:moveTo>
                    <a:pt x="67" y="4"/>
                  </a:moveTo>
                  <a:lnTo>
                    <a:pt x="63" y="0"/>
                  </a:lnTo>
                  <a:lnTo>
                    <a:pt x="60" y="0"/>
                  </a:lnTo>
                  <a:lnTo>
                    <a:pt x="56" y="0"/>
                  </a:lnTo>
                  <a:lnTo>
                    <a:pt x="49" y="0"/>
                  </a:lnTo>
                  <a:lnTo>
                    <a:pt x="46" y="0"/>
                  </a:lnTo>
                  <a:lnTo>
                    <a:pt x="42" y="0"/>
                  </a:lnTo>
                  <a:lnTo>
                    <a:pt x="38" y="0"/>
                  </a:lnTo>
                  <a:lnTo>
                    <a:pt x="35" y="0"/>
                  </a:lnTo>
                  <a:lnTo>
                    <a:pt x="31" y="0"/>
                  </a:lnTo>
                  <a:lnTo>
                    <a:pt x="28" y="0"/>
                  </a:lnTo>
                  <a:lnTo>
                    <a:pt x="21" y="0"/>
                  </a:lnTo>
                  <a:lnTo>
                    <a:pt x="17" y="0"/>
                  </a:lnTo>
                  <a:lnTo>
                    <a:pt x="14" y="0"/>
                  </a:lnTo>
                  <a:lnTo>
                    <a:pt x="10" y="0"/>
                  </a:lnTo>
                  <a:lnTo>
                    <a:pt x="7" y="0"/>
                  </a:lnTo>
                  <a:lnTo>
                    <a:pt x="0" y="0"/>
                  </a:lnTo>
                  <a:lnTo>
                    <a:pt x="0" y="15"/>
                  </a:lnTo>
                  <a:lnTo>
                    <a:pt x="7" y="15"/>
                  </a:lnTo>
                  <a:lnTo>
                    <a:pt x="10" y="15"/>
                  </a:lnTo>
                  <a:lnTo>
                    <a:pt x="14" y="15"/>
                  </a:lnTo>
                  <a:lnTo>
                    <a:pt x="17" y="15"/>
                  </a:lnTo>
                  <a:lnTo>
                    <a:pt x="21" y="15"/>
                  </a:lnTo>
                  <a:lnTo>
                    <a:pt x="24" y="15"/>
                  </a:lnTo>
                  <a:lnTo>
                    <a:pt x="28" y="15"/>
                  </a:lnTo>
                  <a:lnTo>
                    <a:pt x="35" y="15"/>
                  </a:lnTo>
                  <a:lnTo>
                    <a:pt x="38" y="15"/>
                  </a:lnTo>
                  <a:lnTo>
                    <a:pt x="42" y="15"/>
                  </a:lnTo>
                  <a:lnTo>
                    <a:pt x="46" y="15"/>
                  </a:lnTo>
                  <a:lnTo>
                    <a:pt x="49" y="15"/>
                  </a:lnTo>
                  <a:lnTo>
                    <a:pt x="53" y="15"/>
                  </a:lnTo>
                  <a:lnTo>
                    <a:pt x="56" y="18"/>
                  </a:lnTo>
                  <a:lnTo>
                    <a:pt x="60" y="18"/>
                  </a:lnTo>
                  <a:lnTo>
                    <a:pt x="67" y="18"/>
                  </a:lnTo>
                  <a:lnTo>
                    <a:pt x="67" y="4"/>
                  </a:lnTo>
                  <a:close/>
                </a:path>
              </a:pathLst>
            </a:custGeom>
            <a:solidFill>
              <a:srgbClr val="0E0D0D"/>
            </a:solidFill>
            <a:ln w="9525">
              <a:noFill/>
              <a:round/>
              <a:headEnd/>
              <a:tailEnd/>
            </a:ln>
          </p:spPr>
          <p:txBody>
            <a:bodyPr/>
            <a:lstStyle/>
            <a:p>
              <a:endParaRPr lang="en-US" dirty="0"/>
            </a:p>
          </p:txBody>
        </p:sp>
        <p:sp>
          <p:nvSpPr>
            <p:cNvPr id="44" name="Freeform 42"/>
            <p:cNvSpPr>
              <a:spLocks/>
            </p:cNvSpPr>
            <p:nvPr/>
          </p:nvSpPr>
          <p:spPr bwMode="auto">
            <a:xfrm>
              <a:off x="4882" y="3161"/>
              <a:ext cx="10" cy="15"/>
            </a:xfrm>
            <a:custGeom>
              <a:avLst/>
              <a:gdLst/>
              <a:ahLst/>
              <a:cxnLst>
                <a:cxn ang="0">
                  <a:pos x="0" y="15"/>
                </a:cxn>
                <a:cxn ang="0">
                  <a:pos x="3" y="15"/>
                </a:cxn>
                <a:cxn ang="0">
                  <a:pos x="7" y="11"/>
                </a:cxn>
                <a:cxn ang="0">
                  <a:pos x="7" y="11"/>
                </a:cxn>
                <a:cxn ang="0">
                  <a:pos x="10" y="7"/>
                </a:cxn>
                <a:cxn ang="0">
                  <a:pos x="10" y="4"/>
                </a:cxn>
                <a:cxn ang="0">
                  <a:pos x="7" y="0"/>
                </a:cxn>
                <a:cxn ang="0">
                  <a:pos x="7" y="0"/>
                </a:cxn>
                <a:cxn ang="0">
                  <a:pos x="3" y="0"/>
                </a:cxn>
                <a:cxn ang="0">
                  <a:pos x="0" y="15"/>
                </a:cxn>
              </a:cxnLst>
              <a:rect l="0" t="0" r="r" b="b"/>
              <a:pathLst>
                <a:path w="10" h="15">
                  <a:moveTo>
                    <a:pt x="0" y="15"/>
                  </a:moveTo>
                  <a:lnTo>
                    <a:pt x="3" y="15"/>
                  </a:lnTo>
                  <a:lnTo>
                    <a:pt x="7" y="11"/>
                  </a:lnTo>
                  <a:lnTo>
                    <a:pt x="7" y="11"/>
                  </a:lnTo>
                  <a:lnTo>
                    <a:pt x="10" y="7"/>
                  </a:lnTo>
                  <a:lnTo>
                    <a:pt x="10" y="4"/>
                  </a:lnTo>
                  <a:lnTo>
                    <a:pt x="7" y="0"/>
                  </a:lnTo>
                  <a:lnTo>
                    <a:pt x="7" y="0"/>
                  </a:lnTo>
                  <a:lnTo>
                    <a:pt x="3" y="0"/>
                  </a:lnTo>
                  <a:lnTo>
                    <a:pt x="0" y="15"/>
                  </a:lnTo>
                  <a:close/>
                </a:path>
              </a:pathLst>
            </a:custGeom>
            <a:solidFill>
              <a:srgbClr val="0E0D0D"/>
            </a:solidFill>
            <a:ln w="9525">
              <a:noFill/>
              <a:round/>
              <a:headEnd/>
              <a:tailEnd/>
            </a:ln>
          </p:spPr>
          <p:txBody>
            <a:bodyPr/>
            <a:lstStyle/>
            <a:p>
              <a:endParaRPr lang="en-US" dirty="0"/>
            </a:p>
          </p:txBody>
        </p:sp>
        <p:sp>
          <p:nvSpPr>
            <p:cNvPr id="45" name="Freeform 43"/>
            <p:cNvSpPr>
              <a:spLocks/>
            </p:cNvSpPr>
            <p:nvPr/>
          </p:nvSpPr>
          <p:spPr bwMode="auto">
            <a:xfrm>
              <a:off x="5218" y="3147"/>
              <a:ext cx="343" cy="478"/>
            </a:xfrm>
            <a:custGeom>
              <a:avLst/>
              <a:gdLst/>
              <a:ahLst/>
              <a:cxnLst>
                <a:cxn ang="0">
                  <a:pos x="14" y="39"/>
                </a:cxn>
                <a:cxn ang="0">
                  <a:pos x="42" y="32"/>
                </a:cxn>
                <a:cxn ang="0">
                  <a:pos x="74" y="29"/>
                </a:cxn>
                <a:cxn ang="0">
                  <a:pos x="102" y="21"/>
                </a:cxn>
                <a:cxn ang="0">
                  <a:pos x="134" y="18"/>
                </a:cxn>
                <a:cxn ang="0">
                  <a:pos x="162" y="14"/>
                </a:cxn>
                <a:cxn ang="0">
                  <a:pos x="191" y="7"/>
                </a:cxn>
                <a:cxn ang="0">
                  <a:pos x="219" y="0"/>
                </a:cxn>
                <a:cxn ang="0">
                  <a:pos x="233" y="14"/>
                </a:cxn>
                <a:cxn ang="0">
                  <a:pos x="244" y="50"/>
                </a:cxn>
                <a:cxn ang="0">
                  <a:pos x="258" y="89"/>
                </a:cxn>
                <a:cxn ang="0">
                  <a:pos x="272" y="121"/>
                </a:cxn>
                <a:cxn ang="0">
                  <a:pos x="297" y="145"/>
                </a:cxn>
                <a:cxn ang="0">
                  <a:pos x="318" y="174"/>
                </a:cxn>
                <a:cxn ang="0">
                  <a:pos x="332" y="209"/>
                </a:cxn>
                <a:cxn ang="0">
                  <a:pos x="339" y="248"/>
                </a:cxn>
                <a:cxn ang="0">
                  <a:pos x="339" y="283"/>
                </a:cxn>
                <a:cxn ang="0">
                  <a:pos x="322" y="305"/>
                </a:cxn>
                <a:cxn ang="0">
                  <a:pos x="297" y="319"/>
                </a:cxn>
                <a:cxn ang="0">
                  <a:pos x="269" y="336"/>
                </a:cxn>
                <a:cxn ang="0">
                  <a:pos x="240" y="351"/>
                </a:cxn>
                <a:cxn ang="0">
                  <a:pos x="216" y="375"/>
                </a:cxn>
                <a:cxn ang="0">
                  <a:pos x="198" y="407"/>
                </a:cxn>
                <a:cxn ang="0">
                  <a:pos x="187" y="450"/>
                </a:cxn>
                <a:cxn ang="0">
                  <a:pos x="177" y="464"/>
                </a:cxn>
                <a:cxn ang="0">
                  <a:pos x="155" y="436"/>
                </a:cxn>
                <a:cxn ang="0">
                  <a:pos x="138" y="411"/>
                </a:cxn>
                <a:cxn ang="0">
                  <a:pos x="120" y="390"/>
                </a:cxn>
                <a:cxn ang="0">
                  <a:pos x="102" y="365"/>
                </a:cxn>
                <a:cxn ang="0">
                  <a:pos x="92" y="340"/>
                </a:cxn>
                <a:cxn ang="0">
                  <a:pos x="81" y="315"/>
                </a:cxn>
                <a:cxn ang="0">
                  <a:pos x="78" y="287"/>
                </a:cxn>
                <a:cxn ang="0">
                  <a:pos x="74" y="259"/>
                </a:cxn>
                <a:cxn ang="0">
                  <a:pos x="78" y="234"/>
                </a:cxn>
                <a:cxn ang="0">
                  <a:pos x="74" y="205"/>
                </a:cxn>
                <a:cxn ang="0">
                  <a:pos x="74" y="181"/>
                </a:cxn>
                <a:cxn ang="0">
                  <a:pos x="67" y="152"/>
                </a:cxn>
                <a:cxn ang="0">
                  <a:pos x="56" y="124"/>
                </a:cxn>
                <a:cxn ang="0">
                  <a:pos x="39" y="96"/>
                </a:cxn>
                <a:cxn ang="0">
                  <a:pos x="14" y="60"/>
                </a:cxn>
              </a:cxnLst>
              <a:rect l="0" t="0" r="r" b="b"/>
              <a:pathLst>
                <a:path w="343" h="478">
                  <a:moveTo>
                    <a:pt x="0" y="43"/>
                  </a:moveTo>
                  <a:lnTo>
                    <a:pt x="14" y="39"/>
                  </a:lnTo>
                  <a:lnTo>
                    <a:pt x="28" y="36"/>
                  </a:lnTo>
                  <a:lnTo>
                    <a:pt x="42" y="32"/>
                  </a:lnTo>
                  <a:lnTo>
                    <a:pt x="60" y="32"/>
                  </a:lnTo>
                  <a:lnTo>
                    <a:pt x="74" y="29"/>
                  </a:lnTo>
                  <a:lnTo>
                    <a:pt x="88" y="25"/>
                  </a:lnTo>
                  <a:lnTo>
                    <a:pt x="102" y="21"/>
                  </a:lnTo>
                  <a:lnTo>
                    <a:pt x="116" y="21"/>
                  </a:lnTo>
                  <a:lnTo>
                    <a:pt x="134" y="18"/>
                  </a:lnTo>
                  <a:lnTo>
                    <a:pt x="148" y="14"/>
                  </a:lnTo>
                  <a:lnTo>
                    <a:pt x="162" y="14"/>
                  </a:lnTo>
                  <a:lnTo>
                    <a:pt x="177" y="11"/>
                  </a:lnTo>
                  <a:lnTo>
                    <a:pt x="191" y="7"/>
                  </a:lnTo>
                  <a:lnTo>
                    <a:pt x="205" y="4"/>
                  </a:lnTo>
                  <a:lnTo>
                    <a:pt x="219" y="0"/>
                  </a:lnTo>
                  <a:lnTo>
                    <a:pt x="233" y="0"/>
                  </a:lnTo>
                  <a:lnTo>
                    <a:pt x="233" y="14"/>
                  </a:lnTo>
                  <a:lnTo>
                    <a:pt x="237" y="32"/>
                  </a:lnTo>
                  <a:lnTo>
                    <a:pt x="244" y="50"/>
                  </a:lnTo>
                  <a:lnTo>
                    <a:pt x="251" y="67"/>
                  </a:lnTo>
                  <a:lnTo>
                    <a:pt x="258" y="89"/>
                  </a:lnTo>
                  <a:lnTo>
                    <a:pt x="265" y="106"/>
                  </a:lnTo>
                  <a:lnTo>
                    <a:pt x="272" y="121"/>
                  </a:lnTo>
                  <a:lnTo>
                    <a:pt x="283" y="131"/>
                  </a:lnTo>
                  <a:lnTo>
                    <a:pt x="297" y="145"/>
                  </a:lnTo>
                  <a:lnTo>
                    <a:pt x="308" y="159"/>
                  </a:lnTo>
                  <a:lnTo>
                    <a:pt x="318" y="174"/>
                  </a:lnTo>
                  <a:lnTo>
                    <a:pt x="325" y="191"/>
                  </a:lnTo>
                  <a:lnTo>
                    <a:pt x="332" y="209"/>
                  </a:lnTo>
                  <a:lnTo>
                    <a:pt x="339" y="227"/>
                  </a:lnTo>
                  <a:lnTo>
                    <a:pt x="339" y="248"/>
                  </a:lnTo>
                  <a:lnTo>
                    <a:pt x="343" y="269"/>
                  </a:lnTo>
                  <a:lnTo>
                    <a:pt x="339" y="283"/>
                  </a:lnTo>
                  <a:lnTo>
                    <a:pt x="332" y="294"/>
                  </a:lnTo>
                  <a:lnTo>
                    <a:pt x="322" y="305"/>
                  </a:lnTo>
                  <a:lnTo>
                    <a:pt x="311" y="312"/>
                  </a:lnTo>
                  <a:lnTo>
                    <a:pt x="297" y="319"/>
                  </a:lnTo>
                  <a:lnTo>
                    <a:pt x="283" y="329"/>
                  </a:lnTo>
                  <a:lnTo>
                    <a:pt x="269" y="336"/>
                  </a:lnTo>
                  <a:lnTo>
                    <a:pt x="254" y="344"/>
                  </a:lnTo>
                  <a:lnTo>
                    <a:pt x="240" y="351"/>
                  </a:lnTo>
                  <a:lnTo>
                    <a:pt x="230" y="361"/>
                  </a:lnTo>
                  <a:lnTo>
                    <a:pt x="216" y="375"/>
                  </a:lnTo>
                  <a:lnTo>
                    <a:pt x="205" y="390"/>
                  </a:lnTo>
                  <a:lnTo>
                    <a:pt x="198" y="407"/>
                  </a:lnTo>
                  <a:lnTo>
                    <a:pt x="191" y="425"/>
                  </a:lnTo>
                  <a:lnTo>
                    <a:pt x="187" y="450"/>
                  </a:lnTo>
                  <a:lnTo>
                    <a:pt x="184" y="478"/>
                  </a:lnTo>
                  <a:lnTo>
                    <a:pt x="177" y="464"/>
                  </a:lnTo>
                  <a:lnTo>
                    <a:pt x="166" y="450"/>
                  </a:lnTo>
                  <a:lnTo>
                    <a:pt x="155" y="436"/>
                  </a:lnTo>
                  <a:lnTo>
                    <a:pt x="148" y="425"/>
                  </a:lnTo>
                  <a:lnTo>
                    <a:pt x="138" y="411"/>
                  </a:lnTo>
                  <a:lnTo>
                    <a:pt x="127" y="400"/>
                  </a:lnTo>
                  <a:lnTo>
                    <a:pt x="120" y="390"/>
                  </a:lnTo>
                  <a:lnTo>
                    <a:pt x="113" y="375"/>
                  </a:lnTo>
                  <a:lnTo>
                    <a:pt x="102" y="365"/>
                  </a:lnTo>
                  <a:lnTo>
                    <a:pt x="95" y="354"/>
                  </a:lnTo>
                  <a:lnTo>
                    <a:pt x="92" y="340"/>
                  </a:lnTo>
                  <a:lnTo>
                    <a:pt x="85" y="329"/>
                  </a:lnTo>
                  <a:lnTo>
                    <a:pt x="81" y="315"/>
                  </a:lnTo>
                  <a:lnTo>
                    <a:pt x="78" y="301"/>
                  </a:lnTo>
                  <a:lnTo>
                    <a:pt x="78" y="287"/>
                  </a:lnTo>
                  <a:lnTo>
                    <a:pt x="74" y="273"/>
                  </a:lnTo>
                  <a:lnTo>
                    <a:pt x="74" y="259"/>
                  </a:lnTo>
                  <a:lnTo>
                    <a:pt x="74" y="248"/>
                  </a:lnTo>
                  <a:lnTo>
                    <a:pt x="78" y="234"/>
                  </a:lnTo>
                  <a:lnTo>
                    <a:pt x="78" y="220"/>
                  </a:lnTo>
                  <a:lnTo>
                    <a:pt x="74" y="205"/>
                  </a:lnTo>
                  <a:lnTo>
                    <a:pt x="74" y="195"/>
                  </a:lnTo>
                  <a:lnTo>
                    <a:pt x="74" y="181"/>
                  </a:lnTo>
                  <a:lnTo>
                    <a:pt x="70" y="167"/>
                  </a:lnTo>
                  <a:lnTo>
                    <a:pt x="67" y="152"/>
                  </a:lnTo>
                  <a:lnTo>
                    <a:pt x="63" y="138"/>
                  </a:lnTo>
                  <a:lnTo>
                    <a:pt x="56" y="124"/>
                  </a:lnTo>
                  <a:lnTo>
                    <a:pt x="49" y="110"/>
                  </a:lnTo>
                  <a:lnTo>
                    <a:pt x="39" y="96"/>
                  </a:lnTo>
                  <a:lnTo>
                    <a:pt x="28" y="78"/>
                  </a:lnTo>
                  <a:lnTo>
                    <a:pt x="14" y="60"/>
                  </a:lnTo>
                  <a:lnTo>
                    <a:pt x="0" y="43"/>
                  </a:lnTo>
                  <a:close/>
                </a:path>
              </a:pathLst>
            </a:custGeom>
            <a:solidFill>
              <a:srgbClr val="FFFFFF"/>
            </a:solidFill>
            <a:ln w="9525">
              <a:noFill/>
              <a:round/>
              <a:headEnd/>
              <a:tailEnd/>
            </a:ln>
          </p:spPr>
          <p:txBody>
            <a:bodyPr/>
            <a:lstStyle/>
            <a:p>
              <a:endParaRPr lang="en-US" dirty="0"/>
            </a:p>
          </p:txBody>
        </p:sp>
        <p:sp>
          <p:nvSpPr>
            <p:cNvPr id="46" name="Freeform 44"/>
            <p:cNvSpPr>
              <a:spLocks/>
            </p:cNvSpPr>
            <p:nvPr/>
          </p:nvSpPr>
          <p:spPr bwMode="auto">
            <a:xfrm>
              <a:off x="5214" y="3137"/>
              <a:ext cx="244" cy="63"/>
            </a:xfrm>
            <a:custGeom>
              <a:avLst/>
              <a:gdLst/>
              <a:ahLst/>
              <a:cxnLst>
                <a:cxn ang="0">
                  <a:pos x="244" y="7"/>
                </a:cxn>
                <a:cxn ang="0">
                  <a:pos x="234" y="0"/>
                </a:cxn>
                <a:cxn ang="0">
                  <a:pos x="220" y="3"/>
                </a:cxn>
                <a:cxn ang="0">
                  <a:pos x="205" y="7"/>
                </a:cxn>
                <a:cxn ang="0">
                  <a:pos x="191" y="10"/>
                </a:cxn>
                <a:cxn ang="0">
                  <a:pos x="177" y="14"/>
                </a:cxn>
                <a:cxn ang="0">
                  <a:pos x="163" y="17"/>
                </a:cxn>
                <a:cxn ang="0">
                  <a:pos x="149" y="17"/>
                </a:cxn>
                <a:cxn ang="0">
                  <a:pos x="135" y="21"/>
                </a:cxn>
                <a:cxn ang="0">
                  <a:pos x="120" y="24"/>
                </a:cxn>
                <a:cxn ang="0">
                  <a:pos x="106" y="24"/>
                </a:cxn>
                <a:cxn ang="0">
                  <a:pos x="92" y="28"/>
                </a:cxn>
                <a:cxn ang="0">
                  <a:pos x="74" y="31"/>
                </a:cxn>
                <a:cxn ang="0">
                  <a:pos x="60" y="31"/>
                </a:cxn>
                <a:cxn ang="0">
                  <a:pos x="46" y="35"/>
                </a:cxn>
                <a:cxn ang="0">
                  <a:pos x="32" y="39"/>
                </a:cxn>
                <a:cxn ang="0">
                  <a:pos x="14" y="42"/>
                </a:cxn>
                <a:cxn ang="0">
                  <a:pos x="0" y="46"/>
                </a:cxn>
                <a:cxn ang="0">
                  <a:pos x="4" y="63"/>
                </a:cxn>
                <a:cxn ang="0">
                  <a:pos x="21" y="60"/>
                </a:cxn>
                <a:cxn ang="0">
                  <a:pos x="36" y="53"/>
                </a:cxn>
                <a:cxn ang="0">
                  <a:pos x="50" y="53"/>
                </a:cxn>
                <a:cxn ang="0">
                  <a:pos x="64" y="49"/>
                </a:cxn>
                <a:cxn ang="0">
                  <a:pos x="78" y="46"/>
                </a:cxn>
                <a:cxn ang="0">
                  <a:pos x="92" y="42"/>
                </a:cxn>
                <a:cxn ang="0">
                  <a:pos x="110" y="42"/>
                </a:cxn>
                <a:cxn ang="0">
                  <a:pos x="124" y="39"/>
                </a:cxn>
                <a:cxn ang="0">
                  <a:pos x="138" y="35"/>
                </a:cxn>
                <a:cxn ang="0">
                  <a:pos x="152" y="35"/>
                </a:cxn>
                <a:cxn ang="0">
                  <a:pos x="166" y="31"/>
                </a:cxn>
                <a:cxn ang="0">
                  <a:pos x="181" y="28"/>
                </a:cxn>
                <a:cxn ang="0">
                  <a:pos x="195" y="24"/>
                </a:cxn>
                <a:cxn ang="0">
                  <a:pos x="209" y="24"/>
                </a:cxn>
                <a:cxn ang="0">
                  <a:pos x="223" y="21"/>
                </a:cxn>
                <a:cxn ang="0">
                  <a:pos x="237" y="17"/>
                </a:cxn>
                <a:cxn ang="0">
                  <a:pos x="230" y="10"/>
                </a:cxn>
                <a:cxn ang="0">
                  <a:pos x="244" y="7"/>
                </a:cxn>
              </a:cxnLst>
              <a:rect l="0" t="0" r="r" b="b"/>
              <a:pathLst>
                <a:path w="244" h="63">
                  <a:moveTo>
                    <a:pt x="244" y="7"/>
                  </a:moveTo>
                  <a:lnTo>
                    <a:pt x="234" y="0"/>
                  </a:lnTo>
                  <a:lnTo>
                    <a:pt x="220" y="3"/>
                  </a:lnTo>
                  <a:lnTo>
                    <a:pt x="205" y="7"/>
                  </a:lnTo>
                  <a:lnTo>
                    <a:pt x="191" y="10"/>
                  </a:lnTo>
                  <a:lnTo>
                    <a:pt x="177" y="14"/>
                  </a:lnTo>
                  <a:lnTo>
                    <a:pt x="163" y="17"/>
                  </a:lnTo>
                  <a:lnTo>
                    <a:pt x="149" y="17"/>
                  </a:lnTo>
                  <a:lnTo>
                    <a:pt x="135" y="21"/>
                  </a:lnTo>
                  <a:lnTo>
                    <a:pt x="120" y="24"/>
                  </a:lnTo>
                  <a:lnTo>
                    <a:pt x="106" y="24"/>
                  </a:lnTo>
                  <a:lnTo>
                    <a:pt x="92" y="28"/>
                  </a:lnTo>
                  <a:lnTo>
                    <a:pt x="74" y="31"/>
                  </a:lnTo>
                  <a:lnTo>
                    <a:pt x="60" y="31"/>
                  </a:lnTo>
                  <a:lnTo>
                    <a:pt x="46" y="35"/>
                  </a:lnTo>
                  <a:lnTo>
                    <a:pt x="32" y="39"/>
                  </a:lnTo>
                  <a:lnTo>
                    <a:pt x="14" y="42"/>
                  </a:lnTo>
                  <a:lnTo>
                    <a:pt x="0" y="46"/>
                  </a:lnTo>
                  <a:lnTo>
                    <a:pt x="4" y="63"/>
                  </a:lnTo>
                  <a:lnTo>
                    <a:pt x="21" y="60"/>
                  </a:lnTo>
                  <a:lnTo>
                    <a:pt x="36" y="53"/>
                  </a:lnTo>
                  <a:lnTo>
                    <a:pt x="50" y="53"/>
                  </a:lnTo>
                  <a:lnTo>
                    <a:pt x="64" y="49"/>
                  </a:lnTo>
                  <a:lnTo>
                    <a:pt x="78" y="46"/>
                  </a:lnTo>
                  <a:lnTo>
                    <a:pt x="92" y="42"/>
                  </a:lnTo>
                  <a:lnTo>
                    <a:pt x="110" y="42"/>
                  </a:lnTo>
                  <a:lnTo>
                    <a:pt x="124" y="39"/>
                  </a:lnTo>
                  <a:lnTo>
                    <a:pt x="138" y="35"/>
                  </a:lnTo>
                  <a:lnTo>
                    <a:pt x="152" y="35"/>
                  </a:lnTo>
                  <a:lnTo>
                    <a:pt x="166" y="31"/>
                  </a:lnTo>
                  <a:lnTo>
                    <a:pt x="181" y="28"/>
                  </a:lnTo>
                  <a:lnTo>
                    <a:pt x="195" y="24"/>
                  </a:lnTo>
                  <a:lnTo>
                    <a:pt x="209" y="24"/>
                  </a:lnTo>
                  <a:lnTo>
                    <a:pt x="223" y="21"/>
                  </a:lnTo>
                  <a:lnTo>
                    <a:pt x="237" y="17"/>
                  </a:lnTo>
                  <a:lnTo>
                    <a:pt x="230" y="10"/>
                  </a:lnTo>
                  <a:lnTo>
                    <a:pt x="244" y="7"/>
                  </a:lnTo>
                  <a:close/>
                </a:path>
              </a:pathLst>
            </a:custGeom>
            <a:solidFill>
              <a:srgbClr val="0E0D0D"/>
            </a:solidFill>
            <a:ln w="9525">
              <a:noFill/>
              <a:round/>
              <a:headEnd/>
              <a:tailEnd/>
            </a:ln>
          </p:spPr>
          <p:txBody>
            <a:bodyPr/>
            <a:lstStyle/>
            <a:p>
              <a:endParaRPr lang="en-US" dirty="0"/>
            </a:p>
          </p:txBody>
        </p:sp>
        <p:sp>
          <p:nvSpPr>
            <p:cNvPr id="47" name="Freeform 45"/>
            <p:cNvSpPr>
              <a:spLocks/>
            </p:cNvSpPr>
            <p:nvPr/>
          </p:nvSpPr>
          <p:spPr bwMode="auto">
            <a:xfrm>
              <a:off x="5444" y="3144"/>
              <a:ext cx="64" cy="138"/>
            </a:xfrm>
            <a:custGeom>
              <a:avLst/>
              <a:gdLst/>
              <a:ahLst/>
              <a:cxnLst>
                <a:cxn ang="0">
                  <a:pos x="64" y="127"/>
                </a:cxn>
                <a:cxn ang="0">
                  <a:pos x="64" y="127"/>
                </a:cxn>
                <a:cxn ang="0">
                  <a:pos x="57" y="124"/>
                </a:cxn>
                <a:cxn ang="0">
                  <a:pos x="53" y="116"/>
                </a:cxn>
                <a:cxn ang="0">
                  <a:pos x="50" y="113"/>
                </a:cxn>
                <a:cxn ang="0">
                  <a:pos x="46" y="102"/>
                </a:cxn>
                <a:cxn ang="0">
                  <a:pos x="43" y="95"/>
                </a:cxn>
                <a:cxn ang="0">
                  <a:pos x="39" y="88"/>
                </a:cxn>
                <a:cxn ang="0">
                  <a:pos x="36" y="78"/>
                </a:cxn>
                <a:cxn ang="0">
                  <a:pos x="32" y="70"/>
                </a:cxn>
                <a:cxn ang="0">
                  <a:pos x="28" y="60"/>
                </a:cxn>
                <a:cxn ang="0">
                  <a:pos x="25" y="49"/>
                </a:cxn>
                <a:cxn ang="0">
                  <a:pos x="21" y="42"/>
                </a:cxn>
                <a:cxn ang="0">
                  <a:pos x="21" y="32"/>
                </a:cxn>
                <a:cxn ang="0">
                  <a:pos x="18" y="24"/>
                </a:cxn>
                <a:cxn ang="0">
                  <a:pos x="18" y="14"/>
                </a:cxn>
                <a:cxn ang="0">
                  <a:pos x="14" y="7"/>
                </a:cxn>
                <a:cxn ang="0">
                  <a:pos x="14" y="0"/>
                </a:cxn>
                <a:cxn ang="0">
                  <a:pos x="0" y="3"/>
                </a:cxn>
                <a:cxn ang="0">
                  <a:pos x="0" y="10"/>
                </a:cxn>
                <a:cxn ang="0">
                  <a:pos x="0" y="17"/>
                </a:cxn>
                <a:cxn ang="0">
                  <a:pos x="4" y="28"/>
                </a:cxn>
                <a:cxn ang="0">
                  <a:pos x="4" y="35"/>
                </a:cxn>
                <a:cxn ang="0">
                  <a:pos x="7" y="46"/>
                </a:cxn>
                <a:cxn ang="0">
                  <a:pos x="11" y="56"/>
                </a:cxn>
                <a:cxn ang="0">
                  <a:pos x="14" y="63"/>
                </a:cxn>
                <a:cxn ang="0">
                  <a:pos x="18" y="74"/>
                </a:cxn>
                <a:cxn ang="0">
                  <a:pos x="21" y="85"/>
                </a:cxn>
                <a:cxn ang="0">
                  <a:pos x="25" y="95"/>
                </a:cxn>
                <a:cxn ang="0">
                  <a:pos x="28" y="102"/>
                </a:cxn>
                <a:cxn ang="0">
                  <a:pos x="32" y="113"/>
                </a:cxn>
                <a:cxn ang="0">
                  <a:pos x="36" y="120"/>
                </a:cxn>
                <a:cxn ang="0">
                  <a:pos x="43" y="127"/>
                </a:cxn>
                <a:cxn ang="0">
                  <a:pos x="46" y="134"/>
                </a:cxn>
                <a:cxn ang="0">
                  <a:pos x="50" y="138"/>
                </a:cxn>
                <a:cxn ang="0">
                  <a:pos x="50" y="138"/>
                </a:cxn>
                <a:cxn ang="0">
                  <a:pos x="64" y="127"/>
                </a:cxn>
              </a:cxnLst>
              <a:rect l="0" t="0" r="r" b="b"/>
              <a:pathLst>
                <a:path w="64" h="138">
                  <a:moveTo>
                    <a:pt x="64" y="127"/>
                  </a:moveTo>
                  <a:lnTo>
                    <a:pt x="64" y="127"/>
                  </a:lnTo>
                  <a:lnTo>
                    <a:pt x="57" y="124"/>
                  </a:lnTo>
                  <a:lnTo>
                    <a:pt x="53" y="116"/>
                  </a:lnTo>
                  <a:lnTo>
                    <a:pt x="50" y="113"/>
                  </a:lnTo>
                  <a:lnTo>
                    <a:pt x="46" y="102"/>
                  </a:lnTo>
                  <a:lnTo>
                    <a:pt x="43" y="95"/>
                  </a:lnTo>
                  <a:lnTo>
                    <a:pt x="39" y="88"/>
                  </a:lnTo>
                  <a:lnTo>
                    <a:pt x="36" y="78"/>
                  </a:lnTo>
                  <a:lnTo>
                    <a:pt x="32" y="70"/>
                  </a:lnTo>
                  <a:lnTo>
                    <a:pt x="28" y="60"/>
                  </a:lnTo>
                  <a:lnTo>
                    <a:pt x="25" y="49"/>
                  </a:lnTo>
                  <a:lnTo>
                    <a:pt x="21" y="42"/>
                  </a:lnTo>
                  <a:lnTo>
                    <a:pt x="21" y="32"/>
                  </a:lnTo>
                  <a:lnTo>
                    <a:pt x="18" y="24"/>
                  </a:lnTo>
                  <a:lnTo>
                    <a:pt x="18" y="14"/>
                  </a:lnTo>
                  <a:lnTo>
                    <a:pt x="14" y="7"/>
                  </a:lnTo>
                  <a:lnTo>
                    <a:pt x="14" y="0"/>
                  </a:lnTo>
                  <a:lnTo>
                    <a:pt x="0" y="3"/>
                  </a:lnTo>
                  <a:lnTo>
                    <a:pt x="0" y="10"/>
                  </a:lnTo>
                  <a:lnTo>
                    <a:pt x="0" y="17"/>
                  </a:lnTo>
                  <a:lnTo>
                    <a:pt x="4" y="28"/>
                  </a:lnTo>
                  <a:lnTo>
                    <a:pt x="4" y="35"/>
                  </a:lnTo>
                  <a:lnTo>
                    <a:pt x="7" y="46"/>
                  </a:lnTo>
                  <a:lnTo>
                    <a:pt x="11" y="56"/>
                  </a:lnTo>
                  <a:lnTo>
                    <a:pt x="14" y="63"/>
                  </a:lnTo>
                  <a:lnTo>
                    <a:pt x="18" y="74"/>
                  </a:lnTo>
                  <a:lnTo>
                    <a:pt x="21" y="85"/>
                  </a:lnTo>
                  <a:lnTo>
                    <a:pt x="25" y="95"/>
                  </a:lnTo>
                  <a:lnTo>
                    <a:pt x="28" y="102"/>
                  </a:lnTo>
                  <a:lnTo>
                    <a:pt x="32" y="113"/>
                  </a:lnTo>
                  <a:lnTo>
                    <a:pt x="36" y="120"/>
                  </a:lnTo>
                  <a:lnTo>
                    <a:pt x="43" y="127"/>
                  </a:lnTo>
                  <a:lnTo>
                    <a:pt x="46" y="134"/>
                  </a:lnTo>
                  <a:lnTo>
                    <a:pt x="50" y="138"/>
                  </a:lnTo>
                  <a:lnTo>
                    <a:pt x="50" y="138"/>
                  </a:lnTo>
                  <a:lnTo>
                    <a:pt x="64" y="127"/>
                  </a:lnTo>
                  <a:close/>
                </a:path>
              </a:pathLst>
            </a:custGeom>
            <a:solidFill>
              <a:srgbClr val="0E0D0D"/>
            </a:solidFill>
            <a:ln w="9525">
              <a:noFill/>
              <a:round/>
              <a:headEnd/>
              <a:tailEnd/>
            </a:ln>
          </p:spPr>
          <p:txBody>
            <a:bodyPr/>
            <a:lstStyle/>
            <a:p>
              <a:endParaRPr lang="en-US" dirty="0"/>
            </a:p>
          </p:txBody>
        </p:sp>
        <p:sp>
          <p:nvSpPr>
            <p:cNvPr id="48" name="Freeform 46"/>
            <p:cNvSpPr>
              <a:spLocks/>
            </p:cNvSpPr>
            <p:nvPr/>
          </p:nvSpPr>
          <p:spPr bwMode="auto">
            <a:xfrm>
              <a:off x="5494" y="3271"/>
              <a:ext cx="74" cy="145"/>
            </a:xfrm>
            <a:custGeom>
              <a:avLst/>
              <a:gdLst/>
              <a:ahLst/>
              <a:cxnLst>
                <a:cxn ang="0">
                  <a:pos x="74" y="145"/>
                </a:cxn>
                <a:cxn ang="0">
                  <a:pos x="74" y="145"/>
                </a:cxn>
                <a:cxn ang="0">
                  <a:pos x="74" y="135"/>
                </a:cxn>
                <a:cxn ang="0">
                  <a:pos x="74" y="124"/>
                </a:cxn>
                <a:cxn ang="0">
                  <a:pos x="70" y="113"/>
                </a:cxn>
                <a:cxn ang="0">
                  <a:pos x="70" y="103"/>
                </a:cxn>
                <a:cxn ang="0">
                  <a:pos x="67" y="92"/>
                </a:cxn>
                <a:cxn ang="0">
                  <a:pos x="63" y="81"/>
                </a:cxn>
                <a:cxn ang="0">
                  <a:pos x="60" y="74"/>
                </a:cxn>
                <a:cxn ang="0">
                  <a:pos x="56" y="64"/>
                </a:cxn>
                <a:cxn ang="0">
                  <a:pos x="53" y="57"/>
                </a:cxn>
                <a:cxn ang="0">
                  <a:pos x="49" y="46"/>
                </a:cxn>
                <a:cxn ang="0">
                  <a:pos x="42" y="39"/>
                </a:cxn>
                <a:cxn ang="0">
                  <a:pos x="39" y="28"/>
                </a:cxn>
                <a:cxn ang="0">
                  <a:pos x="32" y="21"/>
                </a:cxn>
                <a:cxn ang="0">
                  <a:pos x="24" y="14"/>
                </a:cxn>
                <a:cxn ang="0">
                  <a:pos x="17" y="7"/>
                </a:cxn>
                <a:cxn ang="0">
                  <a:pos x="14" y="0"/>
                </a:cxn>
                <a:cxn ang="0">
                  <a:pos x="0" y="11"/>
                </a:cxn>
                <a:cxn ang="0">
                  <a:pos x="7" y="18"/>
                </a:cxn>
                <a:cxn ang="0">
                  <a:pos x="14" y="25"/>
                </a:cxn>
                <a:cxn ang="0">
                  <a:pos x="17" y="32"/>
                </a:cxn>
                <a:cxn ang="0">
                  <a:pos x="24" y="39"/>
                </a:cxn>
                <a:cxn ang="0">
                  <a:pos x="28" y="46"/>
                </a:cxn>
                <a:cxn ang="0">
                  <a:pos x="35" y="53"/>
                </a:cxn>
                <a:cxn ang="0">
                  <a:pos x="39" y="64"/>
                </a:cxn>
                <a:cxn ang="0">
                  <a:pos x="42" y="71"/>
                </a:cxn>
                <a:cxn ang="0">
                  <a:pos x="46" y="78"/>
                </a:cxn>
                <a:cxn ang="0">
                  <a:pos x="49" y="89"/>
                </a:cxn>
                <a:cxn ang="0">
                  <a:pos x="53" y="96"/>
                </a:cxn>
                <a:cxn ang="0">
                  <a:pos x="53" y="106"/>
                </a:cxn>
                <a:cxn ang="0">
                  <a:pos x="56" y="113"/>
                </a:cxn>
                <a:cxn ang="0">
                  <a:pos x="56" y="124"/>
                </a:cxn>
                <a:cxn ang="0">
                  <a:pos x="60" y="135"/>
                </a:cxn>
                <a:cxn ang="0">
                  <a:pos x="60" y="145"/>
                </a:cxn>
                <a:cxn ang="0">
                  <a:pos x="60" y="142"/>
                </a:cxn>
                <a:cxn ang="0">
                  <a:pos x="74" y="145"/>
                </a:cxn>
              </a:cxnLst>
              <a:rect l="0" t="0" r="r" b="b"/>
              <a:pathLst>
                <a:path w="74" h="145">
                  <a:moveTo>
                    <a:pt x="74" y="145"/>
                  </a:moveTo>
                  <a:lnTo>
                    <a:pt x="74" y="145"/>
                  </a:lnTo>
                  <a:lnTo>
                    <a:pt x="74" y="135"/>
                  </a:lnTo>
                  <a:lnTo>
                    <a:pt x="74" y="124"/>
                  </a:lnTo>
                  <a:lnTo>
                    <a:pt x="70" y="113"/>
                  </a:lnTo>
                  <a:lnTo>
                    <a:pt x="70" y="103"/>
                  </a:lnTo>
                  <a:lnTo>
                    <a:pt x="67" y="92"/>
                  </a:lnTo>
                  <a:lnTo>
                    <a:pt x="63" y="81"/>
                  </a:lnTo>
                  <a:lnTo>
                    <a:pt x="60" y="74"/>
                  </a:lnTo>
                  <a:lnTo>
                    <a:pt x="56" y="64"/>
                  </a:lnTo>
                  <a:lnTo>
                    <a:pt x="53" y="57"/>
                  </a:lnTo>
                  <a:lnTo>
                    <a:pt x="49" y="46"/>
                  </a:lnTo>
                  <a:lnTo>
                    <a:pt x="42" y="39"/>
                  </a:lnTo>
                  <a:lnTo>
                    <a:pt x="39" y="28"/>
                  </a:lnTo>
                  <a:lnTo>
                    <a:pt x="32" y="21"/>
                  </a:lnTo>
                  <a:lnTo>
                    <a:pt x="24" y="14"/>
                  </a:lnTo>
                  <a:lnTo>
                    <a:pt x="17" y="7"/>
                  </a:lnTo>
                  <a:lnTo>
                    <a:pt x="14" y="0"/>
                  </a:lnTo>
                  <a:lnTo>
                    <a:pt x="0" y="11"/>
                  </a:lnTo>
                  <a:lnTo>
                    <a:pt x="7" y="18"/>
                  </a:lnTo>
                  <a:lnTo>
                    <a:pt x="14" y="25"/>
                  </a:lnTo>
                  <a:lnTo>
                    <a:pt x="17" y="32"/>
                  </a:lnTo>
                  <a:lnTo>
                    <a:pt x="24" y="39"/>
                  </a:lnTo>
                  <a:lnTo>
                    <a:pt x="28" y="46"/>
                  </a:lnTo>
                  <a:lnTo>
                    <a:pt x="35" y="53"/>
                  </a:lnTo>
                  <a:lnTo>
                    <a:pt x="39" y="64"/>
                  </a:lnTo>
                  <a:lnTo>
                    <a:pt x="42" y="71"/>
                  </a:lnTo>
                  <a:lnTo>
                    <a:pt x="46" y="78"/>
                  </a:lnTo>
                  <a:lnTo>
                    <a:pt x="49" y="89"/>
                  </a:lnTo>
                  <a:lnTo>
                    <a:pt x="53" y="96"/>
                  </a:lnTo>
                  <a:lnTo>
                    <a:pt x="53" y="106"/>
                  </a:lnTo>
                  <a:lnTo>
                    <a:pt x="56" y="113"/>
                  </a:lnTo>
                  <a:lnTo>
                    <a:pt x="56" y="124"/>
                  </a:lnTo>
                  <a:lnTo>
                    <a:pt x="60" y="135"/>
                  </a:lnTo>
                  <a:lnTo>
                    <a:pt x="60" y="145"/>
                  </a:lnTo>
                  <a:lnTo>
                    <a:pt x="60" y="142"/>
                  </a:lnTo>
                  <a:lnTo>
                    <a:pt x="74" y="145"/>
                  </a:lnTo>
                  <a:close/>
                </a:path>
              </a:pathLst>
            </a:custGeom>
            <a:solidFill>
              <a:srgbClr val="0E0D0D"/>
            </a:solidFill>
            <a:ln w="9525">
              <a:noFill/>
              <a:round/>
              <a:headEnd/>
              <a:tailEnd/>
            </a:ln>
          </p:spPr>
          <p:txBody>
            <a:bodyPr/>
            <a:lstStyle/>
            <a:p>
              <a:endParaRPr lang="en-US" dirty="0"/>
            </a:p>
          </p:txBody>
        </p:sp>
        <p:sp>
          <p:nvSpPr>
            <p:cNvPr id="49" name="Freeform 47"/>
            <p:cNvSpPr>
              <a:spLocks/>
            </p:cNvSpPr>
            <p:nvPr/>
          </p:nvSpPr>
          <p:spPr bwMode="auto">
            <a:xfrm>
              <a:off x="5395" y="3413"/>
              <a:ext cx="173" cy="216"/>
            </a:xfrm>
            <a:custGeom>
              <a:avLst/>
              <a:gdLst/>
              <a:ahLst/>
              <a:cxnLst>
                <a:cxn ang="0">
                  <a:pos x="3" y="216"/>
                </a:cxn>
                <a:cxn ang="0">
                  <a:pos x="17" y="212"/>
                </a:cxn>
                <a:cxn ang="0">
                  <a:pos x="17" y="184"/>
                </a:cxn>
                <a:cxn ang="0">
                  <a:pos x="21" y="162"/>
                </a:cxn>
                <a:cxn ang="0">
                  <a:pos x="28" y="141"/>
                </a:cxn>
                <a:cxn ang="0">
                  <a:pos x="35" y="127"/>
                </a:cxn>
                <a:cxn ang="0">
                  <a:pos x="46" y="113"/>
                </a:cxn>
                <a:cxn ang="0">
                  <a:pos x="56" y="102"/>
                </a:cxn>
                <a:cxn ang="0">
                  <a:pos x="70" y="92"/>
                </a:cxn>
                <a:cxn ang="0">
                  <a:pos x="81" y="85"/>
                </a:cxn>
                <a:cxn ang="0">
                  <a:pos x="95" y="78"/>
                </a:cxn>
                <a:cxn ang="0">
                  <a:pos x="109" y="67"/>
                </a:cxn>
                <a:cxn ang="0">
                  <a:pos x="123" y="60"/>
                </a:cxn>
                <a:cxn ang="0">
                  <a:pos x="138" y="53"/>
                </a:cxn>
                <a:cxn ang="0">
                  <a:pos x="148" y="42"/>
                </a:cxn>
                <a:cxn ang="0">
                  <a:pos x="159" y="31"/>
                </a:cxn>
                <a:cxn ang="0">
                  <a:pos x="169" y="21"/>
                </a:cxn>
                <a:cxn ang="0">
                  <a:pos x="173" y="3"/>
                </a:cxn>
                <a:cxn ang="0">
                  <a:pos x="159" y="0"/>
                </a:cxn>
                <a:cxn ang="0">
                  <a:pos x="155" y="14"/>
                </a:cxn>
                <a:cxn ang="0">
                  <a:pos x="148" y="24"/>
                </a:cxn>
                <a:cxn ang="0">
                  <a:pos x="138" y="31"/>
                </a:cxn>
                <a:cxn ang="0">
                  <a:pos x="127" y="39"/>
                </a:cxn>
                <a:cxn ang="0">
                  <a:pos x="116" y="49"/>
                </a:cxn>
                <a:cxn ang="0">
                  <a:pos x="102" y="56"/>
                </a:cxn>
                <a:cxn ang="0">
                  <a:pos x="88" y="63"/>
                </a:cxn>
                <a:cxn ang="0">
                  <a:pos x="74" y="70"/>
                </a:cxn>
                <a:cxn ang="0">
                  <a:pos x="60" y="81"/>
                </a:cxn>
                <a:cxn ang="0">
                  <a:pos x="46" y="92"/>
                </a:cxn>
                <a:cxn ang="0">
                  <a:pos x="31" y="102"/>
                </a:cxn>
                <a:cxn ang="0">
                  <a:pos x="21" y="120"/>
                </a:cxn>
                <a:cxn ang="0">
                  <a:pos x="14" y="138"/>
                </a:cxn>
                <a:cxn ang="0">
                  <a:pos x="7" y="159"/>
                </a:cxn>
                <a:cxn ang="0">
                  <a:pos x="0" y="184"/>
                </a:cxn>
                <a:cxn ang="0">
                  <a:pos x="0" y="212"/>
                </a:cxn>
                <a:cxn ang="0">
                  <a:pos x="14" y="205"/>
                </a:cxn>
                <a:cxn ang="0">
                  <a:pos x="3" y="216"/>
                </a:cxn>
              </a:cxnLst>
              <a:rect l="0" t="0" r="r" b="b"/>
              <a:pathLst>
                <a:path w="173" h="216">
                  <a:moveTo>
                    <a:pt x="3" y="216"/>
                  </a:moveTo>
                  <a:lnTo>
                    <a:pt x="17" y="212"/>
                  </a:lnTo>
                  <a:lnTo>
                    <a:pt x="17" y="184"/>
                  </a:lnTo>
                  <a:lnTo>
                    <a:pt x="21" y="162"/>
                  </a:lnTo>
                  <a:lnTo>
                    <a:pt x="28" y="141"/>
                  </a:lnTo>
                  <a:lnTo>
                    <a:pt x="35" y="127"/>
                  </a:lnTo>
                  <a:lnTo>
                    <a:pt x="46" y="113"/>
                  </a:lnTo>
                  <a:lnTo>
                    <a:pt x="56" y="102"/>
                  </a:lnTo>
                  <a:lnTo>
                    <a:pt x="70" y="92"/>
                  </a:lnTo>
                  <a:lnTo>
                    <a:pt x="81" y="85"/>
                  </a:lnTo>
                  <a:lnTo>
                    <a:pt x="95" y="78"/>
                  </a:lnTo>
                  <a:lnTo>
                    <a:pt x="109" y="67"/>
                  </a:lnTo>
                  <a:lnTo>
                    <a:pt x="123" y="60"/>
                  </a:lnTo>
                  <a:lnTo>
                    <a:pt x="138" y="53"/>
                  </a:lnTo>
                  <a:lnTo>
                    <a:pt x="148" y="42"/>
                  </a:lnTo>
                  <a:lnTo>
                    <a:pt x="159" y="31"/>
                  </a:lnTo>
                  <a:lnTo>
                    <a:pt x="169" y="21"/>
                  </a:lnTo>
                  <a:lnTo>
                    <a:pt x="173" y="3"/>
                  </a:lnTo>
                  <a:lnTo>
                    <a:pt x="159" y="0"/>
                  </a:lnTo>
                  <a:lnTo>
                    <a:pt x="155" y="14"/>
                  </a:lnTo>
                  <a:lnTo>
                    <a:pt x="148" y="24"/>
                  </a:lnTo>
                  <a:lnTo>
                    <a:pt x="138" y="31"/>
                  </a:lnTo>
                  <a:lnTo>
                    <a:pt x="127" y="39"/>
                  </a:lnTo>
                  <a:lnTo>
                    <a:pt x="116" y="49"/>
                  </a:lnTo>
                  <a:lnTo>
                    <a:pt x="102" y="56"/>
                  </a:lnTo>
                  <a:lnTo>
                    <a:pt x="88" y="63"/>
                  </a:lnTo>
                  <a:lnTo>
                    <a:pt x="74" y="70"/>
                  </a:lnTo>
                  <a:lnTo>
                    <a:pt x="60" y="81"/>
                  </a:lnTo>
                  <a:lnTo>
                    <a:pt x="46" y="92"/>
                  </a:lnTo>
                  <a:lnTo>
                    <a:pt x="31" y="102"/>
                  </a:lnTo>
                  <a:lnTo>
                    <a:pt x="21" y="120"/>
                  </a:lnTo>
                  <a:lnTo>
                    <a:pt x="14" y="138"/>
                  </a:lnTo>
                  <a:lnTo>
                    <a:pt x="7" y="159"/>
                  </a:lnTo>
                  <a:lnTo>
                    <a:pt x="0" y="184"/>
                  </a:lnTo>
                  <a:lnTo>
                    <a:pt x="0" y="212"/>
                  </a:lnTo>
                  <a:lnTo>
                    <a:pt x="14" y="205"/>
                  </a:lnTo>
                  <a:lnTo>
                    <a:pt x="3" y="216"/>
                  </a:lnTo>
                  <a:close/>
                </a:path>
              </a:pathLst>
            </a:custGeom>
            <a:solidFill>
              <a:srgbClr val="0E0D0D"/>
            </a:solidFill>
            <a:ln w="9525">
              <a:noFill/>
              <a:round/>
              <a:headEnd/>
              <a:tailEnd/>
            </a:ln>
          </p:spPr>
          <p:txBody>
            <a:bodyPr/>
            <a:lstStyle/>
            <a:p>
              <a:endParaRPr lang="en-US" dirty="0"/>
            </a:p>
          </p:txBody>
        </p:sp>
        <p:sp>
          <p:nvSpPr>
            <p:cNvPr id="50" name="Freeform 48"/>
            <p:cNvSpPr>
              <a:spLocks/>
            </p:cNvSpPr>
            <p:nvPr/>
          </p:nvSpPr>
          <p:spPr bwMode="auto">
            <a:xfrm>
              <a:off x="5285" y="3420"/>
              <a:ext cx="124" cy="209"/>
            </a:xfrm>
            <a:custGeom>
              <a:avLst/>
              <a:gdLst/>
              <a:ahLst/>
              <a:cxnLst>
                <a:cxn ang="0">
                  <a:pos x="0" y="0"/>
                </a:cxn>
                <a:cxn ang="0">
                  <a:pos x="0" y="0"/>
                </a:cxn>
                <a:cxn ang="0">
                  <a:pos x="0" y="17"/>
                </a:cxn>
                <a:cxn ang="0">
                  <a:pos x="3" y="32"/>
                </a:cxn>
                <a:cxn ang="0">
                  <a:pos x="7" y="46"/>
                </a:cxn>
                <a:cxn ang="0">
                  <a:pos x="11" y="56"/>
                </a:cxn>
                <a:cxn ang="0">
                  <a:pos x="18" y="71"/>
                </a:cxn>
                <a:cxn ang="0">
                  <a:pos x="21" y="85"/>
                </a:cxn>
                <a:cxn ang="0">
                  <a:pos x="28" y="95"/>
                </a:cxn>
                <a:cxn ang="0">
                  <a:pos x="39" y="106"/>
                </a:cxn>
                <a:cxn ang="0">
                  <a:pos x="46" y="120"/>
                </a:cxn>
                <a:cxn ang="0">
                  <a:pos x="57" y="131"/>
                </a:cxn>
                <a:cxn ang="0">
                  <a:pos x="64" y="145"/>
                </a:cxn>
                <a:cxn ang="0">
                  <a:pos x="74" y="155"/>
                </a:cxn>
                <a:cxn ang="0">
                  <a:pos x="85" y="170"/>
                </a:cxn>
                <a:cxn ang="0">
                  <a:pos x="92" y="180"/>
                </a:cxn>
                <a:cxn ang="0">
                  <a:pos x="103" y="194"/>
                </a:cxn>
                <a:cxn ang="0">
                  <a:pos x="113" y="209"/>
                </a:cxn>
                <a:cxn ang="0">
                  <a:pos x="124" y="198"/>
                </a:cxn>
                <a:cxn ang="0">
                  <a:pos x="117" y="184"/>
                </a:cxn>
                <a:cxn ang="0">
                  <a:pos x="106" y="173"/>
                </a:cxn>
                <a:cxn ang="0">
                  <a:pos x="95" y="159"/>
                </a:cxn>
                <a:cxn ang="0">
                  <a:pos x="85" y="145"/>
                </a:cxn>
                <a:cxn ang="0">
                  <a:pos x="78" y="134"/>
                </a:cxn>
                <a:cxn ang="0">
                  <a:pos x="67" y="124"/>
                </a:cxn>
                <a:cxn ang="0">
                  <a:pos x="60" y="109"/>
                </a:cxn>
                <a:cxn ang="0">
                  <a:pos x="49" y="99"/>
                </a:cxn>
                <a:cxn ang="0">
                  <a:pos x="42" y="88"/>
                </a:cxn>
                <a:cxn ang="0">
                  <a:pos x="35" y="78"/>
                </a:cxn>
                <a:cxn ang="0">
                  <a:pos x="32" y="63"/>
                </a:cxn>
                <a:cxn ang="0">
                  <a:pos x="25" y="53"/>
                </a:cxn>
                <a:cxn ang="0">
                  <a:pos x="21" y="42"/>
                </a:cxn>
                <a:cxn ang="0">
                  <a:pos x="18" y="28"/>
                </a:cxn>
                <a:cxn ang="0">
                  <a:pos x="18" y="14"/>
                </a:cxn>
                <a:cxn ang="0">
                  <a:pos x="18" y="0"/>
                </a:cxn>
                <a:cxn ang="0">
                  <a:pos x="18" y="0"/>
                </a:cxn>
                <a:cxn ang="0">
                  <a:pos x="0" y="0"/>
                </a:cxn>
              </a:cxnLst>
              <a:rect l="0" t="0" r="r" b="b"/>
              <a:pathLst>
                <a:path w="124" h="209">
                  <a:moveTo>
                    <a:pt x="0" y="0"/>
                  </a:moveTo>
                  <a:lnTo>
                    <a:pt x="0" y="0"/>
                  </a:lnTo>
                  <a:lnTo>
                    <a:pt x="0" y="17"/>
                  </a:lnTo>
                  <a:lnTo>
                    <a:pt x="3" y="32"/>
                  </a:lnTo>
                  <a:lnTo>
                    <a:pt x="7" y="46"/>
                  </a:lnTo>
                  <a:lnTo>
                    <a:pt x="11" y="56"/>
                  </a:lnTo>
                  <a:lnTo>
                    <a:pt x="18" y="71"/>
                  </a:lnTo>
                  <a:lnTo>
                    <a:pt x="21" y="85"/>
                  </a:lnTo>
                  <a:lnTo>
                    <a:pt x="28" y="95"/>
                  </a:lnTo>
                  <a:lnTo>
                    <a:pt x="39" y="106"/>
                  </a:lnTo>
                  <a:lnTo>
                    <a:pt x="46" y="120"/>
                  </a:lnTo>
                  <a:lnTo>
                    <a:pt x="57" y="131"/>
                  </a:lnTo>
                  <a:lnTo>
                    <a:pt x="64" y="145"/>
                  </a:lnTo>
                  <a:lnTo>
                    <a:pt x="74" y="155"/>
                  </a:lnTo>
                  <a:lnTo>
                    <a:pt x="85" y="170"/>
                  </a:lnTo>
                  <a:lnTo>
                    <a:pt x="92" y="180"/>
                  </a:lnTo>
                  <a:lnTo>
                    <a:pt x="103" y="194"/>
                  </a:lnTo>
                  <a:lnTo>
                    <a:pt x="113" y="209"/>
                  </a:lnTo>
                  <a:lnTo>
                    <a:pt x="124" y="198"/>
                  </a:lnTo>
                  <a:lnTo>
                    <a:pt x="117" y="184"/>
                  </a:lnTo>
                  <a:lnTo>
                    <a:pt x="106" y="173"/>
                  </a:lnTo>
                  <a:lnTo>
                    <a:pt x="95" y="159"/>
                  </a:lnTo>
                  <a:lnTo>
                    <a:pt x="85" y="145"/>
                  </a:lnTo>
                  <a:lnTo>
                    <a:pt x="78" y="134"/>
                  </a:lnTo>
                  <a:lnTo>
                    <a:pt x="67" y="124"/>
                  </a:lnTo>
                  <a:lnTo>
                    <a:pt x="60" y="109"/>
                  </a:lnTo>
                  <a:lnTo>
                    <a:pt x="49" y="99"/>
                  </a:lnTo>
                  <a:lnTo>
                    <a:pt x="42" y="88"/>
                  </a:lnTo>
                  <a:lnTo>
                    <a:pt x="35" y="78"/>
                  </a:lnTo>
                  <a:lnTo>
                    <a:pt x="32" y="63"/>
                  </a:lnTo>
                  <a:lnTo>
                    <a:pt x="25" y="53"/>
                  </a:lnTo>
                  <a:lnTo>
                    <a:pt x="21" y="42"/>
                  </a:lnTo>
                  <a:lnTo>
                    <a:pt x="18" y="28"/>
                  </a:lnTo>
                  <a:lnTo>
                    <a:pt x="18" y="14"/>
                  </a:lnTo>
                  <a:lnTo>
                    <a:pt x="18" y="0"/>
                  </a:lnTo>
                  <a:lnTo>
                    <a:pt x="18" y="0"/>
                  </a:lnTo>
                  <a:lnTo>
                    <a:pt x="0" y="0"/>
                  </a:lnTo>
                  <a:close/>
                </a:path>
              </a:pathLst>
            </a:custGeom>
            <a:solidFill>
              <a:srgbClr val="0E0D0D"/>
            </a:solidFill>
            <a:ln w="9525">
              <a:noFill/>
              <a:round/>
              <a:headEnd/>
              <a:tailEnd/>
            </a:ln>
          </p:spPr>
          <p:txBody>
            <a:bodyPr/>
            <a:lstStyle/>
            <a:p>
              <a:endParaRPr lang="en-US" dirty="0"/>
            </a:p>
          </p:txBody>
        </p:sp>
        <p:sp>
          <p:nvSpPr>
            <p:cNvPr id="51" name="Freeform 49"/>
            <p:cNvSpPr>
              <a:spLocks/>
            </p:cNvSpPr>
            <p:nvPr/>
          </p:nvSpPr>
          <p:spPr bwMode="auto">
            <a:xfrm>
              <a:off x="5211" y="3183"/>
              <a:ext cx="92" cy="237"/>
            </a:xfrm>
            <a:custGeom>
              <a:avLst/>
              <a:gdLst/>
              <a:ahLst/>
              <a:cxnLst>
                <a:cxn ang="0">
                  <a:pos x="3" y="0"/>
                </a:cxn>
                <a:cxn ang="0">
                  <a:pos x="0" y="14"/>
                </a:cxn>
                <a:cxn ang="0">
                  <a:pos x="17" y="31"/>
                </a:cxn>
                <a:cxn ang="0">
                  <a:pos x="28" y="46"/>
                </a:cxn>
                <a:cxn ang="0">
                  <a:pos x="39" y="63"/>
                </a:cxn>
                <a:cxn ang="0">
                  <a:pos x="49" y="77"/>
                </a:cxn>
                <a:cxn ang="0">
                  <a:pos x="56" y="92"/>
                </a:cxn>
                <a:cxn ang="0">
                  <a:pos x="63" y="106"/>
                </a:cxn>
                <a:cxn ang="0">
                  <a:pos x="67" y="120"/>
                </a:cxn>
                <a:cxn ang="0">
                  <a:pos x="70" y="134"/>
                </a:cxn>
                <a:cxn ang="0">
                  <a:pos x="74" y="145"/>
                </a:cxn>
                <a:cxn ang="0">
                  <a:pos x="74" y="159"/>
                </a:cxn>
                <a:cxn ang="0">
                  <a:pos x="74" y="173"/>
                </a:cxn>
                <a:cxn ang="0">
                  <a:pos x="74" y="184"/>
                </a:cxn>
                <a:cxn ang="0">
                  <a:pos x="74" y="198"/>
                </a:cxn>
                <a:cxn ang="0">
                  <a:pos x="74" y="212"/>
                </a:cxn>
                <a:cxn ang="0">
                  <a:pos x="74" y="223"/>
                </a:cxn>
                <a:cxn ang="0">
                  <a:pos x="74" y="237"/>
                </a:cxn>
                <a:cxn ang="0">
                  <a:pos x="92" y="237"/>
                </a:cxn>
                <a:cxn ang="0">
                  <a:pos x="92" y="223"/>
                </a:cxn>
                <a:cxn ang="0">
                  <a:pos x="92" y="212"/>
                </a:cxn>
                <a:cxn ang="0">
                  <a:pos x="92" y="198"/>
                </a:cxn>
                <a:cxn ang="0">
                  <a:pos x="92" y="184"/>
                </a:cxn>
                <a:cxn ang="0">
                  <a:pos x="92" y="169"/>
                </a:cxn>
                <a:cxn ang="0">
                  <a:pos x="88" y="159"/>
                </a:cxn>
                <a:cxn ang="0">
                  <a:pos x="88" y="145"/>
                </a:cxn>
                <a:cxn ang="0">
                  <a:pos x="85" y="131"/>
                </a:cxn>
                <a:cxn ang="0">
                  <a:pos x="81" y="116"/>
                </a:cxn>
                <a:cxn ang="0">
                  <a:pos x="77" y="102"/>
                </a:cxn>
                <a:cxn ang="0">
                  <a:pos x="70" y="85"/>
                </a:cxn>
                <a:cxn ang="0">
                  <a:pos x="63" y="70"/>
                </a:cxn>
                <a:cxn ang="0">
                  <a:pos x="53" y="53"/>
                </a:cxn>
                <a:cxn ang="0">
                  <a:pos x="42" y="39"/>
                </a:cxn>
                <a:cxn ang="0">
                  <a:pos x="28" y="21"/>
                </a:cxn>
                <a:cxn ang="0">
                  <a:pos x="10" y="3"/>
                </a:cxn>
                <a:cxn ang="0">
                  <a:pos x="7" y="17"/>
                </a:cxn>
                <a:cxn ang="0">
                  <a:pos x="3" y="0"/>
                </a:cxn>
              </a:cxnLst>
              <a:rect l="0" t="0" r="r" b="b"/>
              <a:pathLst>
                <a:path w="92" h="237">
                  <a:moveTo>
                    <a:pt x="3" y="0"/>
                  </a:moveTo>
                  <a:lnTo>
                    <a:pt x="0" y="14"/>
                  </a:lnTo>
                  <a:lnTo>
                    <a:pt x="17" y="31"/>
                  </a:lnTo>
                  <a:lnTo>
                    <a:pt x="28" y="46"/>
                  </a:lnTo>
                  <a:lnTo>
                    <a:pt x="39" y="63"/>
                  </a:lnTo>
                  <a:lnTo>
                    <a:pt x="49" y="77"/>
                  </a:lnTo>
                  <a:lnTo>
                    <a:pt x="56" y="92"/>
                  </a:lnTo>
                  <a:lnTo>
                    <a:pt x="63" y="106"/>
                  </a:lnTo>
                  <a:lnTo>
                    <a:pt x="67" y="120"/>
                  </a:lnTo>
                  <a:lnTo>
                    <a:pt x="70" y="134"/>
                  </a:lnTo>
                  <a:lnTo>
                    <a:pt x="74" y="145"/>
                  </a:lnTo>
                  <a:lnTo>
                    <a:pt x="74" y="159"/>
                  </a:lnTo>
                  <a:lnTo>
                    <a:pt x="74" y="173"/>
                  </a:lnTo>
                  <a:lnTo>
                    <a:pt x="74" y="184"/>
                  </a:lnTo>
                  <a:lnTo>
                    <a:pt x="74" y="198"/>
                  </a:lnTo>
                  <a:lnTo>
                    <a:pt x="74" y="212"/>
                  </a:lnTo>
                  <a:lnTo>
                    <a:pt x="74" y="223"/>
                  </a:lnTo>
                  <a:lnTo>
                    <a:pt x="74" y="237"/>
                  </a:lnTo>
                  <a:lnTo>
                    <a:pt x="92" y="237"/>
                  </a:lnTo>
                  <a:lnTo>
                    <a:pt x="92" y="223"/>
                  </a:lnTo>
                  <a:lnTo>
                    <a:pt x="92" y="212"/>
                  </a:lnTo>
                  <a:lnTo>
                    <a:pt x="92" y="198"/>
                  </a:lnTo>
                  <a:lnTo>
                    <a:pt x="92" y="184"/>
                  </a:lnTo>
                  <a:lnTo>
                    <a:pt x="92" y="169"/>
                  </a:lnTo>
                  <a:lnTo>
                    <a:pt x="88" y="159"/>
                  </a:lnTo>
                  <a:lnTo>
                    <a:pt x="88" y="145"/>
                  </a:lnTo>
                  <a:lnTo>
                    <a:pt x="85" y="131"/>
                  </a:lnTo>
                  <a:lnTo>
                    <a:pt x="81" y="116"/>
                  </a:lnTo>
                  <a:lnTo>
                    <a:pt x="77" y="102"/>
                  </a:lnTo>
                  <a:lnTo>
                    <a:pt x="70" y="85"/>
                  </a:lnTo>
                  <a:lnTo>
                    <a:pt x="63" y="70"/>
                  </a:lnTo>
                  <a:lnTo>
                    <a:pt x="53" y="53"/>
                  </a:lnTo>
                  <a:lnTo>
                    <a:pt x="42" y="39"/>
                  </a:lnTo>
                  <a:lnTo>
                    <a:pt x="28" y="21"/>
                  </a:lnTo>
                  <a:lnTo>
                    <a:pt x="10" y="3"/>
                  </a:lnTo>
                  <a:lnTo>
                    <a:pt x="7" y="17"/>
                  </a:lnTo>
                  <a:lnTo>
                    <a:pt x="3" y="0"/>
                  </a:lnTo>
                  <a:close/>
                </a:path>
              </a:pathLst>
            </a:custGeom>
            <a:solidFill>
              <a:srgbClr val="0E0D0D"/>
            </a:solidFill>
            <a:ln w="9525">
              <a:noFill/>
              <a:round/>
              <a:headEnd/>
              <a:tailEnd/>
            </a:ln>
          </p:spPr>
          <p:txBody>
            <a:bodyPr/>
            <a:lstStyle/>
            <a:p>
              <a:endParaRPr lang="en-US" dirty="0"/>
            </a:p>
          </p:txBody>
        </p:sp>
        <p:sp>
          <p:nvSpPr>
            <p:cNvPr id="52" name="Freeform 50"/>
            <p:cNvSpPr>
              <a:spLocks/>
            </p:cNvSpPr>
            <p:nvPr/>
          </p:nvSpPr>
          <p:spPr bwMode="auto">
            <a:xfrm>
              <a:off x="5299" y="3016"/>
              <a:ext cx="223" cy="404"/>
            </a:xfrm>
            <a:custGeom>
              <a:avLst/>
              <a:gdLst/>
              <a:ahLst/>
              <a:cxnLst>
                <a:cxn ang="0">
                  <a:pos x="53" y="25"/>
                </a:cxn>
                <a:cxn ang="0">
                  <a:pos x="32" y="60"/>
                </a:cxn>
                <a:cxn ang="0">
                  <a:pos x="18" y="96"/>
                </a:cxn>
                <a:cxn ang="0">
                  <a:pos x="4" y="135"/>
                </a:cxn>
                <a:cxn ang="0">
                  <a:pos x="4" y="156"/>
                </a:cxn>
                <a:cxn ang="0">
                  <a:pos x="18" y="152"/>
                </a:cxn>
                <a:cxn ang="0">
                  <a:pos x="28" y="152"/>
                </a:cxn>
                <a:cxn ang="0">
                  <a:pos x="43" y="149"/>
                </a:cxn>
                <a:cxn ang="0">
                  <a:pos x="53" y="149"/>
                </a:cxn>
                <a:cxn ang="0">
                  <a:pos x="64" y="145"/>
                </a:cxn>
                <a:cxn ang="0">
                  <a:pos x="74" y="145"/>
                </a:cxn>
                <a:cxn ang="0">
                  <a:pos x="81" y="145"/>
                </a:cxn>
                <a:cxn ang="0">
                  <a:pos x="89" y="216"/>
                </a:cxn>
                <a:cxn ang="0">
                  <a:pos x="89" y="361"/>
                </a:cxn>
                <a:cxn ang="0">
                  <a:pos x="96" y="404"/>
                </a:cxn>
                <a:cxn ang="0">
                  <a:pos x="106" y="404"/>
                </a:cxn>
                <a:cxn ang="0">
                  <a:pos x="113" y="397"/>
                </a:cxn>
                <a:cxn ang="0">
                  <a:pos x="124" y="393"/>
                </a:cxn>
                <a:cxn ang="0">
                  <a:pos x="135" y="390"/>
                </a:cxn>
                <a:cxn ang="0">
                  <a:pos x="145" y="382"/>
                </a:cxn>
                <a:cxn ang="0">
                  <a:pos x="152" y="372"/>
                </a:cxn>
                <a:cxn ang="0">
                  <a:pos x="159" y="365"/>
                </a:cxn>
                <a:cxn ang="0">
                  <a:pos x="170" y="344"/>
                </a:cxn>
                <a:cxn ang="0">
                  <a:pos x="184" y="312"/>
                </a:cxn>
                <a:cxn ang="0">
                  <a:pos x="198" y="283"/>
                </a:cxn>
                <a:cxn ang="0">
                  <a:pos x="209" y="255"/>
                </a:cxn>
                <a:cxn ang="0">
                  <a:pos x="219" y="227"/>
                </a:cxn>
                <a:cxn ang="0">
                  <a:pos x="223" y="198"/>
                </a:cxn>
                <a:cxn ang="0">
                  <a:pos x="223" y="170"/>
                </a:cxn>
                <a:cxn ang="0">
                  <a:pos x="216" y="142"/>
                </a:cxn>
                <a:cxn ang="0">
                  <a:pos x="209" y="121"/>
                </a:cxn>
                <a:cxn ang="0">
                  <a:pos x="202" y="103"/>
                </a:cxn>
                <a:cxn ang="0">
                  <a:pos x="195" y="85"/>
                </a:cxn>
                <a:cxn ang="0">
                  <a:pos x="188" y="71"/>
                </a:cxn>
                <a:cxn ang="0">
                  <a:pos x="177" y="53"/>
                </a:cxn>
                <a:cxn ang="0">
                  <a:pos x="166" y="39"/>
                </a:cxn>
                <a:cxn ang="0">
                  <a:pos x="152" y="21"/>
                </a:cxn>
                <a:cxn ang="0">
                  <a:pos x="142" y="7"/>
                </a:cxn>
                <a:cxn ang="0">
                  <a:pos x="131" y="0"/>
                </a:cxn>
                <a:cxn ang="0">
                  <a:pos x="120" y="4"/>
                </a:cxn>
                <a:cxn ang="0">
                  <a:pos x="113" y="4"/>
                </a:cxn>
                <a:cxn ang="0">
                  <a:pos x="103" y="4"/>
                </a:cxn>
                <a:cxn ang="0">
                  <a:pos x="92" y="7"/>
                </a:cxn>
                <a:cxn ang="0">
                  <a:pos x="85" y="7"/>
                </a:cxn>
                <a:cxn ang="0">
                  <a:pos x="74" y="7"/>
                </a:cxn>
                <a:cxn ang="0">
                  <a:pos x="67" y="11"/>
                </a:cxn>
              </a:cxnLst>
              <a:rect l="0" t="0" r="r" b="b"/>
              <a:pathLst>
                <a:path w="223" h="404">
                  <a:moveTo>
                    <a:pt x="60" y="11"/>
                  </a:moveTo>
                  <a:lnTo>
                    <a:pt x="53" y="25"/>
                  </a:lnTo>
                  <a:lnTo>
                    <a:pt x="43" y="43"/>
                  </a:lnTo>
                  <a:lnTo>
                    <a:pt x="32" y="60"/>
                  </a:lnTo>
                  <a:lnTo>
                    <a:pt x="25" y="78"/>
                  </a:lnTo>
                  <a:lnTo>
                    <a:pt x="18" y="96"/>
                  </a:lnTo>
                  <a:lnTo>
                    <a:pt x="11" y="117"/>
                  </a:lnTo>
                  <a:lnTo>
                    <a:pt x="4" y="135"/>
                  </a:lnTo>
                  <a:lnTo>
                    <a:pt x="0" y="156"/>
                  </a:lnTo>
                  <a:lnTo>
                    <a:pt x="4" y="156"/>
                  </a:lnTo>
                  <a:lnTo>
                    <a:pt x="11" y="156"/>
                  </a:lnTo>
                  <a:lnTo>
                    <a:pt x="18" y="152"/>
                  </a:lnTo>
                  <a:lnTo>
                    <a:pt x="25" y="152"/>
                  </a:lnTo>
                  <a:lnTo>
                    <a:pt x="28" y="152"/>
                  </a:lnTo>
                  <a:lnTo>
                    <a:pt x="35" y="152"/>
                  </a:lnTo>
                  <a:lnTo>
                    <a:pt x="43" y="149"/>
                  </a:lnTo>
                  <a:lnTo>
                    <a:pt x="46" y="149"/>
                  </a:lnTo>
                  <a:lnTo>
                    <a:pt x="53" y="149"/>
                  </a:lnTo>
                  <a:lnTo>
                    <a:pt x="57" y="149"/>
                  </a:lnTo>
                  <a:lnTo>
                    <a:pt x="64" y="145"/>
                  </a:lnTo>
                  <a:lnTo>
                    <a:pt x="67" y="145"/>
                  </a:lnTo>
                  <a:lnTo>
                    <a:pt x="74" y="145"/>
                  </a:lnTo>
                  <a:lnTo>
                    <a:pt x="78" y="145"/>
                  </a:lnTo>
                  <a:lnTo>
                    <a:pt x="81" y="145"/>
                  </a:lnTo>
                  <a:lnTo>
                    <a:pt x="89" y="145"/>
                  </a:lnTo>
                  <a:lnTo>
                    <a:pt x="89" y="216"/>
                  </a:lnTo>
                  <a:lnTo>
                    <a:pt x="89" y="294"/>
                  </a:lnTo>
                  <a:lnTo>
                    <a:pt x="89" y="361"/>
                  </a:lnTo>
                  <a:lnTo>
                    <a:pt x="89" y="404"/>
                  </a:lnTo>
                  <a:lnTo>
                    <a:pt x="96" y="404"/>
                  </a:lnTo>
                  <a:lnTo>
                    <a:pt x="99" y="404"/>
                  </a:lnTo>
                  <a:lnTo>
                    <a:pt x="106" y="404"/>
                  </a:lnTo>
                  <a:lnTo>
                    <a:pt x="110" y="400"/>
                  </a:lnTo>
                  <a:lnTo>
                    <a:pt x="113" y="397"/>
                  </a:lnTo>
                  <a:lnTo>
                    <a:pt x="120" y="397"/>
                  </a:lnTo>
                  <a:lnTo>
                    <a:pt x="124" y="393"/>
                  </a:lnTo>
                  <a:lnTo>
                    <a:pt x="131" y="390"/>
                  </a:lnTo>
                  <a:lnTo>
                    <a:pt x="135" y="390"/>
                  </a:lnTo>
                  <a:lnTo>
                    <a:pt x="138" y="386"/>
                  </a:lnTo>
                  <a:lnTo>
                    <a:pt x="145" y="382"/>
                  </a:lnTo>
                  <a:lnTo>
                    <a:pt x="149" y="379"/>
                  </a:lnTo>
                  <a:lnTo>
                    <a:pt x="152" y="372"/>
                  </a:lnTo>
                  <a:lnTo>
                    <a:pt x="156" y="368"/>
                  </a:lnTo>
                  <a:lnTo>
                    <a:pt x="159" y="365"/>
                  </a:lnTo>
                  <a:lnTo>
                    <a:pt x="163" y="361"/>
                  </a:lnTo>
                  <a:lnTo>
                    <a:pt x="170" y="344"/>
                  </a:lnTo>
                  <a:lnTo>
                    <a:pt x="177" y="326"/>
                  </a:lnTo>
                  <a:lnTo>
                    <a:pt x="184" y="312"/>
                  </a:lnTo>
                  <a:lnTo>
                    <a:pt x="191" y="298"/>
                  </a:lnTo>
                  <a:lnTo>
                    <a:pt x="198" y="283"/>
                  </a:lnTo>
                  <a:lnTo>
                    <a:pt x="202" y="269"/>
                  </a:lnTo>
                  <a:lnTo>
                    <a:pt x="209" y="255"/>
                  </a:lnTo>
                  <a:lnTo>
                    <a:pt x="216" y="237"/>
                  </a:lnTo>
                  <a:lnTo>
                    <a:pt x="219" y="227"/>
                  </a:lnTo>
                  <a:lnTo>
                    <a:pt x="223" y="213"/>
                  </a:lnTo>
                  <a:lnTo>
                    <a:pt x="223" y="198"/>
                  </a:lnTo>
                  <a:lnTo>
                    <a:pt x="223" y="184"/>
                  </a:lnTo>
                  <a:lnTo>
                    <a:pt x="223" y="170"/>
                  </a:lnTo>
                  <a:lnTo>
                    <a:pt x="219" y="156"/>
                  </a:lnTo>
                  <a:lnTo>
                    <a:pt x="216" y="142"/>
                  </a:lnTo>
                  <a:lnTo>
                    <a:pt x="212" y="131"/>
                  </a:lnTo>
                  <a:lnTo>
                    <a:pt x="209" y="121"/>
                  </a:lnTo>
                  <a:lnTo>
                    <a:pt x="205" y="110"/>
                  </a:lnTo>
                  <a:lnTo>
                    <a:pt x="202" y="103"/>
                  </a:lnTo>
                  <a:lnTo>
                    <a:pt x="198" y="96"/>
                  </a:lnTo>
                  <a:lnTo>
                    <a:pt x="195" y="85"/>
                  </a:lnTo>
                  <a:lnTo>
                    <a:pt x="191" y="78"/>
                  </a:lnTo>
                  <a:lnTo>
                    <a:pt x="188" y="71"/>
                  </a:lnTo>
                  <a:lnTo>
                    <a:pt x="181" y="60"/>
                  </a:lnTo>
                  <a:lnTo>
                    <a:pt x="177" y="53"/>
                  </a:lnTo>
                  <a:lnTo>
                    <a:pt x="170" y="46"/>
                  </a:lnTo>
                  <a:lnTo>
                    <a:pt x="166" y="39"/>
                  </a:lnTo>
                  <a:lnTo>
                    <a:pt x="159" y="29"/>
                  </a:lnTo>
                  <a:lnTo>
                    <a:pt x="152" y="21"/>
                  </a:lnTo>
                  <a:lnTo>
                    <a:pt x="149" y="14"/>
                  </a:lnTo>
                  <a:lnTo>
                    <a:pt x="142" y="7"/>
                  </a:lnTo>
                  <a:lnTo>
                    <a:pt x="135" y="0"/>
                  </a:lnTo>
                  <a:lnTo>
                    <a:pt x="131" y="0"/>
                  </a:lnTo>
                  <a:lnTo>
                    <a:pt x="124" y="0"/>
                  </a:lnTo>
                  <a:lnTo>
                    <a:pt x="120" y="4"/>
                  </a:lnTo>
                  <a:lnTo>
                    <a:pt x="117" y="4"/>
                  </a:lnTo>
                  <a:lnTo>
                    <a:pt x="113" y="4"/>
                  </a:lnTo>
                  <a:lnTo>
                    <a:pt x="106" y="4"/>
                  </a:lnTo>
                  <a:lnTo>
                    <a:pt x="103" y="4"/>
                  </a:lnTo>
                  <a:lnTo>
                    <a:pt x="99" y="4"/>
                  </a:lnTo>
                  <a:lnTo>
                    <a:pt x="92" y="7"/>
                  </a:lnTo>
                  <a:lnTo>
                    <a:pt x="89" y="7"/>
                  </a:lnTo>
                  <a:lnTo>
                    <a:pt x="85" y="7"/>
                  </a:lnTo>
                  <a:lnTo>
                    <a:pt x="78" y="7"/>
                  </a:lnTo>
                  <a:lnTo>
                    <a:pt x="74" y="7"/>
                  </a:lnTo>
                  <a:lnTo>
                    <a:pt x="71" y="11"/>
                  </a:lnTo>
                  <a:lnTo>
                    <a:pt x="67" y="11"/>
                  </a:lnTo>
                  <a:lnTo>
                    <a:pt x="60" y="11"/>
                  </a:lnTo>
                  <a:close/>
                </a:path>
              </a:pathLst>
            </a:custGeom>
            <a:solidFill>
              <a:srgbClr val="FFD9AA"/>
            </a:solidFill>
            <a:ln w="9525">
              <a:noFill/>
              <a:round/>
              <a:headEnd/>
              <a:tailEnd/>
            </a:ln>
          </p:spPr>
          <p:txBody>
            <a:bodyPr/>
            <a:lstStyle/>
            <a:p>
              <a:endParaRPr lang="en-US" dirty="0"/>
            </a:p>
          </p:txBody>
        </p:sp>
        <p:sp>
          <p:nvSpPr>
            <p:cNvPr id="53" name="Freeform 51"/>
            <p:cNvSpPr>
              <a:spLocks/>
            </p:cNvSpPr>
            <p:nvPr/>
          </p:nvSpPr>
          <p:spPr bwMode="auto">
            <a:xfrm>
              <a:off x="5292" y="3023"/>
              <a:ext cx="74" cy="156"/>
            </a:xfrm>
            <a:custGeom>
              <a:avLst/>
              <a:gdLst/>
              <a:ahLst/>
              <a:cxnLst>
                <a:cxn ang="0">
                  <a:pos x="4" y="142"/>
                </a:cxn>
                <a:cxn ang="0">
                  <a:pos x="14" y="153"/>
                </a:cxn>
                <a:cxn ang="0">
                  <a:pos x="18" y="142"/>
                </a:cxn>
                <a:cxn ang="0">
                  <a:pos x="21" y="131"/>
                </a:cxn>
                <a:cxn ang="0">
                  <a:pos x="21" y="121"/>
                </a:cxn>
                <a:cxn ang="0">
                  <a:pos x="25" y="114"/>
                </a:cxn>
                <a:cxn ang="0">
                  <a:pos x="28" y="103"/>
                </a:cxn>
                <a:cxn ang="0">
                  <a:pos x="32" y="92"/>
                </a:cxn>
                <a:cxn ang="0">
                  <a:pos x="35" y="85"/>
                </a:cxn>
                <a:cxn ang="0">
                  <a:pos x="39" y="75"/>
                </a:cxn>
                <a:cxn ang="0">
                  <a:pos x="42" y="64"/>
                </a:cxn>
                <a:cxn ang="0">
                  <a:pos x="50" y="57"/>
                </a:cxn>
                <a:cxn ang="0">
                  <a:pos x="53" y="50"/>
                </a:cxn>
                <a:cxn ang="0">
                  <a:pos x="57" y="39"/>
                </a:cxn>
                <a:cxn ang="0">
                  <a:pos x="60" y="32"/>
                </a:cxn>
                <a:cxn ang="0">
                  <a:pos x="64" y="22"/>
                </a:cxn>
                <a:cxn ang="0">
                  <a:pos x="71" y="14"/>
                </a:cxn>
                <a:cxn ang="0">
                  <a:pos x="74" y="7"/>
                </a:cxn>
                <a:cxn ang="0">
                  <a:pos x="60" y="0"/>
                </a:cxn>
                <a:cxn ang="0">
                  <a:pos x="57" y="7"/>
                </a:cxn>
                <a:cxn ang="0">
                  <a:pos x="53" y="14"/>
                </a:cxn>
                <a:cxn ang="0">
                  <a:pos x="46" y="25"/>
                </a:cxn>
                <a:cxn ang="0">
                  <a:pos x="42" y="32"/>
                </a:cxn>
                <a:cxn ang="0">
                  <a:pos x="39" y="39"/>
                </a:cxn>
                <a:cxn ang="0">
                  <a:pos x="32" y="50"/>
                </a:cxn>
                <a:cxn ang="0">
                  <a:pos x="28" y="61"/>
                </a:cxn>
                <a:cxn ang="0">
                  <a:pos x="25" y="68"/>
                </a:cxn>
                <a:cxn ang="0">
                  <a:pos x="21" y="78"/>
                </a:cxn>
                <a:cxn ang="0">
                  <a:pos x="18" y="89"/>
                </a:cxn>
                <a:cxn ang="0">
                  <a:pos x="14" y="96"/>
                </a:cxn>
                <a:cxn ang="0">
                  <a:pos x="11" y="107"/>
                </a:cxn>
                <a:cxn ang="0">
                  <a:pos x="7" y="117"/>
                </a:cxn>
                <a:cxn ang="0">
                  <a:pos x="4" y="128"/>
                </a:cxn>
                <a:cxn ang="0">
                  <a:pos x="0" y="138"/>
                </a:cxn>
                <a:cxn ang="0">
                  <a:pos x="0" y="145"/>
                </a:cxn>
                <a:cxn ang="0">
                  <a:pos x="7" y="156"/>
                </a:cxn>
                <a:cxn ang="0">
                  <a:pos x="4" y="142"/>
                </a:cxn>
              </a:cxnLst>
              <a:rect l="0" t="0" r="r" b="b"/>
              <a:pathLst>
                <a:path w="74" h="156">
                  <a:moveTo>
                    <a:pt x="4" y="142"/>
                  </a:moveTo>
                  <a:lnTo>
                    <a:pt x="14" y="153"/>
                  </a:lnTo>
                  <a:lnTo>
                    <a:pt x="18" y="142"/>
                  </a:lnTo>
                  <a:lnTo>
                    <a:pt x="21" y="131"/>
                  </a:lnTo>
                  <a:lnTo>
                    <a:pt x="21" y="121"/>
                  </a:lnTo>
                  <a:lnTo>
                    <a:pt x="25" y="114"/>
                  </a:lnTo>
                  <a:lnTo>
                    <a:pt x="28" y="103"/>
                  </a:lnTo>
                  <a:lnTo>
                    <a:pt x="32" y="92"/>
                  </a:lnTo>
                  <a:lnTo>
                    <a:pt x="35" y="85"/>
                  </a:lnTo>
                  <a:lnTo>
                    <a:pt x="39" y="75"/>
                  </a:lnTo>
                  <a:lnTo>
                    <a:pt x="42" y="64"/>
                  </a:lnTo>
                  <a:lnTo>
                    <a:pt x="50" y="57"/>
                  </a:lnTo>
                  <a:lnTo>
                    <a:pt x="53" y="50"/>
                  </a:lnTo>
                  <a:lnTo>
                    <a:pt x="57" y="39"/>
                  </a:lnTo>
                  <a:lnTo>
                    <a:pt x="60" y="32"/>
                  </a:lnTo>
                  <a:lnTo>
                    <a:pt x="64" y="22"/>
                  </a:lnTo>
                  <a:lnTo>
                    <a:pt x="71" y="14"/>
                  </a:lnTo>
                  <a:lnTo>
                    <a:pt x="74" y="7"/>
                  </a:lnTo>
                  <a:lnTo>
                    <a:pt x="60" y="0"/>
                  </a:lnTo>
                  <a:lnTo>
                    <a:pt x="57" y="7"/>
                  </a:lnTo>
                  <a:lnTo>
                    <a:pt x="53" y="14"/>
                  </a:lnTo>
                  <a:lnTo>
                    <a:pt x="46" y="25"/>
                  </a:lnTo>
                  <a:lnTo>
                    <a:pt x="42" y="32"/>
                  </a:lnTo>
                  <a:lnTo>
                    <a:pt x="39" y="39"/>
                  </a:lnTo>
                  <a:lnTo>
                    <a:pt x="32" y="50"/>
                  </a:lnTo>
                  <a:lnTo>
                    <a:pt x="28" y="61"/>
                  </a:lnTo>
                  <a:lnTo>
                    <a:pt x="25" y="68"/>
                  </a:lnTo>
                  <a:lnTo>
                    <a:pt x="21" y="78"/>
                  </a:lnTo>
                  <a:lnTo>
                    <a:pt x="18" y="89"/>
                  </a:lnTo>
                  <a:lnTo>
                    <a:pt x="14" y="96"/>
                  </a:lnTo>
                  <a:lnTo>
                    <a:pt x="11" y="107"/>
                  </a:lnTo>
                  <a:lnTo>
                    <a:pt x="7" y="117"/>
                  </a:lnTo>
                  <a:lnTo>
                    <a:pt x="4" y="128"/>
                  </a:lnTo>
                  <a:lnTo>
                    <a:pt x="0" y="138"/>
                  </a:lnTo>
                  <a:lnTo>
                    <a:pt x="0" y="145"/>
                  </a:lnTo>
                  <a:lnTo>
                    <a:pt x="7" y="156"/>
                  </a:lnTo>
                  <a:lnTo>
                    <a:pt x="4" y="142"/>
                  </a:lnTo>
                  <a:close/>
                </a:path>
              </a:pathLst>
            </a:custGeom>
            <a:solidFill>
              <a:srgbClr val="0E0D0D"/>
            </a:solidFill>
            <a:ln w="9525">
              <a:noFill/>
              <a:round/>
              <a:headEnd/>
              <a:tailEnd/>
            </a:ln>
          </p:spPr>
          <p:txBody>
            <a:bodyPr/>
            <a:lstStyle/>
            <a:p>
              <a:endParaRPr lang="en-US" dirty="0"/>
            </a:p>
          </p:txBody>
        </p:sp>
        <p:sp>
          <p:nvSpPr>
            <p:cNvPr id="54" name="Freeform 52"/>
            <p:cNvSpPr>
              <a:spLocks/>
            </p:cNvSpPr>
            <p:nvPr/>
          </p:nvSpPr>
          <p:spPr bwMode="auto">
            <a:xfrm>
              <a:off x="5296" y="3154"/>
              <a:ext cx="99" cy="25"/>
            </a:xfrm>
            <a:custGeom>
              <a:avLst/>
              <a:gdLst/>
              <a:ahLst/>
              <a:cxnLst>
                <a:cxn ang="0">
                  <a:pos x="99" y="4"/>
                </a:cxn>
                <a:cxn ang="0">
                  <a:pos x="88" y="0"/>
                </a:cxn>
                <a:cxn ang="0">
                  <a:pos x="84" y="0"/>
                </a:cxn>
                <a:cxn ang="0">
                  <a:pos x="81" y="0"/>
                </a:cxn>
                <a:cxn ang="0">
                  <a:pos x="77" y="0"/>
                </a:cxn>
                <a:cxn ang="0">
                  <a:pos x="70" y="0"/>
                </a:cxn>
                <a:cxn ang="0">
                  <a:pos x="67" y="0"/>
                </a:cxn>
                <a:cxn ang="0">
                  <a:pos x="60" y="4"/>
                </a:cxn>
                <a:cxn ang="0">
                  <a:pos x="56" y="4"/>
                </a:cxn>
                <a:cxn ang="0">
                  <a:pos x="49" y="4"/>
                </a:cxn>
                <a:cxn ang="0">
                  <a:pos x="42" y="4"/>
                </a:cxn>
                <a:cxn ang="0">
                  <a:pos x="35" y="4"/>
                </a:cxn>
                <a:cxn ang="0">
                  <a:pos x="31" y="7"/>
                </a:cxn>
                <a:cxn ang="0">
                  <a:pos x="24" y="7"/>
                </a:cxn>
                <a:cxn ang="0">
                  <a:pos x="17" y="7"/>
                </a:cxn>
                <a:cxn ang="0">
                  <a:pos x="14" y="7"/>
                </a:cxn>
                <a:cxn ang="0">
                  <a:pos x="7" y="11"/>
                </a:cxn>
                <a:cxn ang="0">
                  <a:pos x="0" y="11"/>
                </a:cxn>
                <a:cxn ang="0">
                  <a:pos x="3" y="25"/>
                </a:cxn>
                <a:cxn ang="0">
                  <a:pos x="10" y="25"/>
                </a:cxn>
                <a:cxn ang="0">
                  <a:pos x="14" y="25"/>
                </a:cxn>
                <a:cxn ang="0">
                  <a:pos x="21" y="22"/>
                </a:cxn>
                <a:cxn ang="0">
                  <a:pos x="28" y="22"/>
                </a:cxn>
                <a:cxn ang="0">
                  <a:pos x="35" y="22"/>
                </a:cxn>
                <a:cxn ang="0">
                  <a:pos x="38" y="22"/>
                </a:cxn>
                <a:cxn ang="0">
                  <a:pos x="46" y="18"/>
                </a:cxn>
                <a:cxn ang="0">
                  <a:pos x="53" y="18"/>
                </a:cxn>
                <a:cxn ang="0">
                  <a:pos x="56" y="18"/>
                </a:cxn>
                <a:cxn ang="0">
                  <a:pos x="63" y="18"/>
                </a:cxn>
                <a:cxn ang="0">
                  <a:pos x="67" y="18"/>
                </a:cxn>
                <a:cxn ang="0">
                  <a:pos x="74" y="14"/>
                </a:cxn>
                <a:cxn ang="0">
                  <a:pos x="77" y="14"/>
                </a:cxn>
                <a:cxn ang="0">
                  <a:pos x="84" y="14"/>
                </a:cxn>
                <a:cxn ang="0">
                  <a:pos x="88" y="14"/>
                </a:cxn>
                <a:cxn ang="0">
                  <a:pos x="92" y="14"/>
                </a:cxn>
                <a:cxn ang="0">
                  <a:pos x="81" y="7"/>
                </a:cxn>
                <a:cxn ang="0">
                  <a:pos x="99" y="4"/>
                </a:cxn>
              </a:cxnLst>
              <a:rect l="0" t="0" r="r" b="b"/>
              <a:pathLst>
                <a:path w="99" h="25">
                  <a:moveTo>
                    <a:pt x="99" y="4"/>
                  </a:moveTo>
                  <a:lnTo>
                    <a:pt x="88" y="0"/>
                  </a:lnTo>
                  <a:lnTo>
                    <a:pt x="84" y="0"/>
                  </a:lnTo>
                  <a:lnTo>
                    <a:pt x="81" y="0"/>
                  </a:lnTo>
                  <a:lnTo>
                    <a:pt x="77" y="0"/>
                  </a:lnTo>
                  <a:lnTo>
                    <a:pt x="70" y="0"/>
                  </a:lnTo>
                  <a:lnTo>
                    <a:pt x="67" y="0"/>
                  </a:lnTo>
                  <a:lnTo>
                    <a:pt x="60" y="4"/>
                  </a:lnTo>
                  <a:lnTo>
                    <a:pt x="56" y="4"/>
                  </a:lnTo>
                  <a:lnTo>
                    <a:pt x="49" y="4"/>
                  </a:lnTo>
                  <a:lnTo>
                    <a:pt x="42" y="4"/>
                  </a:lnTo>
                  <a:lnTo>
                    <a:pt x="35" y="4"/>
                  </a:lnTo>
                  <a:lnTo>
                    <a:pt x="31" y="7"/>
                  </a:lnTo>
                  <a:lnTo>
                    <a:pt x="24" y="7"/>
                  </a:lnTo>
                  <a:lnTo>
                    <a:pt x="17" y="7"/>
                  </a:lnTo>
                  <a:lnTo>
                    <a:pt x="14" y="7"/>
                  </a:lnTo>
                  <a:lnTo>
                    <a:pt x="7" y="11"/>
                  </a:lnTo>
                  <a:lnTo>
                    <a:pt x="0" y="11"/>
                  </a:lnTo>
                  <a:lnTo>
                    <a:pt x="3" y="25"/>
                  </a:lnTo>
                  <a:lnTo>
                    <a:pt x="10" y="25"/>
                  </a:lnTo>
                  <a:lnTo>
                    <a:pt x="14" y="25"/>
                  </a:lnTo>
                  <a:lnTo>
                    <a:pt x="21" y="22"/>
                  </a:lnTo>
                  <a:lnTo>
                    <a:pt x="28" y="22"/>
                  </a:lnTo>
                  <a:lnTo>
                    <a:pt x="35" y="22"/>
                  </a:lnTo>
                  <a:lnTo>
                    <a:pt x="38" y="22"/>
                  </a:lnTo>
                  <a:lnTo>
                    <a:pt x="46" y="18"/>
                  </a:lnTo>
                  <a:lnTo>
                    <a:pt x="53" y="18"/>
                  </a:lnTo>
                  <a:lnTo>
                    <a:pt x="56" y="18"/>
                  </a:lnTo>
                  <a:lnTo>
                    <a:pt x="63" y="18"/>
                  </a:lnTo>
                  <a:lnTo>
                    <a:pt x="67" y="18"/>
                  </a:lnTo>
                  <a:lnTo>
                    <a:pt x="74" y="14"/>
                  </a:lnTo>
                  <a:lnTo>
                    <a:pt x="77" y="14"/>
                  </a:lnTo>
                  <a:lnTo>
                    <a:pt x="84" y="14"/>
                  </a:lnTo>
                  <a:lnTo>
                    <a:pt x="88" y="14"/>
                  </a:lnTo>
                  <a:lnTo>
                    <a:pt x="92" y="14"/>
                  </a:lnTo>
                  <a:lnTo>
                    <a:pt x="81" y="7"/>
                  </a:lnTo>
                  <a:lnTo>
                    <a:pt x="99" y="4"/>
                  </a:lnTo>
                  <a:close/>
                </a:path>
              </a:pathLst>
            </a:custGeom>
            <a:solidFill>
              <a:srgbClr val="0E0D0D"/>
            </a:solidFill>
            <a:ln w="9525">
              <a:noFill/>
              <a:round/>
              <a:headEnd/>
              <a:tailEnd/>
            </a:ln>
          </p:spPr>
          <p:txBody>
            <a:bodyPr/>
            <a:lstStyle/>
            <a:p>
              <a:endParaRPr lang="en-US" dirty="0"/>
            </a:p>
          </p:txBody>
        </p:sp>
        <p:sp>
          <p:nvSpPr>
            <p:cNvPr id="55" name="Freeform 53"/>
            <p:cNvSpPr>
              <a:spLocks/>
            </p:cNvSpPr>
            <p:nvPr/>
          </p:nvSpPr>
          <p:spPr bwMode="auto">
            <a:xfrm>
              <a:off x="5377" y="3158"/>
              <a:ext cx="21" cy="269"/>
            </a:xfrm>
            <a:custGeom>
              <a:avLst/>
              <a:gdLst/>
              <a:ahLst/>
              <a:cxnLst>
                <a:cxn ang="0">
                  <a:pos x="11" y="255"/>
                </a:cxn>
                <a:cxn ang="0">
                  <a:pos x="18" y="262"/>
                </a:cxn>
                <a:cxn ang="0">
                  <a:pos x="18" y="255"/>
                </a:cxn>
                <a:cxn ang="0">
                  <a:pos x="18" y="244"/>
                </a:cxn>
                <a:cxn ang="0">
                  <a:pos x="18" y="233"/>
                </a:cxn>
                <a:cxn ang="0">
                  <a:pos x="18" y="219"/>
                </a:cxn>
                <a:cxn ang="0">
                  <a:pos x="18" y="202"/>
                </a:cxn>
                <a:cxn ang="0">
                  <a:pos x="18" y="187"/>
                </a:cxn>
                <a:cxn ang="0">
                  <a:pos x="18" y="170"/>
                </a:cxn>
                <a:cxn ang="0">
                  <a:pos x="18" y="152"/>
                </a:cxn>
                <a:cxn ang="0">
                  <a:pos x="18" y="131"/>
                </a:cxn>
                <a:cxn ang="0">
                  <a:pos x="21" y="113"/>
                </a:cxn>
                <a:cxn ang="0">
                  <a:pos x="21" y="95"/>
                </a:cxn>
                <a:cxn ang="0">
                  <a:pos x="21" y="74"/>
                </a:cxn>
                <a:cxn ang="0">
                  <a:pos x="18" y="56"/>
                </a:cxn>
                <a:cxn ang="0">
                  <a:pos x="18" y="35"/>
                </a:cxn>
                <a:cxn ang="0">
                  <a:pos x="18" y="18"/>
                </a:cxn>
                <a:cxn ang="0">
                  <a:pos x="18" y="0"/>
                </a:cxn>
                <a:cxn ang="0">
                  <a:pos x="0" y="3"/>
                </a:cxn>
                <a:cxn ang="0">
                  <a:pos x="3" y="21"/>
                </a:cxn>
                <a:cxn ang="0">
                  <a:pos x="3" y="39"/>
                </a:cxn>
                <a:cxn ang="0">
                  <a:pos x="3" y="56"/>
                </a:cxn>
                <a:cxn ang="0">
                  <a:pos x="3" y="74"/>
                </a:cxn>
                <a:cxn ang="0">
                  <a:pos x="3" y="95"/>
                </a:cxn>
                <a:cxn ang="0">
                  <a:pos x="3" y="113"/>
                </a:cxn>
                <a:cxn ang="0">
                  <a:pos x="3" y="131"/>
                </a:cxn>
                <a:cxn ang="0">
                  <a:pos x="3" y="152"/>
                </a:cxn>
                <a:cxn ang="0">
                  <a:pos x="3" y="170"/>
                </a:cxn>
                <a:cxn ang="0">
                  <a:pos x="3" y="187"/>
                </a:cxn>
                <a:cxn ang="0">
                  <a:pos x="3" y="202"/>
                </a:cxn>
                <a:cxn ang="0">
                  <a:pos x="3" y="219"/>
                </a:cxn>
                <a:cxn ang="0">
                  <a:pos x="3" y="233"/>
                </a:cxn>
                <a:cxn ang="0">
                  <a:pos x="3" y="244"/>
                </a:cxn>
                <a:cxn ang="0">
                  <a:pos x="3" y="255"/>
                </a:cxn>
                <a:cxn ang="0">
                  <a:pos x="3" y="265"/>
                </a:cxn>
                <a:cxn ang="0">
                  <a:pos x="14" y="269"/>
                </a:cxn>
                <a:cxn ang="0">
                  <a:pos x="11" y="255"/>
                </a:cxn>
              </a:cxnLst>
              <a:rect l="0" t="0" r="r" b="b"/>
              <a:pathLst>
                <a:path w="21" h="269">
                  <a:moveTo>
                    <a:pt x="11" y="255"/>
                  </a:moveTo>
                  <a:lnTo>
                    <a:pt x="18" y="262"/>
                  </a:lnTo>
                  <a:lnTo>
                    <a:pt x="18" y="255"/>
                  </a:lnTo>
                  <a:lnTo>
                    <a:pt x="18" y="244"/>
                  </a:lnTo>
                  <a:lnTo>
                    <a:pt x="18" y="233"/>
                  </a:lnTo>
                  <a:lnTo>
                    <a:pt x="18" y="219"/>
                  </a:lnTo>
                  <a:lnTo>
                    <a:pt x="18" y="202"/>
                  </a:lnTo>
                  <a:lnTo>
                    <a:pt x="18" y="187"/>
                  </a:lnTo>
                  <a:lnTo>
                    <a:pt x="18" y="170"/>
                  </a:lnTo>
                  <a:lnTo>
                    <a:pt x="18" y="152"/>
                  </a:lnTo>
                  <a:lnTo>
                    <a:pt x="18" y="131"/>
                  </a:lnTo>
                  <a:lnTo>
                    <a:pt x="21" y="113"/>
                  </a:lnTo>
                  <a:lnTo>
                    <a:pt x="21" y="95"/>
                  </a:lnTo>
                  <a:lnTo>
                    <a:pt x="21" y="74"/>
                  </a:lnTo>
                  <a:lnTo>
                    <a:pt x="18" y="56"/>
                  </a:lnTo>
                  <a:lnTo>
                    <a:pt x="18" y="35"/>
                  </a:lnTo>
                  <a:lnTo>
                    <a:pt x="18" y="18"/>
                  </a:lnTo>
                  <a:lnTo>
                    <a:pt x="18" y="0"/>
                  </a:lnTo>
                  <a:lnTo>
                    <a:pt x="0" y="3"/>
                  </a:lnTo>
                  <a:lnTo>
                    <a:pt x="3" y="21"/>
                  </a:lnTo>
                  <a:lnTo>
                    <a:pt x="3" y="39"/>
                  </a:lnTo>
                  <a:lnTo>
                    <a:pt x="3" y="56"/>
                  </a:lnTo>
                  <a:lnTo>
                    <a:pt x="3" y="74"/>
                  </a:lnTo>
                  <a:lnTo>
                    <a:pt x="3" y="95"/>
                  </a:lnTo>
                  <a:lnTo>
                    <a:pt x="3" y="113"/>
                  </a:lnTo>
                  <a:lnTo>
                    <a:pt x="3" y="131"/>
                  </a:lnTo>
                  <a:lnTo>
                    <a:pt x="3" y="152"/>
                  </a:lnTo>
                  <a:lnTo>
                    <a:pt x="3" y="170"/>
                  </a:lnTo>
                  <a:lnTo>
                    <a:pt x="3" y="187"/>
                  </a:lnTo>
                  <a:lnTo>
                    <a:pt x="3" y="202"/>
                  </a:lnTo>
                  <a:lnTo>
                    <a:pt x="3" y="219"/>
                  </a:lnTo>
                  <a:lnTo>
                    <a:pt x="3" y="233"/>
                  </a:lnTo>
                  <a:lnTo>
                    <a:pt x="3" y="244"/>
                  </a:lnTo>
                  <a:lnTo>
                    <a:pt x="3" y="255"/>
                  </a:lnTo>
                  <a:lnTo>
                    <a:pt x="3" y="265"/>
                  </a:lnTo>
                  <a:lnTo>
                    <a:pt x="14" y="269"/>
                  </a:lnTo>
                  <a:lnTo>
                    <a:pt x="11" y="255"/>
                  </a:lnTo>
                  <a:close/>
                </a:path>
              </a:pathLst>
            </a:custGeom>
            <a:solidFill>
              <a:srgbClr val="0E0D0D"/>
            </a:solidFill>
            <a:ln w="9525">
              <a:noFill/>
              <a:round/>
              <a:headEnd/>
              <a:tailEnd/>
            </a:ln>
          </p:spPr>
          <p:txBody>
            <a:bodyPr/>
            <a:lstStyle/>
            <a:p>
              <a:endParaRPr lang="en-US" dirty="0"/>
            </a:p>
          </p:txBody>
        </p:sp>
        <p:sp>
          <p:nvSpPr>
            <p:cNvPr id="56" name="Freeform 54"/>
            <p:cNvSpPr>
              <a:spLocks/>
            </p:cNvSpPr>
            <p:nvPr/>
          </p:nvSpPr>
          <p:spPr bwMode="auto">
            <a:xfrm>
              <a:off x="5388" y="3370"/>
              <a:ext cx="77" cy="57"/>
            </a:xfrm>
            <a:custGeom>
              <a:avLst/>
              <a:gdLst/>
              <a:ahLst/>
              <a:cxnLst>
                <a:cxn ang="0">
                  <a:pos x="67" y="0"/>
                </a:cxn>
                <a:cxn ang="0">
                  <a:pos x="67" y="0"/>
                </a:cxn>
                <a:cxn ang="0">
                  <a:pos x="63" y="7"/>
                </a:cxn>
                <a:cxn ang="0">
                  <a:pos x="60" y="11"/>
                </a:cxn>
                <a:cxn ang="0">
                  <a:pos x="56" y="14"/>
                </a:cxn>
                <a:cxn ang="0">
                  <a:pos x="53" y="18"/>
                </a:cxn>
                <a:cxn ang="0">
                  <a:pos x="49" y="21"/>
                </a:cxn>
                <a:cxn ang="0">
                  <a:pos x="46" y="25"/>
                </a:cxn>
                <a:cxn ang="0">
                  <a:pos x="42" y="28"/>
                </a:cxn>
                <a:cxn ang="0">
                  <a:pos x="38" y="28"/>
                </a:cxn>
                <a:cxn ang="0">
                  <a:pos x="31" y="32"/>
                </a:cxn>
                <a:cxn ang="0">
                  <a:pos x="28" y="36"/>
                </a:cxn>
                <a:cxn ang="0">
                  <a:pos x="24" y="36"/>
                </a:cxn>
                <a:cxn ang="0">
                  <a:pos x="17" y="39"/>
                </a:cxn>
                <a:cxn ang="0">
                  <a:pos x="14" y="39"/>
                </a:cxn>
                <a:cxn ang="0">
                  <a:pos x="10" y="43"/>
                </a:cxn>
                <a:cxn ang="0">
                  <a:pos x="3" y="43"/>
                </a:cxn>
                <a:cxn ang="0">
                  <a:pos x="0" y="43"/>
                </a:cxn>
                <a:cxn ang="0">
                  <a:pos x="3" y="57"/>
                </a:cxn>
                <a:cxn ang="0">
                  <a:pos x="7" y="57"/>
                </a:cxn>
                <a:cxn ang="0">
                  <a:pos x="14" y="57"/>
                </a:cxn>
                <a:cxn ang="0">
                  <a:pos x="17" y="57"/>
                </a:cxn>
                <a:cxn ang="0">
                  <a:pos x="24" y="53"/>
                </a:cxn>
                <a:cxn ang="0">
                  <a:pos x="28" y="53"/>
                </a:cxn>
                <a:cxn ang="0">
                  <a:pos x="35" y="50"/>
                </a:cxn>
                <a:cxn ang="0">
                  <a:pos x="38" y="46"/>
                </a:cxn>
                <a:cxn ang="0">
                  <a:pos x="46" y="43"/>
                </a:cxn>
                <a:cxn ang="0">
                  <a:pos x="49" y="39"/>
                </a:cxn>
                <a:cxn ang="0">
                  <a:pos x="56" y="36"/>
                </a:cxn>
                <a:cxn ang="0">
                  <a:pos x="60" y="32"/>
                </a:cxn>
                <a:cxn ang="0">
                  <a:pos x="63" y="28"/>
                </a:cxn>
                <a:cxn ang="0">
                  <a:pos x="70" y="25"/>
                </a:cxn>
                <a:cxn ang="0">
                  <a:pos x="74" y="18"/>
                </a:cxn>
                <a:cxn ang="0">
                  <a:pos x="77" y="14"/>
                </a:cxn>
                <a:cxn ang="0">
                  <a:pos x="77" y="11"/>
                </a:cxn>
                <a:cxn ang="0">
                  <a:pos x="77" y="11"/>
                </a:cxn>
                <a:cxn ang="0">
                  <a:pos x="67" y="0"/>
                </a:cxn>
              </a:cxnLst>
              <a:rect l="0" t="0" r="r" b="b"/>
              <a:pathLst>
                <a:path w="77" h="57">
                  <a:moveTo>
                    <a:pt x="67" y="0"/>
                  </a:moveTo>
                  <a:lnTo>
                    <a:pt x="67" y="0"/>
                  </a:lnTo>
                  <a:lnTo>
                    <a:pt x="63" y="7"/>
                  </a:lnTo>
                  <a:lnTo>
                    <a:pt x="60" y="11"/>
                  </a:lnTo>
                  <a:lnTo>
                    <a:pt x="56" y="14"/>
                  </a:lnTo>
                  <a:lnTo>
                    <a:pt x="53" y="18"/>
                  </a:lnTo>
                  <a:lnTo>
                    <a:pt x="49" y="21"/>
                  </a:lnTo>
                  <a:lnTo>
                    <a:pt x="46" y="25"/>
                  </a:lnTo>
                  <a:lnTo>
                    <a:pt x="42" y="28"/>
                  </a:lnTo>
                  <a:lnTo>
                    <a:pt x="38" y="28"/>
                  </a:lnTo>
                  <a:lnTo>
                    <a:pt x="31" y="32"/>
                  </a:lnTo>
                  <a:lnTo>
                    <a:pt x="28" y="36"/>
                  </a:lnTo>
                  <a:lnTo>
                    <a:pt x="24" y="36"/>
                  </a:lnTo>
                  <a:lnTo>
                    <a:pt x="17" y="39"/>
                  </a:lnTo>
                  <a:lnTo>
                    <a:pt x="14" y="39"/>
                  </a:lnTo>
                  <a:lnTo>
                    <a:pt x="10" y="43"/>
                  </a:lnTo>
                  <a:lnTo>
                    <a:pt x="3" y="43"/>
                  </a:lnTo>
                  <a:lnTo>
                    <a:pt x="0" y="43"/>
                  </a:lnTo>
                  <a:lnTo>
                    <a:pt x="3" y="57"/>
                  </a:lnTo>
                  <a:lnTo>
                    <a:pt x="7" y="57"/>
                  </a:lnTo>
                  <a:lnTo>
                    <a:pt x="14" y="57"/>
                  </a:lnTo>
                  <a:lnTo>
                    <a:pt x="17" y="57"/>
                  </a:lnTo>
                  <a:lnTo>
                    <a:pt x="24" y="53"/>
                  </a:lnTo>
                  <a:lnTo>
                    <a:pt x="28" y="53"/>
                  </a:lnTo>
                  <a:lnTo>
                    <a:pt x="35" y="50"/>
                  </a:lnTo>
                  <a:lnTo>
                    <a:pt x="38" y="46"/>
                  </a:lnTo>
                  <a:lnTo>
                    <a:pt x="46" y="43"/>
                  </a:lnTo>
                  <a:lnTo>
                    <a:pt x="49" y="39"/>
                  </a:lnTo>
                  <a:lnTo>
                    <a:pt x="56" y="36"/>
                  </a:lnTo>
                  <a:lnTo>
                    <a:pt x="60" y="32"/>
                  </a:lnTo>
                  <a:lnTo>
                    <a:pt x="63" y="28"/>
                  </a:lnTo>
                  <a:lnTo>
                    <a:pt x="70" y="25"/>
                  </a:lnTo>
                  <a:lnTo>
                    <a:pt x="74" y="18"/>
                  </a:lnTo>
                  <a:lnTo>
                    <a:pt x="77" y="14"/>
                  </a:lnTo>
                  <a:lnTo>
                    <a:pt x="77" y="11"/>
                  </a:lnTo>
                  <a:lnTo>
                    <a:pt x="77" y="11"/>
                  </a:lnTo>
                  <a:lnTo>
                    <a:pt x="67" y="0"/>
                  </a:lnTo>
                  <a:close/>
                </a:path>
              </a:pathLst>
            </a:custGeom>
            <a:solidFill>
              <a:srgbClr val="0E0D0D"/>
            </a:solidFill>
            <a:ln w="9525">
              <a:noFill/>
              <a:round/>
              <a:headEnd/>
              <a:tailEnd/>
            </a:ln>
          </p:spPr>
          <p:txBody>
            <a:bodyPr/>
            <a:lstStyle/>
            <a:p>
              <a:endParaRPr lang="en-US" dirty="0"/>
            </a:p>
          </p:txBody>
        </p:sp>
        <p:sp>
          <p:nvSpPr>
            <p:cNvPr id="57" name="Freeform 55"/>
            <p:cNvSpPr>
              <a:spLocks/>
            </p:cNvSpPr>
            <p:nvPr/>
          </p:nvSpPr>
          <p:spPr bwMode="auto">
            <a:xfrm>
              <a:off x="5455" y="3250"/>
              <a:ext cx="67" cy="131"/>
            </a:xfrm>
            <a:custGeom>
              <a:avLst/>
              <a:gdLst/>
              <a:ahLst/>
              <a:cxnLst>
                <a:cxn ang="0">
                  <a:pos x="53" y="0"/>
                </a:cxn>
                <a:cxn ang="0">
                  <a:pos x="53" y="0"/>
                </a:cxn>
                <a:cxn ang="0">
                  <a:pos x="49" y="7"/>
                </a:cxn>
                <a:cxn ang="0">
                  <a:pos x="46" y="18"/>
                </a:cxn>
                <a:cxn ang="0">
                  <a:pos x="42" y="25"/>
                </a:cxn>
                <a:cxn ang="0">
                  <a:pos x="39" y="32"/>
                </a:cxn>
                <a:cxn ang="0">
                  <a:pos x="35" y="39"/>
                </a:cxn>
                <a:cxn ang="0">
                  <a:pos x="32" y="46"/>
                </a:cxn>
                <a:cxn ang="0">
                  <a:pos x="32" y="53"/>
                </a:cxn>
                <a:cxn ang="0">
                  <a:pos x="28" y="60"/>
                </a:cxn>
                <a:cxn ang="0">
                  <a:pos x="25" y="67"/>
                </a:cxn>
                <a:cxn ang="0">
                  <a:pos x="21" y="74"/>
                </a:cxn>
                <a:cxn ang="0">
                  <a:pos x="17" y="81"/>
                </a:cxn>
                <a:cxn ang="0">
                  <a:pos x="14" y="92"/>
                </a:cxn>
                <a:cxn ang="0">
                  <a:pos x="10" y="99"/>
                </a:cxn>
                <a:cxn ang="0">
                  <a:pos x="7" y="106"/>
                </a:cxn>
                <a:cxn ang="0">
                  <a:pos x="3" y="113"/>
                </a:cxn>
                <a:cxn ang="0">
                  <a:pos x="0" y="120"/>
                </a:cxn>
                <a:cxn ang="0">
                  <a:pos x="10" y="131"/>
                </a:cxn>
                <a:cxn ang="0">
                  <a:pos x="17" y="120"/>
                </a:cxn>
                <a:cxn ang="0">
                  <a:pos x="21" y="113"/>
                </a:cxn>
                <a:cxn ang="0">
                  <a:pos x="25" y="106"/>
                </a:cxn>
                <a:cxn ang="0">
                  <a:pos x="28" y="95"/>
                </a:cxn>
                <a:cxn ang="0">
                  <a:pos x="32" y="88"/>
                </a:cxn>
                <a:cxn ang="0">
                  <a:pos x="35" y="81"/>
                </a:cxn>
                <a:cxn ang="0">
                  <a:pos x="39" y="74"/>
                </a:cxn>
                <a:cxn ang="0">
                  <a:pos x="42" y="67"/>
                </a:cxn>
                <a:cxn ang="0">
                  <a:pos x="46" y="60"/>
                </a:cxn>
                <a:cxn ang="0">
                  <a:pos x="49" y="53"/>
                </a:cxn>
                <a:cxn ang="0">
                  <a:pos x="49" y="46"/>
                </a:cxn>
                <a:cxn ang="0">
                  <a:pos x="53" y="39"/>
                </a:cxn>
                <a:cxn ang="0">
                  <a:pos x="56" y="32"/>
                </a:cxn>
                <a:cxn ang="0">
                  <a:pos x="60" y="21"/>
                </a:cxn>
                <a:cxn ang="0">
                  <a:pos x="63" y="14"/>
                </a:cxn>
                <a:cxn ang="0">
                  <a:pos x="67" y="7"/>
                </a:cxn>
                <a:cxn ang="0">
                  <a:pos x="67" y="7"/>
                </a:cxn>
                <a:cxn ang="0">
                  <a:pos x="53" y="0"/>
                </a:cxn>
              </a:cxnLst>
              <a:rect l="0" t="0" r="r" b="b"/>
              <a:pathLst>
                <a:path w="67" h="131">
                  <a:moveTo>
                    <a:pt x="53" y="0"/>
                  </a:moveTo>
                  <a:lnTo>
                    <a:pt x="53" y="0"/>
                  </a:lnTo>
                  <a:lnTo>
                    <a:pt x="49" y="7"/>
                  </a:lnTo>
                  <a:lnTo>
                    <a:pt x="46" y="18"/>
                  </a:lnTo>
                  <a:lnTo>
                    <a:pt x="42" y="25"/>
                  </a:lnTo>
                  <a:lnTo>
                    <a:pt x="39" y="32"/>
                  </a:lnTo>
                  <a:lnTo>
                    <a:pt x="35" y="39"/>
                  </a:lnTo>
                  <a:lnTo>
                    <a:pt x="32" y="46"/>
                  </a:lnTo>
                  <a:lnTo>
                    <a:pt x="32" y="53"/>
                  </a:lnTo>
                  <a:lnTo>
                    <a:pt x="28" y="60"/>
                  </a:lnTo>
                  <a:lnTo>
                    <a:pt x="25" y="67"/>
                  </a:lnTo>
                  <a:lnTo>
                    <a:pt x="21" y="74"/>
                  </a:lnTo>
                  <a:lnTo>
                    <a:pt x="17" y="81"/>
                  </a:lnTo>
                  <a:lnTo>
                    <a:pt x="14" y="92"/>
                  </a:lnTo>
                  <a:lnTo>
                    <a:pt x="10" y="99"/>
                  </a:lnTo>
                  <a:lnTo>
                    <a:pt x="7" y="106"/>
                  </a:lnTo>
                  <a:lnTo>
                    <a:pt x="3" y="113"/>
                  </a:lnTo>
                  <a:lnTo>
                    <a:pt x="0" y="120"/>
                  </a:lnTo>
                  <a:lnTo>
                    <a:pt x="10" y="131"/>
                  </a:lnTo>
                  <a:lnTo>
                    <a:pt x="17" y="120"/>
                  </a:lnTo>
                  <a:lnTo>
                    <a:pt x="21" y="113"/>
                  </a:lnTo>
                  <a:lnTo>
                    <a:pt x="25" y="106"/>
                  </a:lnTo>
                  <a:lnTo>
                    <a:pt x="28" y="95"/>
                  </a:lnTo>
                  <a:lnTo>
                    <a:pt x="32" y="88"/>
                  </a:lnTo>
                  <a:lnTo>
                    <a:pt x="35" y="81"/>
                  </a:lnTo>
                  <a:lnTo>
                    <a:pt x="39" y="74"/>
                  </a:lnTo>
                  <a:lnTo>
                    <a:pt x="42" y="67"/>
                  </a:lnTo>
                  <a:lnTo>
                    <a:pt x="46" y="60"/>
                  </a:lnTo>
                  <a:lnTo>
                    <a:pt x="49" y="53"/>
                  </a:lnTo>
                  <a:lnTo>
                    <a:pt x="49" y="46"/>
                  </a:lnTo>
                  <a:lnTo>
                    <a:pt x="53" y="39"/>
                  </a:lnTo>
                  <a:lnTo>
                    <a:pt x="56" y="32"/>
                  </a:lnTo>
                  <a:lnTo>
                    <a:pt x="60" y="21"/>
                  </a:lnTo>
                  <a:lnTo>
                    <a:pt x="63" y="14"/>
                  </a:lnTo>
                  <a:lnTo>
                    <a:pt x="67" y="7"/>
                  </a:lnTo>
                  <a:lnTo>
                    <a:pt x="67" y="7"/>
                  </a:lnTo>
                  <a:lnTo>
                    <a:pt x="53" y="0"/>
                  </a:lnTo>
                  <a:close/>
                </a:path>
              </a:pathLst>
            </a:custGeom>
            <a:solidFill>
              <a:srgbClr val="0E0D0D"/>
            </a:solidFill>
            <a:ln w="9525">
              <a:noFill/>
              <a:round/>
              <a:headEnd/>
              <a:tailEnd/>
            </a:ln>
          </p:spPr>
          <p:txBody>
            <a:bodyPr/>
            <a:lstStyle/>
            <a:p>
              <a:endParaRPr lang="en-US" dirty="0"/>
            </a:p>
          </p:txBody>
        </p:sp>
        <p:sp>
          <p:nvSpPr>
            <p:cNvPr id="58" name="Freeform 56"/>
            <p:cNvSpPr>
              <a:spLocks/>
            </p:cNvSpPr>
            <p:nvPr/>
          </p:nvSpPr>
          <p:spPr bwMode="auto">
            <a:xfrm>
              <a:off x="5504" y="3144"/>
              <a:ext cx="29" cy="113"/>
            </a:xfrm>
            <a:custGeom>
              <a:avLst/>
              <a:gdLst/>
              <a:ahLst/>
              <a:cxnLst>
                <a:cxn ang="0">
                  <a:pos x="0" y="3"/>
                </a:cxn>
                <a:cxn ang="0">
                  <a:pos x="0" y="3"/>
                </a:cxn>
                <a:cxn ang="0">
                  <a:pos x="4" y="10"/>
                </a:cxn>
                <a:cxn ang="0">
                  <a:pos x="4" y="17"/>
                </a:cxn>
                <a:cxn ang="0">
                  <a:pos x="7" y="24"/>
                </a:cxn>
                <a:cxn ang="0">
                  <a:pos x="7" y="28"/>
                </a:cxn>
                <a:cxn ang="0">
                  <a:pos x="7" y="35"/>
                </a:cxn>
                <a:cxn ang="0">
                  <a:pos x="11" y="42"/>
                </a:cxn>
                <a:cxn ang="0">
                  <a:pos x="11" y="49"/>
                </a:cxn>
                <a:cxn ang="0">
                  <a:pos x="11" y="56"/>
                </a:cxn>
                <a:cxn ang="0">
                  <a:pos x="11" y="63"/>
                </a:cxn>
                <a:cxn ang="0">
                  <a:pos x="11" y="70"/>
                </a:cxn>
                <a:cxn ang="0">
                  <a:pos x="11" y="78"/>
                </a:cxn>
                <a:cxn ang="0">
                  <a:pos x="11" y="85"/>
                </a:cxn>
                <a:cxn ang="0">
                  <a:pos x="7" y="88"/>
                </a:cxn>
                <a:cxn ang="0">
                  <a:pos x="7" y="95"/>
                </a:cxn>
                <a:cxn ang="0">
                  <a:pos x="7" y="102"/>
                </a:cxn>
                <a:cxn ang="0">
                  <a:pos x="4" y="106"/>
                </a:cxn>
                <a:cxn ang="0">
                  <a:pos x="18" y="113"/>
                </a:cxn>
                <a:cxn ang="0">
                  <a:pos x="22" y="106"/>
                </a:cxn>
                <a:cxn ang="0">
                  <a:pos x="22" y="99"/>
                </a:cxn>
                <a:cxn ang="0">
                  <a:pos x="25" y="92"/>
                </a:cxn>
                <a:cxn ang="0">
                  <a:pos x="25" y="85"/>
                </a:cxn>
                <a:cxn ang="0">
                  <a:pos x="25" y="78"/>
                </a:cxn>
                <a:cxn ang="0">
                  <a:pos x="25" y="70"/>
                </a:cxn>
                <a:cxn ang="0">
                  <a:pos x="29" y="63"/>
                </a:cxn>
                <a:cxn ang="0">
                  <a:pos x="25" y="56"/>
                </a:cxn>
                <a:cxn ang="0">
                  <a:pos x="25" y="49"/>
                </a:cxn>
                <a:cxn ang="0">
                  <a:pos x="25" y="42"/>
                </a:cxn>
                <a:cxn ang="0">
                  <a:pos x="25" y="32"/>
                </a:cxn>
                <a:cxn ang="0">
                  <a:pos x="22" y="24"/>
                </a:cxn>
                <a:cxn ang="0">
                  <a:pos x="22" y="17"/>
                </a:cxn>
                <a:cxn ang="0">
                  <a:pos x="22" y="10"/>
                </a:cxn>
                <a:cxn ang="0">
                  <a:pos x="18" y="7"/>
                </a:cxn>
                <a:cxn ang="0">
                  <a:pos x="14" y="0"/>
                </a:cxn>
                <a:cxn ang="0">
                  <a:pos x="14" y="0"/>
                </a:cxn>
                <a:cxn ang="0">
                  <a:pos x="0" y="3"/>
                </a:cxn>
              </a:cxnLst>
              <a:rect l="0" t="0" r="r" b="b"/>
              <a:pathLst>
                <a:path w="29" h="113">
                  <a:moveTo>
                    <a:pt x="0" y="3"/>
                  </a:moveTo>
                  <a:lnTo>
                    <a:pt x="0" y="3"/>
                  </a:lnTo>
                  <a:lnTo>
                    <a:pt x="4" y="10"/>
                  </a:lnTo>
                  <a:lnTo>
                    <a:pt x="4" y="17"/>
                  </a:lnTo>
                  <a:lnTo>
                    <a:pt x="7" y="24"/>
                  </a:lnTo>
                  <a:lnTo>
                    <a:pt x="7" y="28"/>
                  </a:lnTo>
                  <a:lnTo>
                    <a:pt x="7" y="35"/>
                  </a:lnTo>
                  <a:lnTo>
                    <a:pt x="11" y="42"/>
                  </a:lnTo>
                  <a:lnTo>
                    <a:pt x="11" y="49"/>
                  </a:lnTo>
                  <a:lnTo>
                    <a:pt x="11" y="56"/>
                  </a:lnTo>
                  <a:lnTo>
                    <a:pt x="11" y="63"/>
                  </a:lnTo>
                  <a:lnTo>
                    <a:pt x="11" y="70"/>
                  </a:lnTo>
                  <a:lnTo>
                    <a:pt x="11" y="78"/>
                  </a:lnTo>
                  <a:lnTo>
                    <a:pt x="11" y="85"/>
                  </a:lnTo>
                  <a:lnTo>
                    <a:pt x="7" y="88"/>
                  </a:lnTo>
                  <a:lnTo>
                    <a:pt x="7" y="95"/>
                  </a:lnTo>
                  <a:lnTo>
                    <a:pt x="7" y="102"/>
                  </a:lnTo>
                  <a:lnTo>
                    <a:pt x="4" y="106"/>
                  </a:lnTo>
                  <a:lnTo>
                    <a:pt x="18" y="113"/>
                  </a:lnTo>
                  <a:lnTo>
                    <a:pt x="22" y="106"/>
                  </a:lnTo>
                  <a:lnTo>
                    <a:pt x="22" y="99"/>
                  </a:lnTo>
                  <a:lnTo>
                    <a:pt x="25" y="92"/>
                  </a:lnTo>
                  <a:lnTo>
                    <a:pt x="25" y="85"/>
                  </a:lnTo>
                  <a:lnTo>
                    <a:pt x="25" y="78"/>
                  </a:lnTo>
                  <a:lnTo>
                    <a:pt x="25" y="70"/>
                  </a:lnTo>
                  <a:lnTo>
                    <a:pt x="29" y="63"/>
                  </a:lnTo>
                  <a:lnTo>
                    <a:pt x="25" y="56"/>
                  </a:lnTo>
                  <a:lnTo>
                    <a:pt x="25" y="49"/>
                  </a:lnTo>
                  <a:lnTo>
                    <a:pt x="25" y="42"/>
                  </a:lnTo>
                  <a:lnTo>
                    <a:pt x="25" y="32"/>
                  </a:lnTo>
                  <a:lnTo>
                    <a:pt x="22" y="24"/>
                  </a:lnTo>
                  <a:lnTo>
                    <a:pt x="22" y="17"/>
                  </a:lnTo>
                  <a:lnTo>
                    <a:pt x="22" y="10"/>
                  </a:lnTo>
                  <a:lnTo>
                    <a:pt x="18" y="7"/>
                  </a:lnTo>
                  <a:lnTo>
                    <a:pt x="14" y="0"/>
                  </a:lnTo>
                  <a:lnTo>
                    <a:pt x="14" y="0"/>
                  </a:lnTo>
                  <a:lnTo>
                    <a:pt x="0" y="3"/>
                  </a:lnTo>
                  <a:close/>
                </a:path>
              </a:pathLst>
            </a:custGeom>
            <a:solidFill>
              <a:srgbClr val="0E0D0D"/>
            </a:solidFill>
            <a:ln w="9525">
              <a:noFill/>
              <a:round/>
              <a:headEnd/>
              <a:tailEnd/>
            </a:ln>
          </p:spPr>
          <p:txBody>
            <a:bodyPr/>
            <a:lstStyle/>
            <a:p>
              <a:endParaRPr lang="en-US" dirty="0"/>
            </a:p>
          </p:txBody>
        </p:sp>
        <p:sp>
          <p:nvSpPr>
            <p:cNvPr id="59" name="Freeform 57"/>
            <p:cNvSpPr>
              <a:spLocks/>
            </p:cNvSpPr>
            <p:nvPr/>
          </p:nvSpPr>
          <p:spPr bwMode="auto">
            <a:xfrm>
              <a:off x="5430" y="3009"/>
              <a:ext cx="88" cy="138"/>
            </a:xfrm>
            <a:custGeom>
              <a:avLst/>
              <a:gdLst/>
              <a:ahLst/>
              <a:cxnLst>
                <a:cxn ang="0">
                  <a:pos x="4" y="14"/>
                </a:cxn>
                <a:cxn ang="0">
                  <a:pos x="0" y="14"/>
                </a:cxn>
                <a:cxn ang="0">
                  <a:pos x="4" y="21"/>
                </a:cxn>
                <a:cxn ang="0">
                  <a:pos x="11" y="28"/>
                </a:cxn>
                <a:cxn ang="0">
                  <a:pos x="18" y="36"/>
                </a:cxn>
                <a:cxn ang="0">
                  <a:pos x="21" y="43"/>
                </a:cxn>
                <a:cxn ang="0">
                  <a:pos x="28" y="50"/>
                </a:cxn>
                <a:cxn ang="0">
                  <a:pos x="32" y="57"/>
                </a:cxn>
                <a:cxn ang="0">
                  <a:pos x="39" y="64"/>
                </a:cxn>
                <a:cxn ang="0">
                  <a:pos x="42" y="71"/>
                </a:cxn>
                <a:cxn ang="0">
                  <a:pos x="50" y="82"/>
                </a:cxn>
                <a:cxn ang="0">
                  <a:pos x="53" y="89"/>
                </a:cxn>
                <a:cxn ang="0">
                  <a:pos x="57" y="96"/>
                </a:cxn>
                <a:cxn ang="0">
                  <a:pos x="60" y="103"/>
                </a:cxn>
                <a:cxn ang="0">
                  <a:pos x="64" y="113"/>
                </a:cxn>
                <a:cxn ang="0">
                  <a:pos x="67" y="121"/>
                </a:cxn>
                <a:cxn ang="0">
                  <a:pos x="71" y="131"/>
                </a:cxn>
                <a:cxn ang="0">
                  <a:pos x="74" y="138"/>
                </a:cxn>
                <a:cxn ang="0">
                  <a:pos x="88" y="135"/>
                </a:cxn>
                <a:cxn ang="0">
                  <a:pos x="85" y="124"/>
                </a:cxn>
                <a:cxn ang="0">
                  <a:pos x="81" y="117"/>
                </a:cxn>
                <a:cxn ang="0">
                  <a:pos x="78" y="106"/>
                </a:cxn>
                <a:cxn ang="0">
                  <a:pos x="74" y="99"/>
                </a:cxn>
                <a:cxn ang="0">
                  <a:pos x="71" y="89"/>
                </a:cxn>
                <a:cxn ang="0">
                  <a:pos x="67" y="82"/>
                </a:cxn>
                <a:cxn ang="0">
                  <a:pos x="60" y="71"/>
                </a:cxn>
                <a:cxn ang="0">
                  <a:pos x="57" y="64"/>
                </a:cxn>
                <a:cxn ang="0">
                  <a:pos x="53" y="57"/>
                </a:cxn>
                <a:cxn ang="0">
                  <a:pos x="46" y="50"/>
                </a:cxn>
                <a:cxn ang="0">
                  <a:pos x="42" y="39"/>
                </a:cxn>
                <a:cxn ang="0">
                  <a:pos x="35" y="32"/>
                </a:cxn>
                <a:cxn ang="0">
                  <a:pos x="28" y="25"/>
                </a:cxn>
                <a:cxn ang="0">
                  <a:pos x="21" y="18"/>
                </a:cxn>
                <a:cxn ang="0">
                  <a:pos x="18" y="11"/>
                </a:cxn>
                <a:cxn ang="0">
                  <a:pos x="11" y="4"/>
                </a:cxn>
                <a:cxn ang="0">
                  <a:pos x="4" y="0"/>
                </a:cxn>
                <a:cxn ang="0">
                  <a:pos x="4" y="14"/>
                </a:cxn>
              </a:cxnLst>
              <a:rect l="0" t="0" r="r" b="b"/>
              <a:pathLst>
                <a:path w="88" h="138">
                  <a:moveTo>
                    <a:pt x="4" y="14"/>
                  </a:moveTo>
                  <a:lnTo>
                    <a:pt x="0" y="14"/>
                  </a:lnTo>
                  <a:lnTo>
                    <a:pt x="4" y="21"/>
                  </a:lnTo>
                  <a:lnTo>
                    <a:pt x="11" y="28"/>
                  </a:lnTo>
                  <a:lnTo>
                    <a:pt x="18" y="36"/>
                  </a:lnTo>
                  <a:lnTo>
                    <a:pt x="21" y="43"/>
                  </a:lnTo>
                  <a:lnTo>
                    <a:pt x="28" y="50"/>
                  </a:lnTo>
                  <a:lnTo>
                    <a:pt x="32" y="57"/>
                  </a:lnTo>
                  <a:lnTo>
                    <a:pt x="39" y="64"/>
                  </a:lnTo>
                  <a:lnTo>
                    <a:pt x="42" y="71"/>
                  </a:lnTo>
                  <a:lnTo>
                    <a:pt x="50" y="82"/>
                  </a:lnTo>
                  <a:lnTo>
                    <a:pt x="53" y="89"/>
                  </a:lnTo>
                  <a:lnTo>
                    <a:pt x="57" y="96"/>
                  </a:lnTo>
                  <a:lnTo>
                    <a:pt x="60" y="103"/>
                  </a:lnTo>
                  <a:lnTo>
                    <a:pt x="64" y="113"/>
                  </a:lnTo>
                  <a:lnTo>
                    <a:pt x="67" y="121"/>
                  </a:lnTo>
                  <a:lnTo>
                    <a:pt x="71" y="131"/>
                  </a:lnTo>
                  <a:lnTo>
                    <a:pt x="74" y="138"/>
                  </a:lnTo>
                  <a:lnTo>
                    <a:pt x="88" y="135"/>
                  </a:lnTo>
                  <a:lnTo>
                    <a:pt x="85" y="124"/>
                  </a:lnTo>
                  <a:lnTo>
                    <a:pt x="81" y="117"/>
                  </a:lnTo>
                  <a:lnTo>
                    <a:pt x="78" y="106"/>
                  </a:lnTo>
                  <a:lnTo>
                    <a:pt x="74" y="99"/>
                  </a:lnTo>
                  <a:lnTo>
                    <a:pt x="71" y="89"/>
                  </a:lnTo>
                  <a:lnTo>
                    <a:pt x="67" y="82"/>
                  </a:lnTo>
                  <a:lnTo>
                    <a:pt x="60" y="71"/>
                  </a:lnTo>
                  <a:lnTo>
                    <a:pt x="57" y="64"/>
                  </a:lnTo>
                  <a:lnTo>
                    <a:pt x="53" y="57"/>
                  </a:lnTo>
                  <a:lnTo>
                    <a:pt x="46" y="50"/>
                  </a:lnTo>
                  <a:lnTo>
                    <a:pt x="42" y="39"/>
                  </a:lnTo>
                  <a:lnTo>
                    <a:pt x="35" y="32"/>
                  </a:lnTo>
                  <a:lnTo>
                    <a:pt x="28" y="25"/>
                  </a:lnTo>
                  <a:lnTo>
                    <a:pt x="21" y="18"/>
                  </a:lnTo>
                  <a:lnTo>
                    <a:pt x="18" y="11"/>
                  </a:lnTo>
                  <a:lnTo>
                    <a:pt x="11" y="4"/>
                  </a:lnTo>
                  <a:lnTo>
                    <a:pt x="4" y="0"/>
                  </a:lnTo>
                  <a:lnTo>
                    <a:pt x="4" y="14"/>
                  </a:lnTo>
                  <a:close/>
                </a:path>
              </a:pathLst>
            </a:custGeom>
            <a:solidFill>
              <a:srgbClr val="0E0D0D"/>
            </a:solidFill>
            <a:ln w="9525">
              <a:noFill/>
              <a:round/>
              <a:headEnd/>
              <a:tailEnd/>
            </a:ln>
          </p:spPr>
          <p:txBody>
            <a:bodyPr/>
            <a:lstStyle/>
            <a:p>
              <a:endParaRPr lang="en-US" dirty="0"/>
            </a:p>
          </p:txBody>
        </p:sp>
        <p:sp>
          <p:nvSpPr>
            <p:cNvPr id="60" name="Freeform 58"/>
            <p:cNvSpPr>
              <a:spLocks/>
            </p:cNvSpPr>
            <p:nvPr/>
          </p:nvSpPr>
          <p:spPr bwMode="auto">
            <a:xfrm>
              <a:off x="5352" y="3009"/>
              <a:ext cx="82" cy="25"/>
            </a:xfrm>
            <a:custGeom>
              <a:avLst/>
              <a:gdLst/>
              <a:ahLst/>
              <a:cxnLst>
                <a:cxn ang="0">
                  <a:pos x="14" y="21"/>
                </a:cxn>
                <a:cxn ang="0">
                  <a:pos x="11" y="25"/>
                </a:cxn>
                <a:cxn ang="0">
                  <a:pos x="14" y="25"/>
                </a:cxn>
                <a:cxn ang="0">
                  <a:pos x="18" y="25"/>
                </a:cxn>
                <a:cxn ang="0">
                  <a:pos x="25" y="21"/>
                </a:cxn>
                <a:cxn ang="0">
                  <a:pos x="28" y="21"/>
                </a:cxn>
                <a:cxn ang="0">
                  <a:pos x="32" y="21"/>
                </a:cxn>
                <a:cxn ang="0">
                  <a:pos x="36" y="21"/>
                </a:cxn>
                <a:cxn ang="0">
                  <a:pos x="43" y="21"/>
                </a:cxn>
                <a:cxn ang="0">
                  <a:pos x="46" y="21"/>
                </a:cxn>
                <a:cxn ang="0">
                  <a:pos x="50" y="18"/>
                </a:cxn>
                <a:cxn ang="0">
                  <a:pos x="57" y="18"/>
                </a:cxn>
                <a:cxn ang="0">
                  <a:pos x="60" y="18"/>
                </a:cxn>
                <a:cxn ang="0">
                  <a:pos x="64" y="18"/>
                </a:cxn>
                <a:cxn ang="0">
                  <a:pos x="71" y="18"/>
                </a:cxn>
                <a:cxn ang="0">
                  <a:pos x="74" y="18"/>
                </a:cxn>
                <a:cxn ang="0">
                  <a:pos x="78" y="14"/>
                </a:cxn>
                <a:cxn ang="0">
                  <a:pos x="82" y="14"/>
                </a:cxn>
                <a:cxn ang="0">
                  <a:pos x="82" y="0"/>
                </a:cxn>
                <a:cxn ang="0">
                  <a:pos x="78" y="0"/>
                </a:cxn>
                <a:cxn ang="0">
                  <a:pos x="71" y="0"/>
                </a:cxn>
                <a:cxn ang="0">
                  <a:pos x="67" y="0"/>
                </a:cxn>
                <a:cxn ang="0">
                  <a:pos x="60" y="4"/>
                </a:cxn>
                <a:cxn ang="0">
                  <a:pos x="57" y="4"/>
                </a:cxn>
                <a:cxn ang="0">
                  <a:pos x="53" y="4"/>
                </a:cxn>
                <a:cxn ang="0">
                  <a:pos x="50" y="4"/>
                </a:cxn>
                <a:cxn ang="0">
                  <a:pos x="43" y="4"/>
                </a:cxn>
                <a:cxn ang="0">
                  <a:pos x="39" y="4"/>
                </a:cxn>
                <a:cxn ang="0">
                  <a:pos x="36" y="7"/>
                </a:cxn>
                <a:cxn ang="0">
                  <a:pos x="28" y="7"/>
                </a:cxn>
                <a:cxn ang="0">
                  <a:pos x="25" y="7"/>
                </a:cxn>
                <a:cxn ang="0">
                  <a:pos x="21" y="7"/>
                </a:cxn>
                <a:cxn ang="0">
                  <a:pos x="18" y="7"/>
                </a:cxn>
                <a:cxn ang="0">
                  <a:pos x="11" y="7"/>
                </a:cxn>
                <a:cxn ang="0">
                  <a:pos x="7" y="11"/>
                </a:cxn>
                <a:cxn ang="0">
                  <a:pos x="0" y="14"/>
                </a:cxn>
                <a:cxn ang="0">
                  <a:pos x="14" y="21"/>
                </a:cxn>
              </a:cxnLst>
              <a:rect l="0" t="0" r="r" b="b"/>
              <a:pathLst>
                <a:path w="82" h="25">
                  <a:moveTo>
                    <a:pt x="14" y="21"/>
                  </a:moveTo>
                  <a:lnTo>
                    <a:pt x="11" y="25"/>
                  </a:lnTo>
                  <a:lnTo>
                    <a:pt x="14" y="25"/>
                  </a:lnTo>
                  <a:lnTo>
                    <a:pt x="18" y="25"/>
                  </a:lnTo>
                  <a:lnTo>
                    <a:pt x="25" y="21"/>
                  </a:lnTo>
                  <a:lnTo>
                    <a:pt x="28" y="21"/>
                  </a:lnTo>
                  <a:lnTo>
                    <a:pt x="32" y="21"/>
                  </a:lnTo>
                  <a:lnTo>
                    <a:pt x="36" y="21"/>
                  </a:lnTo>
                  <a:lnTo>
                    <a:pt x="43" y="21"/>
                  </a:lnTo>
                  <a:lnTo>
                    <a:pt x="46" y="21"/>
                  </a:lnTo>
                  <a:lnTo>
                    <a:pt x="50" y="18"/>
                  </a:lnTo>
                  <a:lnTo>
                    <a:pt x="57" y="18"/>
                  </a:lnTo>
                  <a:lnTo>
                    <a:pt x="60" y="18"/>
                  </a:lnTo>
                  <a:lnTo>
                    <a:pt x="64" y="18"/>
                  </a:lnTo>
                  <a:lnTo>
                    <a:pt x="71" y="18"/>
                  </a:lnTo>
                  <a:lnTo>
                    <a:pt x="74" y="18"/>
                  </a:lnTo>
                  <a:lnTo>
                    <a:pt x="78" y="14"/>
                  </a:lnTo>
                  <a:lnTo>
                    <a:pt x="82" y="14"/>
                  </a:lnTo>
                  <a:lnTo>
                    <a:pt x="82" y="0"/>
                  </a:lnTo>
                  <a:lnTo>
                    <a:pt x="78" y="0"/>
                  </a:lnTo>
                  <a:lnTo>
                    <a:pt x="71" y="0"/>
                  </a:lnTo>
                  <a:lnTo>
                    <a:pt x="67" y="0"/>
                  </a:lnTo>
                  <a:lnTo>
                    <a:pt x="60" y="4"/>
                  </a:lnTo>
                  <a:lnTo>
                    <a:pt x="57" y="4"/>
                  </a:lnTo>
                  <a:lnTo>
                    <a:pt x="53" y="4"/>
                  </a:lnTo>
                  <a:lnTo>
                    <a:pt x="50" y="4"/>
                  </a:lnTo>
                  <a:lnTo>
                    <a:pt x="43" y="4"/>
                  </a:lnTo>
                  <a:lnTo>
                    <a:pt x="39" y="4"/>
                  </a:lnTo>
                  <a:lnTo>
                    <a:pt x="36" y="7"/>
                  </a:lnTo>
                  <a:lnTo>
                    <a:pt x="28" y="7"/>
                  </a:lnTo>
                  <a:lnTo>
                    <a:pt x="25" y="7"/>
                  </a:lnTo>
                  <a:lnTo>
                    <a:pt x="21" y="7"/>
                  </a:lnTo>
                  <a:lnTo>
                    <a:pt x="18" y="7"/>
                  </a:lnTo>
                  <a:lnTo>
                    <a:pt x="11" y="7"/>
                  </a:lnTo>
                  <a:lnTo>
                    <a:pt x="7" y="11"/>
                  </a:lnTo>
                  <a:lnTo>
                    <a:pt x="0" y="14"/>
                  </a:lnTo>
                  <a:lnTo>
                    <a:pt x="14" y="21"/>
                  </a:lnTo>
                  <a:close/>
                </a:path>
              </a:pathLst>
            </a:custGeom>
            <a:solidFill>
              <a:srgbClr val="0E0D0D"/>
            </a:solidFill>
            <a:ln w="9525">
              <a:noFill/>
              <a:round/>
              <a:headEnd/>
              <a:tailEnd/>
            </a:ln>
          </p:spPr>
          <p:txBody>
            <a:bodyPr/>
            <a:lstStyle/>
            <a:p>
              <a:endParaRPr lang="en-US" dirty="0"/>
            </a:p>
          </p:txBody>
        </p:sp>
        <p:sp>
          <p:nvSpPr>
            <p:cNvPr id="61" name="Freeform 59"/>
            <p:cNvSpPr>
              <a:spLocks/>
            </p:cNvSpPr>
            <p:nvPr/>
          </p:nvSpPr>
          <p:spPr bwMode="auto">
            <a:xfrm>
              <a:off x="4715" y="2238"/>
              <a:ext cx="244" cy="661"/>
            </a:xfrm>
            <a:custGeom>
              <a:avLst/>
              <a:gdLst/>
              <a:ahLst/>
              <a:cxnLst>
                <a:cxn ang="0">
                  <a:pos x="0" y="21"/>
                </a:cxn>
                <a:cxn ang="0">
                  <a:pos x="0" y="173"/>
                </a:cxn>
                <a:cxn ang="0">
                  <a:pos x="4" y="325"/>
                </a:cxn>
                <a:cxn ang="0">
                  <a:pos x="4" y="474"/>
                </a:cxn>
                <a:cxn ang="0">
                  <a:pos x="7" y="626"/>
                </a:cxn>
                <a:cxn ang="0">
                  <a:pos x="21" y="633"/>
                </a:cxn>
                <a:cxn ang="0">
                  <a:pos x="36" y="640"/>
                </a:cxn>
                <a:cxn ang="0">
                  <a:pos x="53" y="644"/>
                </a:cxn>
                <a:cxn ang="0">
                  <a:pos x="67" y="647"/>
                </a:cxn>
                <a:cxn ang="0">
                  <a:pos x="85" y="651"/>
                </a:cxn>
                <a:cxn ang="0">
                  <a:pos x="103" y="654"/>
                </a:cxn>
                <a:cxn ang="0">
                  <a:pos x="117" y="658"/>
                </a:cxn>
                <a:cxn ang="0">
                  <a:pos x="135" y="661"/>
                </a:cxn>
                <a:cxn ang="0">
                  <a:pos x="152" y="661"/>
                </a:cxn>
                <a:cxn ang="0">
                  <a:pos x="167" y="661"/>
                </a:cxn>
                <a:cxn ang="0">
                  <a:pos x="184" y="661"/>
                </a:cxn>
                <a:cxn ang="0">
                  <a:pos x="198" y="661"/>
                </a:cxn>
                <a:cxn ang="0">
                  <a:pos x="209" y="661"/>
                </a:cxn>
                <a:cxn ang="0">
                  <a:pos x="223" y="658"/>
                </a:cxn>
                <a:cxn ang="0">
                  <a:pos x="234" y="654"/>
                </a:cxn>
                <a:cxn ang="0">
                  <a:pos x="244" y="651"/>
                </a:cxn>
                <a:cxn ang="0">
                  <a:pos x="237" y="612"/>
                </a:cxn>
                <a:cxn ang="0">
                  <a:pos x="230" y="569"/>
                </a:cxn>
                <a:cxn ang="0">
                  <a:pos x="223" y="531"/>
                </a:cxn>
                <a:cxn ang="0">
                  <a:pos x="220" y="488"/>
                </a:cxn>
                <a:cxn ang="0">
                  <a:pos x="213" y="449"/>
                </a:cxn>
                <a:cxn ang="0">
                  <a:pos x="205" y="407"/>
                </a:cxn>
                <a:cxn ang="0">
                  <a:pos x="198" y="368"/>
                </a:cxn>
                <a:cxn ang="0">
                  <a:pos x="191" y="325"/>
                </a:cxn>
                <a:cxn ang="0">
                  <a:pos x="188" y="286"/>
                </a:cxn>
                <a:cxn ang="0">
                  <a:pos x="181" y="244"/>
                </a:cxn>
                <a:cxn ang="0">
                  <a:pos x="174" y="201"/>
                </a:cxn>
                <a:cxn ang="0">
                  <a:pos x="167" y="162"/>
                </a:cxn>
                <a:cxn ang="0">
                  <a:pos x="159" y="120"/>
                </a:cxn>
                <a:cxn ang="0">
                  <a:pos x="156" y="81"/>
                </a:cxn>
                <a:cxn ang="0">
                  <a:pos x="149" y="39"/>
                </a:cxn>
                <a:cxn ang="0">
                  <a:pos x="142" y="0"/>
                </a:cxn>
                <a:cxn ang="0">
                  <a:pos x="135" y="0"/>
                </a:cxn>
                <a:cxn ang="0">
                  <a:pos x="124" y="3"/>
                </a:cxn>
                <a:cxn ang="0">
                  <a:pos x="117" y="3"/>
                </a:cxn>
                <a:cxn ang="0">
                  <a:pos x="106" y="3"/>
                </a:cxn>
                <a:cxn ang="0">
                  <a:pos x="96" y="7"/>
                </a:cxn>
                <a:cxn ang="0">
                  <a:pos x="89" y="7"/>
                </a:cxn>
                <a:cxn ang="0">
                  <a:pos x="78" y="10"/>
                </a:cxn>
                <a:cxn ang="0">
                  <a:pos x="71" y="10"/>
                </a:cxn>
                <a:cxn ang="0">
                  <a:pos x="64" y="10"/>
                </a:cxn>
                <a:cxn ang="0">
                  <a:pos x="53" y="14"/>
                </a:cxn>
                <a:cxn ang="0">
                  <a:pos x="43" y="14"/>
                </a:cxn>
                <a:cxn ang="0">
                  <a:pos x="36" y="14"/>
                </a:cxn>
                <a:cxn ang="0">
                  <a:pos x="25" y="17"/>
                </a:cxn>
                <a:cxn ang="0">
                  <a:pos x="18" y="17"/>
                </a:cxn>
                <a:cxn ang="0">
                  <a:pos x="7" y="21"/>
                </a:cxn>
                <a:cxn ang="0">
                  <a:pos x="0" y="21"/>
                </a:cxn>
              </a:cxnLst>
              <a:rect l="0" t="0" r="r" b="b"/>
              <a:pathLst>
                <a:path w="244" h="661">
                  <a:moveTo>
                    <a:pt x="0" y="21"/>
                  </a:moveTo>
                  <a:lnTo>
                    <a:pt x="0" y="173"/>
                  </a:lnTo>
                  <a:lnTo>
                    <a:pt x="4" y="325"/>
                  </a:lnTo>
                  <a:lnTo>
                    <a:pt x="4" y="474"/>
                  </a:lnTo>
                  <a:lnTo>
                    <a:pt x="7" y="626"/>
                  </a:lnTo>
                  <a:lnTo>
                    <a:pt x="21" y="633"/>
                  </a:lnTo>
                  <a:lnTo>
                    <a:pt x="36" y="640"/>
                  </a:lnTo>
                  <a:lnTo>
                    <a:pt x="53" y="644"/>
                  </a:lnTo>
                  <a:lnTo>
                    <a:pt x="67" y="647"/>
                  </a:lnTo>
                  <a:lnTo>
                    <a:pt x="85" y="651"/>
                  </a:lnTo>
                  <a:lnTo>
                    <a:pt x="103" y="654"/>
                  </a:lnTo>
                  <a:lnTo>
                    <a:pt x="117" y="658"/>
                  </a:lnTo>
                  <a:lnTo>
                    <a:pt x="135" y="661"/>
                  </a:lnTo>
                  <a:lnTo>
                    <a:pt x="152" y="661"/>
                  </a:lnTo>
                  <a:lnTo>
                    <a:pt x="167" y="661"/>
                  </a:lnTo>
                  <a:lnTo>
                    <a:pt x="184" y="661"/>
                  </a:lnTo>
                  <a:lnTo>
                    <a:pt x="198" y="661"/>
                  </a:lnTo>
                  <a:lnTo>
                    <a:pt x="209" y="661"/>
                  </a:lnTo>
                  <a:lnTo>
                    <a:pt x="223" y="658"/>
                  </a:lnTo>
                  <a:lnTo>
                    <a:pt x="234" y="654"/>
                  </a:lnTo>
                  <a:lnTo>
                    <a:pt x="244" y="651"/>
                  </a:lnTo>
                  <a:lnTo>
                    <a:pt x="237" y="612"/>
                  </a:lnTo>
                  <a:lnTo>
                    <a:pt x="230" y="569"/>
                  </a:lnTo>
                  <a:lnTo>
                    <a:pt x="223" y="531"/>
                  </a:lnTo>
                  <a:lnTo>
                    <a:pt x="220" y="488"/>
                  </a:lnTo>
                  <a:lnTo>
                    <a:pt x="213" y="449"/>
                  </a:lnTo>
                  <a:lnTo>
                    <a:pt x="205" y="407"/>
                  </a:lnTo>
                  <a:lnTo>
                    <a:pt x="198" y="368"/>
                  </a:lnTo>
                  <a:lnTo>
                    <a:pt x="191" y="325"/>
                  </a:lnTo>
                  <a:lnTo>
                    <a:pt x="188" y="286"/>
                  </a:lnTo>
                  <a:lnTo>
                    <a:pt x="181" y="244"/>
                  </a:lnTo>
                  <a:lnTo>
                    <a:pt x="174" y="201"/>
                  </a:lnTo>
                  <a:lnTo>
                    <a:pt x="167" y="162"/>
                  </a:lnTo>
                  <a:lnTo>
                    <a:pt x="159" y="120"/>
                  </a:lnTo>
                  <a:lnTo>
                    <a:pt x="156" y="81"/>
                  </a:lnTo>
                  <a:lnTo>
                    <a:pt x="149" y="39"/>
                  </a:lnTo>
                  <a:lnTo>
                    <a:pt x="142" y="0"/>
                  </a:lnTo>
                  <a:lnTo>
                    <a:pt x="135" y="0"/>
                  </a:lnTo>
                  <a:lnTo>
                    <a:pt x="124" y="3"/>
                  </a:lnTo>
                  <a:lnTo>
                    <a:pt x="117" y="3"/>
                  </a:lnTo>
                  <a:lnTo>
                    <a:pt x="106" y="3"/>
                  </a:lnTo>
                  <a:lnTo>
                    <a:pt x="96" y="7"/>
                  </a:lnTo>
                  <a:lnTo>
                    <a:pt x="89" y="7"/>
                  </a:lnTo>
                  <a:lnTo>
                    <a:pt x="78" y="10"/>
                  </a:lnTo>
                  <a:lnTo>
                    <a:pt x="71" y="10"/>
                  </a:lnTo>
                  <a:lnTo>
                    <a:pt x="64" y="10"/>
                  </a:lnTo>
                  <a:lnTo>
                    <a:pt x="53" y="14"/>
                  </a:lnTo>
                  <a:lnTo>
                    <a:pt x="43" y="14"/>
                  </a:lnTo>
                  <a:lnTo>
                    <a:pt x="36" y="14"/>
                  </a:lnTo>
                  <a:lnTo>
                    <a:pt x="25" y="17"/>
                  </a:lnTo>
                  <a:lnTo>
                    <a:pt x="18" y="17"/>
                  </a:lnTo>
                  <a:lnTo>
                    <a:pt x="7" y="21"/>
                  </a:lnTo>
                  <a:lnTo>
                    <a:pt x="0" y="21"/>
                  </a:lnTo>
                  <a:close/>
                </a:path>
              </a:pathLst>
            </a:custGeom>
            <a:solidFill>
              <a:srgbClr val="FFFFFF"/>
            </a:solidFill>
            <a:ln w="9525">
              <a:noFill/>
              <a:round/>
              <a:headEnd/>
              <a:tailEnd/>
            </a:ln>
          </p:spPr>
          <p:txBody>
            <a:bodyPr/>
            <a:lstStyle/>
            <a:p>
              <a:endParaRPr lang="en-US" dirty="0"/>
            </a:p>
          </p:txBody>
        </p:sp>
        <p:sp>
          <p:nvSpPr>
            <p:cNvPr id="62" name="Freeform 60"/>
            <p:cNvSpPr>
              <a:spLocks/>
            </p:cNvSpPr>
            <p:nvPr/>
          </p:nvSpPr>
          <p:spPr bwMode="auto">
            <a:xfrm>
              <a:off x="4708" y="2259"/>
              <a:ext cx="21" cy="612"/>
            </a:xfrm>
            <a:custGeom>
              <a:avLst/>
              <a:gdLst/>
              <a:ahLst/>
              <a:cxnLst>
                <a:cxn ang="0">
                  <a:pos x="21" y="605"/>
                </a:cxn>
                <a:cxn ang="0">
                  <a:pos x="21" y="566"/>
                </a:cxn>
                <a:cxn ang="0">
                  <a:pos x="21" y="531"/>
                </a:cxn>
                <a:cxn ang="0">
                  <a:pos x="21" y="492"/>
                </a:cxn>
                <a:cxn ang="0">
                  <a:pos x="21" y="453"/>
                </a:cxn>
                <a:cxn ang="0">
                  <a:pos x="18" y="418"/>
                </a:cxn>
                <a:cxn ang="0">
                  <a:pos x="18" y="379"/>
                </a:cxn>
                <a:cxn ang="0">
                  <a:pos x="18" y="340"/>
                </a:cxn>
                <a:cxn ang="0">
                  <a:pos x="18" y="304"/>
                </a:cxn>
                <a:cxn ang="0">
                  <a:pos x="18" y="265"/>
                </a:cxn>
                <a:cxn ang="0">
                  <a:pos x="18" y="226"/>
                </a:cxn>
                <a:cxn ang="0">
                  <a:pos x="18" y="187"/>
                </a:cxn>
                <a:cxn ang="0">
                  <a:pos x="18" y="152"/>
                </a:cxn>
                <a:cxn ang="0">
                  <a:pos x="14" y="113"/>
                </a:cxn>
                <a:cxn ang="0">
                  <a:pos x="14" y="74"/>
                </a:cxn>
                <a:cxn ang="0">
                  <a:pos x="14" y="39"/>
                </a:cxn>
                <a:cxn ang="0">
                  <a:pos x="14" y="0"/>
                </a:cxn>
                <a:cxn ang="0">
                  <a:pos x="0" y="18"/>
                </a:cxn>
                <a:cxn ang="0">
                  <a:pos x="0" y="57"/>
                </a:cxn>
                <a:cxn ang="0">
                  <a:pos x="0" y="95"/>
                </a:cxn>
                <a:cxn ang="0">
                  <a:pos x="0" y="131"/>
                </a:cxn>
                <a:cxn ang="0">
                  <a:pos x="0" y="170"/>
                </a:cxn>
                <a:cxn ang="0">
                  <a:pos x="0" y="209"/>
                </a:cxn>
                <a:cxn ang="0">
                  <a:pos x="4" y="248"/>
                </a:cxn>
                <a:cxn ang="0">
                  <a:pos x="4" y="283"/>
                </a:cxn>
                <a:cxn ang="0">
                  <a:pos x="4" y="322"/>
                </a:cxn>
                <a:cxn ang="0">
                  <a:pos x="4" y="361"/>
                </a:cxn>
                <a:cxn ang="0">
                  <a:pos x="4" y="396"/>
                </a:cxn>
                <a:cxn ang="0">
                  <a:pos x="4" y="435"/>
                </a:cxn>
                <a:cxn ang="0">
                  <a:pos x="4" y="474"/>
                </a:cxn>
                <a:cxn ang="0">
                  <a:pos x="4" y="510"/>
                </a:cxn>
                <a:cxn ang="0">
                  <a:pos x="7" y="548"/>
                </a:cxn>
                <a:cxn ang="0">
                  <a:pos x="7" y="587"/>
                </a:cxn>
                <a:cxn ang="0">
                  <a:pos x="11" y="612"/>
                </a:cxn>
              </a:cxnLst>
              <a:rect l="0" t="0" r="r" b="b"/>
              <a:pathLst>
                <a:path w="21" h="612">
                  <a:moveTo>
                    <a:pt x="18" y="598"/>
                  </a:moveTo>
                  <a:lnTo>
                    <a:pt x="21" y="605"/>
                  </a:lnTo>
                  <a:lnTo>
                    <a:pt x="21" y="587"/>
                  </a:lnTo>
                  <a:lnTo>
                    <a:pt x="21" y="566"/>
                  </a:lnTo>
                  <a:lnTo>
                    <a:pt x="21" y="548"/>
                  </a:lnTo>
                  <a:lnTo>
                    <a:pt x="21" y="531"/>
                  </a:lnTo>
                  <a:lnTo>
                    <a:pt x="21" y="510"/>
                  </a:lnTo>
                  <a:lnTo>
                    <a:pt x="21" y="492"/>
                  </a:lnTo>
                  <a:lnTo>
                    <a:pt x="21" y="474"/>
                  </a:lnTo>
                  <a:lnTo>
                    <a:pt x="21" y="453"/>
                  </a:lnTo>
                  <a:lnTo>
                    <a:pt x="21" y="435"/>
                  </a:lnTo>
                  <a:lnTo>
                    <a:pt x="18" y="418"/>
                  </a:lnTo>
                  <a:lnTo>
                    <a:pt x="18" y="396"/>
                  </a:lnTo>
                  <a:lnTo>
                    <a:pt x="18" y="379"/>
                  </a:lnTo>
                  <a:lnTo>
                    <a:pt x="18" y="361"/>
                  </a:lnTo>
                  <a:lnTo>
                    <a:pt x="18" y="340"/>
                  </a:lnTo>
                  <a:lnTo>
                    <a:pt x="18" y="322"/>
                  </a:lnTo>
                  <a:lnTo>
                    <a:pt x="18" y="304"/>
                  </a:lnTo>
                  <a:lnTo>
                    <a:pt x="18" y="283"/>
                  </a:lnTo>
                  <a:lnTo>
                    <a:pt x="18" y="265"/>
                  </a:lnTo>
                  <a:lnTo>
                    <a:pt x="18" y="248"/>
                  </a:lnTo>
                  <a:lnTo>
                    <a:pt x="18" y="226"/>
                  </a:lnTo>
                  <a:lnTo>
                    <a:pt x="18" y="209"/>
                  </a:lnTo>
                  <a:lnTo>
                    <a:pt x="18" y="187"/>
                  </a:lnTo>
                  <a:lnTo>
                    <a:pt x="18" y="170"/>
                  </a:lnTo>
                  <a:lnTo>
                    <a:pt x="18" y="152"/>
                  </a:lnTo>
                  <a:lnTo>
                    <a:pt x="18" y="131"/>
                  </a:lnTo>
                  <a:lnTo>
                    <a:pt x="14" y="113"/>
                  </a:lnTo>
                  <a:lnTo>
                    <a:pt x="14" y="95"/>
                  </a:lnTo>
                  <a:lnTo>
                    <a:pt x="14" y="74"/>
                  </a:lnTo>
                  <a:lnTo>
                    <a:pt x="14" y="57"/>
                  </a:lnTo>
                  <a:lnTo>
                    <a:pt x="14" y="39"/>
                  </a:lnTo>
                  <a:lnTo>
                    <a:pt x="14" y="18"/>
                  </a:lnTo>
                  <a:lnTo>
                    <a:pt x="14" y="0"/>
                  </a:lnTo>
                  <a:lnTo>
                    <a:pt x="0" y="0"/>
                  </a:lnTo>
                  <a:lnTo>
                    <a:pt x="0" y="18"/>
                  </a:lnTo>
                  <a:lnTo>
                    <a:pt x="0" y="39"/>
                  </a:lnTo>
                  <a:lnTo>
                    <a:pt x="0" y="57"/>
                  </a:lnTo>
                  <a:lnTo>
                    <a:pt x="0" y="74"/>
                  </a:lnTo>
                  <a:lnTo>
                    <a:pt x="0" y="95"/>
                  </a:lnTo>
                  <a:lnTo>
                    <a:pt x="0" y="113"/>
                  </a:lnTo>
                  <a:lnTo>
                    <a:pt x="0" y="131"/>
                  </a:lnTo>
                  <a:lnTo>
                    <a:pt x="0" y="152"/>
                  </a:lnTo>
                  <a:lnTo>
                    <a:pt x="0" y="170"/>
                  </a:lnTo>
                  <a:lnTo>
                    <a:pt x="0" y="187"/>
                  </a:lnTo>
                  <a:lnTo>
                    <a:pt x="0" y="209"/>
                  </a:lnTo>
                  <a:lnTo>
                    <a:pt x="4" y="226"/>
                  </a:lnTo>
                  <a:lnTo>
                    <a:pt x="4" y="248"/>
                  </a:lnTo>
                  <a:lnTo>
                    <a:pt x="4" y="265"/>
                  </a:lnTo>
                  <a:lnTo>
                    <a:pt x="4" y="283"/>
                  </a:lnTo>
                  <a:lnTo>
                    <a:pt x="4" y="304"/>
                  </a:lnTo>
                  <a:lnTo>
                    <a:pt x="4" y="322"/>
                  </a:lnTo>
                  <a:lnTo>
                    <a:pt x="4" y="340"/>
                  </a:lnTo>
                  <a:lnTo>
                    <a:pt x="4" y="361"/>
                  </a:lnTo>
                  <a:lnTo>
                    <a:pt x="4" y="379"/>
                  </a:lnTo>
                  <a:lnTo>
                    <a:pt x="4" y="396"/>
                  </a:lnTo>
                  <a:lnTo>
                    <a:pt x="4" y="418"/>
                  </a:lnTo>
                  <a:lnTo>
                    <a:pt x="4" y="435"/>
                  </a:lnTo>
                  <a:lnTo>
                    <a:pt x="4" y="453"/>
                  </a:lnTo>
                  <a:lnTo>
                    <a:pt x="4" y="474"/>
                  </a:lnTo>
                  <a:lnTo>
                    <a:pt x="4" y="492"/>
                  </a:lnTo>
                  <a:lnTo>
                    <a:pt x="4" y="510"/>
                  </a:lnTo>
                  <a:lnTo>
                    <a:pt x="7" y="531"/>
                  </a:lnTo>
                  <a:lnTo>
                    <a:pt x="7" y="548"/>
                  </a:lnTo>
                  <a:lnTo>
                    <a:pt x="7" y="566"/>
                  </a:lnTo>
                  <a:lnTo>
                    <a:pt x="7" y="587"/>
                  </a:lnTo>
                  <a:lnTo>
                    <a:pt x="7" y="605"/>
                  </a:lnTo>
                  <a:lnTo>
                    <a:pt x="11" y="612"/>
                  </a:lnTo>
                  <a:lnTo>
                    <a:pt x="18" y="598"/>
                  </a:lnTo>
                  <a:close/>
                </a:path>
              </a:pathLst>
            </a:custGeom>
            <a:solidFill>
              <a:srgbClr val="0E0D0D"/>
            </a:solidFill>
            <a:ln w="9525">
              <a:noFill/>
              <a:round/>
              <a:headEnd/>
              <a:tailEnd/>
            </a:ln>
          </p:spPr>
          <p:txBody>
            <a:bodyPr/>
            <a:lstStyle/>
            <a:p>
              <a:endParaRPr lang="en-US" dirty="0"/>
            </a:p>
          </p:txBody>
        </p:sp>
        <p:sp>
          <p:nvSpPr>
            <p:cNvPr id="63" name="Freeform 61"/>
            <p:cNvSpPr>
              <a:spLocks/>
            </p:cNvSpPr>
            <p:nvPr/>
          </p:nvSpPr>
          <p:spPr bwMode="auto">
            <a:xfrm>
              <a:off x="4719" y="2857"/>
              <a:ext cx="247" cy="50"/>
            </a:xfrm>
            <a:custGeom>
              <a:avLst/>
              <a:gdLst/>
              <a:ahLst/>
              <a:cxnLst>
                <a:cxn ang="0">
                  <a:pos x="233" y="35"/>
                </a:cxn>
                <a:cxn ang="0">
                  <a:pos x="237" y="25"/>
                </a:cxn>
                <a:cxn ang="0">
                  <a:pos x="226" y="28"/>
                </a:cxn>
                <a:cxn ang="0">
                  <a:pos x="219" y="32"/>
                </a:cxn>
                <a:cxn ang="0">
                  <a:pos x="205" y="32"/>
                </a:cxn>
                <a:cxn ang="0">
                  <a:pos x="194" y="35"/>
                </a:cxn>
                <a:cxn ang="0">
                  <a:pos x="177" y="35"/>
                </a:cxn>
                <a:cxn ang="0">
                  <a:pos x="163" y="35"/>
                </a:cxn>
                <a:cxn ang="0">
                  <a:pos x="148" y="35"/>
                </a:cxn>
                <a:cxn ang="0">
                  <a:pos x="131" y="32"/>
                </a:cxn>
                <a:cxn ang="0">
                  <a:pos x="116" y="32"/>
                </a:cxn>
                <a:cxn ang="0">
                  <a:pos x="99" y="28"/>
                </a:cxn>
                <a:cxn ang="0">
                  <a:pos x="81" y="25"/>
                </a:cxn>
                <a:cxn ang="0">
                  <a:pos x="67" y="21"/>
                </a:cxn>
                <a:cxn ang="0">
                  <a:pos x="49" y="18"/>
                </a:cxn>
                <a:cxn ang="0">
                  <a:pos x="35" y="14"/>
                </a:cxn>
                <a:cxn ang="0">
                  <a:pos x="21" y="7"/>
                </a:cxn>
                <a:cxn ang="0">
                  <a:pos x="7" y="0"/>
                </a:cxn>
                <a:cxn ang="0">
                  <a:pos x="0" y="14"/>
                </a:cxn>
                <a:cxn ang="0">
                  <a:pos x="14" y="21"/>
                </a:cxn>
                <a:cxn ang="0">
                  <a:pos x="32" y="28"/>
                </a:cxn>
                <a:cxn ang="0">
                  <a:pos x="46" y="32"/>
                </a:cxn>
                <a:cxn ang="0">
                  <a:pos x="63" y="35"/>
                </a:cxn>
                <a:cxn ang="0">
                  <a:pos x="78" y="42"/>
                </a:cxn>
                <a:cxn ang="0">
                  <a:pos x="95" y="42"/>
                </a:cxn>
                <a:cxn ang="0">
                  <a:pos x="113" y="46"/>
                </a:cxn>
                <a:cxn ang="0">
                  <a:pos x="131" y="50"/>
                </a:cxn>
                <a:cxn ang="0">
                  <a:pos x="148" y="50"/>
                </a:cxn>
                <a:cxn ang="0">
                  <a:pos x="163" y="50"/>
                </a:cxn>
                <a:cxn ang="0">
                  <a:pos x="180" y="50"/>
                </a:cxn>
                <a:cxn ang="0">
                  <a:pos x="194" y="50"/>
                </a:cxn>
                <a:cxn ang="0">
                  <a:pos x="209" y="50"/>
                </a:cxn>
                <a:cxn ang="0">
                  <a:pos x="219" y="46"/>
                </a:cxn>
                <a:cxn ang="0">
                  <a:pos x="233" y="42"/>
                </a:cxn>
                <a:cxn ang="0">
                  <a:pos x="244" y="39"/>
                </a:cxn>
                <a:cxn ang="0">
                  <a:pos x="247" y="32"/>
                </a:cxn>
                <a:cxn ang="0">
                  <a:pos x="233" y="35"/>
                </a:cxn>
              </a:cxnLst>
              <a:rect l="0" t="0" r="r" b="b"/>
              <a:pathLst>
                <a:path w="247" h="50">
                  <a:moveTo>
                    <a:pt x="233" y="35"/>
                  </a:moveTo>
                  <a:lnTo>
                    <a:pt x="237" y="25"/>
                  </a:lnTo>
                  <a:lnTo>
                    <a:pt x="226" y="28"/>
                  </a:lnTo>
                  <a:lnTo>
                    <a:pt x="219" y="32"/>
                  </a:lnTo>
                  <a:lnTo>
                    <a:pt x="205" y="32"/>
                  </a:lnTo>
                  <a:lnTo>
                    <a:pt x="194" y="35"/>
                  </a:lnTo>
                  <a:lnTo>
                    <a:pt x="177" y="35"/>
                  </a:lnTo>
                  <a:lnTo>
                    <a:pt x="163" y="35"/>
                  </a:lnTo>
                  <a:lnTo>
                    <a:pt x="148" y="35"/>
                  </a:lnTo>
                  <a:lnTo>
                    <a:pt x="131" y="32"/>
                  </a:lnTo>
                  <a:lnTo>
                    <a:pt x="116" y="32"/>
                  </a:lnTo>
                  <a:lnTo>
                    <a:pt x="99" y="28"/>
                  </a:lnTo>
                  <a:lnTo>
                    <a:pt x="81" y="25"/>
                  </a:lnTo>
                  <a:lnTo>
                    <a:pt x="67" y="21"/>
                  </a:lnTo>
                  <a:lnTo>
                    <a:pt x="49" y="18"/>
                  </a:lnTo>
                  <a:lnTo>
                    <a:pt x="35" y="14"/>
                  </a:lnTo>
                  <a:lnTo>
                    <a:pt x="21" y="7"/>
                  </a:lnTo>
                  <a:lnTo>
                    <a:pt x="7" y="0"/>
                  </a:lnTo>
                  <a:lnTo>
                    <a:pt x="0" y="14"/>
                  </a:lnTo>
                  <a:lnTo>
                    <a:pt x="14" y="21"/>
                  </a:lnTo>
                  <a:lnTo>
                    <a:pt x="32" y="28"/>
                  </a:lnTo>
                  <a:lnTo>
                    <a:pt x="46" y="32"/>
                  </a:lnTo>
                  <a:lnTo>
                    <a:pt x="63" y="35"/>
                  </a:lnTo>
                  <a:lnTo>
                    <a:pt x="78" y="42"/>
                  </a:lnTo>
                  <a:lnTo>
                    <a:pt x="95" y="42"/>
                  </a:lnTo>
                  <a:lnTo>
                    <a:pt x="113" y="46"/>
                  </a:lnTo>
                  <a:lnTo>
                    <a:pt x="131" y="50"/>
                  </a:lnTo>
                  <a:lnTo>
                    <a:pt x="148" y="50"/>
                  </a:lnTo>
                  <a:lnTo>
                    <a:pt x="163" y="50"/>
                  </a:lnTo>
                  <a:lnTo>
                    <a:pt x="180" y="50"/>
                  </a:lnTo>
                  <a:lnTo>
                    <a:pt x="194" y="50"/>
                  </a:lnTo>
                  <a:lnTo>
                    <a:pt x="209" y="50"/>
                  </a:lnTo>
                  <a:lnTo>
                    <a:pt x="219" y="46"/>
                  </a:lnTo>
                  <a:lnTo>
                    <a:pt x="233" y="42"/>
                  </a:lnTo>
                  <a:lnTo>
                    <a:pt x="244" y="39"/>
                  </a:lnTo>
                  <a:lnTo>
                    <a:pt x="247" y="32"/>
                  </a:lnTo>
                  <a:lnTo>
                    <a:pt x="233" y="35"/>
                  </a:lnTo>
                  <a:close/>
                </a:path>
              </a:pathLst>
            </a:custGeom>
            <a:solidFill>
              <a:srgbClr val="0E0D0D"/>
            </a:solidFill>
            <a:ln w="9525">
              <a:noFill/>
              <a:round/>
              <a:headEnd/>
              <a:tailEnd/>
            </a:ln>
          </p:spPr>
          <p:txBody>
            <a:bodyPr/>
            <a:lstStyle/>
            <a:p>
              <a:endParaRPr lang="en-US" dirty="0"/>
            </a:p>
          </p:txBody>
        </p:sp>
        <p:sp>
          <p:nvSpPr>
            <p:cNvPr id="64" name="Freeform 62"/>
            <p:cNvSpPr>
              <a:spLocks/>
            </p:cNvSpPr>
            <p:nvPr/>
          </p:nvSpPr>
          <p:spPr bwMode="auto">
            <a:xfrm>
              <a:off x="4850" y="2231"/>
              <a:ext cx="116" cy="661"/>
            </a:xfrm>
            <a:custGeom>
              <a:avLst/>
              <a:gdLst/>
              <a:ahLst/>
              <a:cxnLst>
                <a:cxn ang="0">
                  <a:pos x="0" y="7"/>
                </a:cxn>
                <a:cxn ang="0">
                  <a:pos x="7" y="49"/>
                </a:cxn>
                <a:cxn ang="0">
                  <a:pos x="10" y="88"/>
                </a:cxn>
                <a:cxn ang="0">
                  <a:pos x="17" y="131"/>
                </a:cxn>
                <a:cxn ang="0">
                  <a:pos x="24" y="169"/>
                </a:cxn>
                <a:cxn ang="0">
                  <a:pos x="32" y="212"/>
                </a:cxn>
                <a:cxn ang="0">
                  <a:pos x="39" y="251"/>
                </a:cxn>
                <a:cxn ang="0">
                  <a:pos x="42" y="293"/>
                </a:cxn>
                <a:cxn ang="0">
                  <a:pos x="49" y="332"/>
                </a:cxn>
                <a:cxn ang="0">
                  <a:pos x="56" y="375"/>
                </a:cxn>
                <a:cxn ang="0">
                  <a:pos x="63" y="417"/>
                </a:cxn>
                <a:cxn ang="0">
                  <a:pos x="70" y="456"/>
                </a:cxn>
                <a:cxn ang="0">
                  <a:pos x="74" y="499"/>
                </a:cxn>
                <a:cxn ang="0">
                  <a:pos x="81" y="538"/>
                </a:cxn>
                <a:cxn ang="0">
                  <a:pos x="88" y="580"/>
                </a:cxn>
                <a:cxn ang="0">
                  <a:pos x="95" y="619"/>
                </a:cxn>
                <a:cxn ang="0">
                  <a:pos x="102" y="661"/>
                </a:cxn>
                <a:cxn ang="0">
                  <a:pos x="113" y="637"/>
                </a:cxn>
                <a:cxn ang="0">
                  <a:pos x="106" y="598"/>
                </a:cxn>
                <a:cxn ang="0">
                  <a:pos x="102" y="555"/>
                </a:cxn>
                <a:cxn ang="0">
                  <a:pos x="95" y="516"/>
                </a:cxn>
                <a:cxn ang="0">
                  <a:pos x="88" y="474"/>
                </a:cxn>
                <a:cxn ang="0">
                  <a:pos x="81" y="435"/>
                </a:cxn>
                <a:cxn ang="0">
                  <a:pos x="74" y="392"/>
                </a:cxn>
                <a:cxn ang="0">
                  <a:pos x="67" y="350"/>
                </a:cxn>
                <a:cxn ang="0">
                  <a:pos x="63" y="311"/>
                </a:cxn>
                <a:cxn ang="0">
                  <a:pos x="56" y="269"/>
                </a:cxn>
                <a:cxn ang="0">
                  <a:pos x="49" y="230"/>
                </a:cxn>
                <a:cxn ang="0">
                  <a:pos x="42" y="187"/>
                </a:cxn>
                <a:cxn ang="0">
                  <a:pos x="39" y="148"/>
                </a:cxn>
                <a:cxn ang="0">
                  <a:pos x="32" y="106"/>
                </a:cxn>
                <a:cxn ang="0">
                  <a:pos x="24" y="67"/>
                </a:cxn>
                <a:cxn ang="0">
                  <a:pos x="17" y="24"/>
                </a:cxn>
                <a:cxn ang="0">
                  <a:pos x="7" y="0"/>
                </a:cxn>
              </a:cxnLst>
              <a:rect l="0" t="0" r="r" b="b"/>
              <a:pathLst>
                <a:path w="116" h="661">
                  <a:moveTo>
                    <a:pt x="7" y="14"/>
                  </a:moveTo>
                  <a:lnTo>
                    <a:pt x="0" y="7"/>
                  </a:lnTo>
                  <a:lnTo>
                    <a:pt x="3" y="28"/>
                  </a:lnTo>
                  <a:lnTo>
                    <a:pt x="7" y="49"/>
                  </a:lnTo>
                  <a:lnTo>
                    <a:pt x="10" y="67"/>
                  </a:lnTo>
                  <a:lnTo>
                    <a:pt x="10" y="88"/>
                  </a:lnTo>
                  <a:lnTo>
                    <a:pt x="14" y="109"/>
                  </a:lnTo>
                  <a:lnTo>
                    <a:pt x="17" y="131"/>
                  </a:lnTo>
                  <a:lnTo>
                    <a:pt x="21" y="148"/>
                  </a:lnTo>
                  <a:lnTo>
                    <a:pt x="24" y="169"/>
                  </a:lnTo>
                  <a:lnTo>
                    <a:pt x="28" y="191"/>
                  </a:lnTo>
                  <a:lnTo>
                    <a:pt x="32" y="212"/>
                  </a:lnTo>
                  <a:lnTo>
                    <a:pt x="35" y="233"/>
                  </a:lnTo>
                  <a:lnTo>
                    <a:pt x="39" y="251"/>
                  </a:lnTo>
                  <a:lnTo>
                    <a:pt x="42" y="272"/>
                  </a:lnTo>
                  <a:lnTo>
                    <a:pt x="42" y="293"/>
                  </a:lnTo>
                  <a:lnTo>
                    <a:pt x="46" y="315"/>
                  </a:lnTo>
                  <a:lnTo>
                    <a:pt x="49" y="332"/>
                  </a:lnTo>
                  <a:lnTo>
                    <a:pt x="53" y="353"/>
                  </a:lnTo>
                  <a:lnTo>
                    <a:pt x="56" y="375"/>
                  </a:lnTo>
                  <a:lnTo>
                    <a:pt x="60" y="396"/>
                  </a:lnTo>
                  <a:lnTo>
                    <a:pt x="63" y="417"/>
                  </a:lnTo>
                  <a:lnTo>
                    <a:pt x="67" y="435"/>
                  </a:lnTo>
                  <a:lnTo>
                    <a:pt x="70" y="456"/>
                  </a:lnTo>
                  <a:lnTo>
                    <a:pt x="74" y="477"/>
                  </a:lnTo>
                  <a:lnTo>
                    <a:pt x="74" y="499"/>
                  </a:lnTo>
                  <a:lnTo>
                    <a:pt x="78" y="516"/>
                  </a:lnTo>
                  <a:lnTo>
                    <a:pt x="81" y="538"/>
                  </a:lnTo>
                  <a:lnTo>
                    <a:pt x="85" y="559"/>
                  </a:lnTo>
                  <a:lnTo>
                    <a:pt x="88" y="580"/>
                  </a:lnTo>
                  <a:lnTo>
                    <a:pt x="92" y="598"/>
                  </a:lnTo>
                  <a:lnTo>
                    <a:pt x="95" y="619"/>
                  </a:lnTo>
                  <a:lnTo>
                    <a:pt x="99" y="640"/>
                  </a:lnTo>
                  <a:lnTo>
                    <a:pt x="102" y="661"/>
                  </a:lnTo>
                  <a:lnTo>
                    <a:pt x="116" y="658"/>
                  </a:lnTo>
                  <a:lnTo>
                    <a:pt x="113" y="637"/>
                  </a:lnTo>
                  <a:lnTo>
                    <a:pt x="109" y="615"/>
                  </a:lnTo>
                  <a:lnTo>
                    <a:pt x="106" y="598"/>
                  </a:lnTo>
                  <a:lnTo>
                    <a:pt x="102" y="576"/>
                  </a:lnTo>
                  <a:lnTo>
                    <a:pt x="102" y="555"/>
                  </a:lnTo>
                  <a:lnTo>
                    <a:pt x="99" y="534"/>
                  </a:lnTo>
                  <a:lnTo>
                    <a:pt x="95" y="516"/>
                  </a:lnTo>
                  <a:lnTo>
                    <a:pt x="92" y="495"/>
                  </a:lnTo>
                  <a:lnTo>
                    <a:pt x="88" y="474"/>
                  </a:lnTo>
                  <a:lnTo>
                    <a:pt x="85" y="453"/>
                  </a:lnTo>
                  <a:lnTo>
                    <a:pt x="81" y="435"/>
                  </a:lnTo>
                  <a:lnTo>
                    <a:pt x="78" y="414"/>
                  </a:lnTo>
                  <a:lnTo>
                    <a:pt x="74" y="392"/>
                  </a:lnTo>
                  <a:lnTo>
                    <a:pt x="70" y="371"/>
                  </a:lnTo>
                  <a:lnTo>
                    <a:pt x="67" y="350"/>
                  </a:lnTo>
                  <a:lnTo>
                    <a:pt x="67" y="332"/>
                  </a:lnTo>
                  <a:lnTo>
                    <a:pt x="63" y="311"/>
                  </a:lnTo>
                  <a:lnTo>
                    <a:pt x="60" y="290"/>
                  </a:lnTo>
                  <a:lnTo>
                    <a:pt x="56" y="269"/>
                  </a:lnTo>
                  <a:lnTo>
                    <a:pt x="53" y="251"/>
                  </a:lnTo>
                  <a:lnTo>
                    <a:pt x="49" y="230"/>
                  </a:lnTo>
                  <a:lnTo>
                    <a:pt x="46" y="208"/>
                  </a:lnTo>
                  <a:lnTo>
                    <a:pt x="42" y="187"/>
                  </a:lnTo>
                  <a:lnTo>
                    <a:pt x="39" y="169"/>
                  </a:lnTo>
                  <a:lnTo>
                    <a:pt x="39" y="148"/>
                  </a:lnTo>
                  <a:lnTo>
                    <a:pt x="35" y="127"/>
                  </a:lnTo>
                  <a:lnTo>
                    <a:pt x="32" y="106"/>
                  </a:lnTo>
                  <a:lnTo>
                    <a:pt x="28" y="88"/>
                  </a:lnTo>
                  <a:lnTo>
                    <a:pt x="24" y="67"/>
                  </a:lnTo>
                  <a:lnTo>
                    <a:pt x="21" y="46"/>
                  </a:lnTo>
                  <a:lnTo>
                    <a:pt x="17" y="24"/>
                  </a:lnTo>
                  <a:lnTo>
                    <a:pt x="14" y="3"/>
                  </a:lnTo>
                  <a:lnTo>
                    <a:pt x="7" y="0"/>
                  </a:lnTo>
                  <a:lnTo>
                    <a:pt x="7" y="14"/>
                  </a:lnTo>
                  <a:close/>
                </a:path>
              </a:pathLst>
            </a:custGeom>
            <a:solidFill>
              <a:srgbClr val="0E0D0D"/>
            </a:solidFill>
            <a:ln w="9525">
              <a:noFill/>
              <a:round/>
              <a:headEnd/>
              <a:tailEnd/>
            </a:ln>
          </p:spPr>
          <p:txBody>
            <a:bodyPr/>
            <a:lstStyle/>
            <a:p>
              <a:endParaRPr lang="en-US" dirty="0"/>
            </a:p>
          </p:txBody>
        </p:sp>
        <p:sp>
          <p:nvSpPr>
            <p:cNvPr id="65" name="Freeform 63"/>
            <p:cNvSpPr>
              <a:spLocks/>
            </p:cNvSpPr>
            <p:nvPr/>
          </p:nvSpPr>
          <p:spPr bwMode="auto">
            <a:xfrm>
              <a:off x="4708" y="2231"/>
              <a:ext cx="149" cy="35"/>
            </a:xfrm>
            <a:custGeom>
              <a:avLst/>
              <a:gdLst/>
              <a:ahLst/>
              <a:cxnLst>
                <a:cxn ang="0">
                  <a:pos x="14" y="28"/>
                </a:cxn>
                <a:cxn ang="0">
                  <a:pos x="7" y="35"/>
                </a:cxn>
                <a:cxn ang="0">
                  <a:pos x="18" y="35"/>
                </a:cxn>
                <a:cxn ang="0">
                  <a:pos x="25" y="31"/>
                </a:cxn>
                <a:cxn ang="0">
                  <a:pos x="35" y="31"/>
                </a:cxn>
                <a:cxn ang="0">
                  <a:pos x="43" y="31"/>
                </a:cxn>
                <a:cxn ang="0">
                  <a:pos x="53" y="28"/>
                </a:cxn>
                <a:cxn ang="0">
                  <a:pos x="60" y="28"/>
                </a:cxn>
                <a:cxn ang="0">
                  <a:pos x="71" y="24"/>
                </a:cxn>
                <a:cxn ang="0">
                  <a:pos x="78" y="24"/>
                </a:cxn>
                <a:cxn ang="0">
                  <a:pos x="89" y="24"/>
                </a:cxn>
                <a:cxn ang="0">
                  <a:pos x="96" y="21"/>
                </a:cxn>
                <a:cxn ang="0">
                  <a:pos x="106" y="21"/>
                </a:cxn>
                <a:cxn ang="0">
                  <a:pos x="113" y="17"/>
                </a:cxn>
                <a:cxn ang="0">
                  <a:pos x="124" y="17"/>
                </a:cxn>
                <a:cxn ang="0">
                  <a:pos x="131" y="17"/>
                </a:cxn>
                <a:cxn ang="0">
                  <a:pos x="142" y="14"/>
                </a:cxn>
                <a:cxn ang="0">
                  <a:pos x="149" y="14"/>
                </a:cxn>
                <a:cxn ang="0">
                  <a:pos x="149" y="0"/>
                </a:cxn>
                <a:cxn ang="0">
                  <a:pos x="138" y="0"/>
                </a:cxn>
                <a:cxn ang="0">
                  <a:pos x="131" y="0"/>
                </a:cxn>
                <a:cxn ang="0">
                  <a:pos x="120" y="3"/>
                </a:cxn>
                <a:cxn ang="0">
                  <a:pos x="113" y="3"/>
                </a:cxn>
                <a:cxn ang="0">
                  <a:pos x="103" y="7"/>
                </a:cxn>
                <a:cxn ang="0">
                  <a:pos x="96" y="7"/>
                </a:cxn>
                <a:cxn ang="0">
                  <a:pos x="85" y="7"/>
                </a:cxn>
                <a:cxn ang="0">
                  <a:pos x="78" y="10"/>
                </a:cxn>
                <a:cxn ang="0">
                  <a:pos x="67" y="10"/>
                </a:cxn>
                <a:cxn ang="0">
                  <a:pos x="60" y="10"/>
                </a:cxn>
                <a:cxn ang="0">
                  <a:pos x="50" y="14"/>
                </a:cxn>
                <a:cxn ang="0">
                  <a:pos x="43" y="14"/>
                </a:cxn>
                <a:cxn ang="0">
                  <a:pos x="32" y="17"/>
                </a:cxn>
                <a:cxn ang="0">
                  <a:pos x="25" y="17"/>
                </a:cxn>
                <a:cxn ang="0">
                  <a:pos x="14" y="17"/>
                </a:cxn>
                <a:cxn ang="0">
                  <a:pos x="7" y="21"/>
                </a:cxn>
                <a:cxn ang="0">
                  <a:pos x="0" y="28"/>
                </a:cxn>
                <a:cxn ang="0">
                  <a:pos x="14" y="28"/>
                </a:cxn>
              </a:cxnLst>
              <a:rect l="0" t="0" r="r" b="b"/>
              <a:pathLst>
                <a:path w="149" h="35">
                  <a:moveTo>
                    <a:pt x="14" y="28"/>
                  </a:moveTo>
                  <a:lnTo>
                    <a:pt x="7" y="35"/>
                  </a:lnTo>
                  <a:lnTo>
                    <a:pt x="18" y="35"/>
                  </a:lnTo>
                  <a:lnTo>
                    <a:pt x="25" y="31"/>
                  </a:lnTo>
                  <a:lnTo>
                    <a:pt x="35" y="31"/>
                  </a:lnTo>
                  <a:lnTo>
                    <a:pt x="43" y="31"/>
                  </a:lnTo>
                  <a:lnTo>
                    <a:pt x="53" y="28"/>
                  </a:lnTo>
                  <a:lnTo>
                    <a:pt x="60" y="28"/>
                  </a:lnTo>
                  <a:lnTo>
                    <a:pt x="71" y="24"/>
                  </a:lnTo>
                  <a:lnTo>
                    <a:pt x="78" y="24"/>
                  </a:lnTo>
                  <a:lnTo>
                    <a:pt x="89" y="24"/>
                  </a:lnTo>
                  <a:lnTo>
                    <a:pt x="96" y="21"/>
                  </a:lnTo>
                  <a:lnTo>
                    <a:pt x="106" y="21"/>
                  </a:lnTo>
                  <a:lnTo>
                    <a:pt x="113" y="17"/>
                  </a:lnTo>
                  <a:lnTo>
                    <a:pt x="124" y="17"/>
                  </a:lnTo>
                  <a:lnTo>
                    <a:pt x="131" y="17"/>
                  </a:lnTo>
                  <a:lnTo>
                    <a:pt x="142" y="14"/>
                  </a:lnTo>
                  <a:lnTo>
                    <a:pt x="149" y="14"/>
                  </a:lnTo>
                  <a:lnTo>
                    <a:pt x="149" y="0"/>
                  </a:lnTo>
                  <a:lnTo>
                    <a:pt x="138" y="0"/>
                  </a:lnTo>
                  <a:lnTo>
                    <a:pt x="131" y="0"/>
                  </a:lnTo>
                  <a:lnTo>
                    <a:pt x="120" y="3"/>
                  </a:lnTo>
                  <a:lnTo>
                    <a:pt x="113" y="3"/>
                  </a:lnTo>
                  <a:lnTo>
                    <a:pt x="103" y="7"/>
                  </a:lnTo>
                  <a:lnTo>
                    <a:pt x="96" y="7"/>
                  </a:lnTo>
                  <a:lnTo>
                    <a:pt x="85" y="7"/>
                  </a:lnTo>
                  <a:lnTo>
                    <a:pt x="78" y="10"/>
                  </a:lnTo>
                  <a:lnTo>
                    <a:pt x="67" y="10"/>
                  </a:lnTo>
                  <a:lnTo>
                    <a:pt x="60" y="10"/>
                  </a:lnTo>
                  <a:lnTo>
                    <a:pt x="50" y="14"/>
                  </a:lnTo>
                  <a:lnTo>
                    <a:pt x="43" y="14"/>
                  </a:lnTo>
                  <a:lnTo>
                    <a:pt x="32" y="17"/>
                  </a:lnTo>
                  <a:lnTo>
                    <a:pt x="25" y="17"/>
                  </a:lnTo>
                  <a:lnTo>
                    <a:pt x="14" y="17"/>
                  </a:lnTo>
                  <a:lnTo>
                    <a:pt x="7" y="21"/>
                  </a:lnTo>
                  <a:lnTo>
                    <a:pt x="0" y="28"/>
                  </a:lnTo>
                  <a:lnTo>
                    <a:pt x="14" y="28"/>
                  </a:lnTo>
                  <a:close/>
                </a:path>
              </a:pathLst>
            </a:custGeom>
            <a:solidFill>
              <a:srgbClr val="0E0D0D"/>
            </a:solidFill>
            <a:ln w="9525">
              <a:noFill/>
              <a:round/>
              <a:headEnd/>
              <a:tailEnd/>
            </a:ln>
          </p:spPr>
          <p:txBody>
            <a:bodyPr/>
            <a:lstStyle/>
            <a:p>
              <a:endParaRPr lang="en-US" dirty="0"/>
            </a:p>
          </p:txBody>
        </p:sp>
        <p:sp>
          <p:nvSpPr>
            <p:cNvPr id="66" name="Freeform 64"/>
            <p:cNvSpPr>
              <a:spLocks/>
            </p:cNvSpPr>
            <p:nvPr/>
          </p:nvSpPr>
          <p:spPr bwMode="auto">
            <a:xfrm>
              <a:off x="4733" y="2252"/>
              <a:ext cx="74" cy="131"/>
            </a:xfrm>
            <a:custGeom>
              <a:avLst/>
              <a:gdLst/>
              <a:ahLst/>
              <a:cxnLst>
                <a:cxn ang="0">
                  <a:pos x="64" y="127"/>
                </a:cxn>
                <a:cxn ang="0">
                  <a:pos x="67" y="117"/>
                </a:cxn>
                <a:cxn ang="0">
                  <a:pos x="71" y="102"/>
                </a:cxn>
                <a:cxn ang="0">
                  <a:pos x="71" y="92"/>
                </a:cxn>
                <a:cxn ang="0">
                  <a:pos x="74" y="78"/>
                </a:cxn>
                <a:cxn ang="0">
                  <a:pos x="74" y="67"/>
                </a:cxn>
                <a:cxn ang="0">
                  <a:pos x="74" y="56"/>
                </a:cxn>
                <a:cxn ang="0">
                  <a:pos x="74" y="42"/>
                </a:cxn>
                <a:cxn ang="0">
                  <a:pos x="74" y="32"/>
                </a:cxn>
                <a:cxn ang="0">
                  <a:pos x="71" y="28"/>
                </a:cxn>
                <a:cxn ang="0">
                  <a:pos x="64" y="25"/>
                </a:cxn>
                <a:cxn ang="0">
                  <a:pos x="60" y="21"/>
                </a:cxn>
                <a:cxn ang="0">
                  <a:pos x="56" y="14"/>
                </a:cxn>
                <a:cxn ang="0">
                  <a:pos x="53" y="10"/>
                </a:cxn>
                <a:cxn ang="0">
                  <a:pos x="49" y="7"/>
                </a:cxn>
                <a:cxn ang="0">
                  <a:pos x="46" y="3"/>
                </a:cxn>
                <a:cxn ang="0">
                  <a:pos x="39" y="0"/>
                </a:cxn>
                <a:cxn ang="0">
                  <a:pos x="35" y="3"/>
                </a:cxn>
                <a:cxn ang="0">
                  <a:pos x="32" y="7"/>
                </a:cxn>
                <a:cxn ang="0">
                  <a:pos x="25" y="10"/>
                </a:cxn>
                <a:cxn ang="0">
                  <a:pos x="21" y="14"/>
                </a:cxn>
                <a:cxn ang="0">
                  <a:pos x="14" y="17"/>
                </a:cxn>
                <a:cxn ang="0">
                  <a:pos x="10" y="21"/>
                </a:cxn>
                <a:cxn ang="0">
                  <a:pos x="3" y="25"/>
                </a:cxn>
                <a:cxn ang="0">
                  <a:pos x="0" y="28"/>
                </a:cxn>
                <a:cxn ang="0">
                  <a:pos x="0" y="42"/>
                </a:cxn>
                <a:cxn ang="0">
                  <a:pos x="3" y="53"/>
                </a:cxn>
                <a:cxn ang="0">
                  <a:pos x="7" y="67"/>
                </a:cxn>
                <a:cxn ang="0">
                  <a:pos x="7" y="78"/>
                </a:cxn>
                <a:cxn ang="0">
                  <a:pos x="14" y="92"/>
                </a:cxn>
                <a:cxn ang="0">
                  <a:pos x="18" y="102"/>
                </a:cxn>
                <a:cxn ang="0">
                  <a:pos x="21" y="117"/>
                </a:cxn>
                <a:cxn ang="0">
                  <a:pos x="25" y="131"/>
                </a:cxn>
                <a:cxn ang="0">
                  <a:pos x="64" y="127"/>
                </a:cxn>
              </a:cxnLst>
              <a:rect l="0" t="0" r="r" b="b"/>
              <a:pathLst>
                <a:path w="74" h="131">
                  <a:moveTo>
                    <a:pt x="64" y="127"/>
                  </a:moveTo>
                  <a:lnTo>
                    <a:pt x="67" y="117"/>
                  </a:lnTo>
                  <a:lnTo>
                    <a:pt x="71" y="102"/>
                  </a:lnTo>
                  <a:lnTo>
                    <a:pt x="71" y="92"/>
                  </a:lnTo>
                  <a:lnTo>
                    <a:pt x="74" y="78"/>
                  </a:lnTo>
                  <a:lnTo>
                    <a:pt x="74" y="67"/>
                  </a:lnTo>
                  <a:lnTo>
                    <a:pt x="74" y="56"/>
                  </a:lnTo>
                  <a:lnTo>
                    <a:pt x="74" y="42"/>
                  </a:lnTo>
                  <a:lnTo>
                    <a:pt x="74" y="32"/>
                  </a:lnTo>
                  <a:lnTo>
                    <a:pt x="71" y="28"/>
                  </a:lnTo>
                  <a:lnTo>
                    <a:pt x="64" y="25"/>
                  </a:lnTo>
                  <a:lnTo>
                    <a:pt x="60" y="21"/>
                  </a:lnTo>
                  <a:lnTo>
                    <a:pt x="56" y="14"/>
                  </a:lnTo>
                  <a:lnTo>
                    <a:pt x="53" y="10"/>
                  </a:lnTo>
                  <a:lnTo>
                    <a:pt x="49" y="7"/>
                  </a:lnTo>
                  <a:lnTo>
                    <a:pt x="46" y="3"/>
                  </a:lnTo>
                  <a:lnTo>
                    <a:pt x="39" y="0"/>
                  </a:lnTo>
                  <a:lnTo>
                    <a:pt x="35" y="3"/>
                  </a:lnTo>
                  <a:lnTo>
                    <a:pt x="32" y="7"/>
                  </a:lnTo>
                  <a:lnTo>
                    <a:pt x="25" y="10"/>
                  </a:lnTo>
                  <a:lnTo>
                    <a:pt x="21" y="14"/>
                  </a:lnTo>
                  <a:lnTo>
                    <a:pt x="14" y="17"/>
                  </a:lnTo>
                  <a:lnTo>
                    <a:pt x="10" y="21"/>
                  </a:lnTo>
                  <a:lnTo>
                    <a:pt x="3" y="25"/>
                  </a:lnTo>
                  <a:lnTo>
                    <a:pt x="0" y="28"/>
                  </a:lnTo>
                  <a:lnTo>
                    <a:pt x="0" y="42"/>
                  </a:lnTo>
                  <a:lnTo>
                    <a:pt x="3" y="53"/>
                  </a:lnTo>
                  <a:lnTo>
                    <a:pt x="7" y="67"/>
                  </a:lnTo>
                  <a:lnTo>
                    <a:pt x="7" y="78"/>
                  </a:lnTo>
                  <a:lnTo>
                    <a:pt x="14" y="92"/>
                  </a:lnTo>
                  <a:lnTo>
                    <a:pt x="18" y="102"/>
                  </a:lnTo>
                  <a:lnTo>
                    <a:pt x="21" y="117"/>
                  </a:lnTo>
                  <a:lnTo>
                    <a:pt x="25" y="131"/>
                  </a:lnTo>
                  <a:lnTo>
                    <a:pt x="64" y="127"/>
                  </a:lnTo>
                  <a:close/>
                </a:path>
              </a:pathLst>
            </a:custGeom>
            <a:solidFill>
              <a:srgbClr val="889E56"/>
            </a:solidFill>
            <a:ln w="9525">
              <a:noFill/>
              <a:round/>
              <a:headEnd/>
              <a:tailEnd/>
            </a:ln>
          </p:spPr>
          <p:txBody>
            <a:bodyPr/>
            <a:lstStyle/>
            <a:p>
              <a:endParaRPr lang="en-US" dirty="0"/>
            </a:p>
          </p:txBody>
        </p:sp>
        <p:sp>
          <p:nvSpPr>
            <p:cNvPr id="67" name="Freeform 65"/>
            <p:cNvSpPr>
              <a:spLocks/>
            </p:cNvSpPr>
            <p:nvPr/>
          </p:nvSpPr>
          <p:spPr bwMode="auto">
            <a:xfrm>
              <a:off x="4786" y="2280"/>
              <a:ext cx="28" cy="103"/>
            </a:xfrm>
            <a:custGeom>
              <a:avLst/>
              <a:gdLst/>
              <a:ahLst/>
              <a:cxnLst>
                <a:cxn ang="0">
                  <a:pos x="14" y="11"/>
                </a:cxn>
                <a:cxn ang="0">
                  <a:pos x="11" y="4"/>
                </a:cxn>
                <a:cxn ang="0">
                  <a:pos x="14" y="11"/>
                </a:cxn>
                <a:cxn ang="0">
                  <a:pos x="14" y="14"/>
                </a:cxn>
                <a:cxn ang="0">
                  <a:pos x="14" y="21"/>
                </a:cxn>
                <a:cxn ang="0">
                  <a:pos x="14" y="28"/>
                </a:cxn>
                <a:cxn ang="0">
                  <a:pos x="14" y="32"/>
                </a:cxn>
                <a:cxn ang="0">
                  <a:pos x="14" y="39"/>
                </a:cxn>
                <a:cxn ang="0">
                  <a:pos x="14" y="43"/>
                </a:cxn>
                <a:cxn ang="0">
                  <a:pos x="11" y="50"/>
                </a:cxn>
                <a:cxn ang="0">
                  <a:pos x="11" y="57"/>
                </a:cxn>
                <a:cxn ang="0">
                  <a:pos x="11" y="60"/>
                </a:cxn>
                <a:cxn ang="0">
                  <a:pos x="11" y="67"/>
                </a:cxn>
                <a:cxn ang="0">
                  <a:pos x="7" y="74"/>
                </a:cxn>
                <a:cxn ang="0">
                  <a:pos x="7" y="78"/>
                </a:cxn>
                <a:cxn ang="0">
                  <a:pos x="3" y="85"/>
                </a:cxn>
                <a:cxn ang="0">
                  <a:pos x="3" y="92"/>
                </a:cxn>
                <a:cxn ang="0">
                  <a:pos x="0" y="96"/>
                </a:cxn>
                <a:cxn ang="0">
                  <a:pos x="18" y="103"/>
                </a:cxn>
                <a:cxn ang="0">
                  <a:pos x="18" y="96"/>
                </a:cxn>
                <a:cxn ang="0">
                  <a:pos x="21" y="89"/>
                </a:cxn>
                <a:cxn ang="0">
                  <a:pos x="21" y="82"/>
                </a:cxn>
                <a:cxn ang="0">
                  <a:pos x="25" y="74"/>
                </a:cxn>
                <a:cxn ang="0">
                  <a:pos x="25" y="71"/>
                </a:cxn>
                <a:cxn ang="0">
                  <a:pos x="25" y="64"/>
                </a:cxn>
                <a:cxn ang="0">
                  <a:pos x="28" y="57"/>
                </a:cxn>
                <a:cxn ang="0">
                  <a:pos x="28" y="50"/>
                </a:cxn>
                <a:cxn ang="0">
                  <a:pos x="28" y="46"/>
                </a:cxn>
                <a:cxn ang="0">
                  <a:pos x="28" y="39"/>
                </a:cxn>
                <a:cxn ang="0">
                  <a:pos x="28" y="32"/>
                </a:cxn>
                <a:cxn ang="0">
                  <a:pos x="28" y="28"/>
                </a:cxn>
                <a:cxn ang="0">
                  <a:pos x="28" y="21"/>
                </a:cxn>
                <a:cxn ang="0">
                  <a:pos x="28" y="14"/>
                </a:cxn>
                <a:cxn ang="0">
                  <a:pos x="28" y="11"/>
                </a:cxn>
                <a:cxn ang="0">
                  <a:pos x="28" y="4"/>
                </a:cxn>
                <a:cxn ang="0">
                  <a:pos x="25" y="0"/>
                </a:cxn>
                <a:cxn ang="0">
                  <a:pos x="14" y="11"/>
                </a:cxn>
              </a:cxnLst>
              <a:rect l="0" t="0" r="r" b="b"/>
              <a:pathLst>
                <a:path w="28" h="103">
                  <a:moveTo>
                    <a:pt x="14" y="11"/>
                  </a:moveTo>
                  <a:lnTo>
                    <a:pt x="11" y="4"/>
                  </a:lnTo>
                  <a:lnTo>
                    <a:pt x="14" y="11"/>
                  </a:lnTo>
                  <a:lnTo>
                    <a:pt x="14" y="14"/>
                  </a:lnTo>
                  <a:lnTo>
                    <a:pt x="14" y="21"/>
                  </a:lnTo>
                  <a:lnTo>
                    <a:pt x="14" y="28"/>
                  </a:lnTo>
                  <a:lnTo>
                    <a:pt x="14" y="32"/>
                  </a:lnTo>
                  <a:lnTo>
                    <a:pt x="14" y="39"/>
                  </a:lnTo>
                  <a:lnTo>
                    <a:pt x="14" y="43"/>
                  </a:lnTo>
                  <a:lnTo>
                    <a:pt x="11" y="50"/>
                  </a:lnTo>
                  <a:lnTo>
                    <a:pt x="11" y="57"/>
                  </a:lnTo>
                  <a:lnTo>
                    <a:pt x="11" y="60"/>
                  </a:lnTo>
                  <a:lnTo>
                    <a:pt x="11" y="67"/>
                  </a:lnTo>
                  <a:lnTo>
                    <a:pt x="7" y="74"/>
                  </a:lnTo>
                  <a:lnTo>
                    <a:pt x="7" y="78"/>
                  </a:lnTo>
                  <a:lnTo>
                    <a:pt x="3" y="85"/>
                  </a:lnTo>
                  <a:lnTo>
                    <a:pt x="3" y="92"/>
                  </a:lnTo>
                  <a:lnTo>
                    <a:pt x="0" y="96"/>
                  </a:lnTo>
                  <a:lnTo>
                    <a:pt x="18" y="103"/>
                  </a:lnTo>
                  <a:lnTo>
                    <a:pt x="18" y="96"/>
                  </a:lnTo>
                  <a:lnTo>
                    <a:pt x="21" y="89"/>
                  </a:lnTo>
                  <a:lnTo>
                    <a:pt x="21" y="82"/>
                  </a:lnTo>
                  <a:lnTo>
                    <a:pt x="25" y="74"/>
                  </a:lnTo>
                  <a:lnTo>
                    <a:pt x="25" y="71"/>
                  </a:lnTo>
                  <a:lnTo>
                    <a:pt x="25" y="64"/>
                  </a:lnTo>
                  <a:lnTo>
                    <a:pt x="28" y="57"/>
                  </a:lnTo>
                  <a:lnTo>
                    <a:pt x="28" y="50"/>
                  </a:lnTo>
                  <a:lnTo>
                    <a:pt x="28" y="46"/>
                  </a:lnTo>
                  <a:lnTo>
                    <a:pt x="28" y="39"/>
                  </a:lnTo>
                  <a:lnTo>
                    <a:pt x="28" y="32"/>
                  </a:lnTo>
                  <a:lnTo>
                    <a:pt x="28" y="28"/>
                  </a:lnTo>
                  <a:lnTo>
                    <a:pt x="28" y="21"/>
                  </a:lnTo>
                  <a:lnTo>
                    <a:pt x="28" y="14"/>
                  </a:lnTo>
                  <a:lnTo>
                    <a:pt x="28" y="11"/>
                  </a:lnTo>
                  <a:lnTo>
                    <a:pt x="28" y="4"/>
                  </a:lnTo>
                  <a:lnTo>
                    <a:pt x="25" y="0"/>
                  </a:lnTo>
                  <a:lnTo>
                    <a:pt x="14" y="11"/>
                  </a:lnTo>
                  <a:close/>
                </a:path>
              </a:pathLst>
            </a:custGeom>
            <a:solidFill>
              <a:srgbClr val="0E0D0D"/>
            </a:solidFill>
            <a:ln w="9525">
              <a:noFill/>
              <a:round/>
              <a:headEnd/>
              <a:tailEnd/>
            </a:ln>
          </p:spPr>
          <p:txBody>
            <a:bodyPr/>
            <a:lstStyle/>
            <a:p>
              <a:endParaRPr lang="en-US" dirty="0"/>
            </a:p>
          </p:txBody>
        </p:sp>
        <p:sp>
          <p:nvSpPr>
            <p:cNvPr id="68" name="Freeform 66"/>
            <p:cNvSpPr>
              <a:spLocks/>
            </p:cNvSpPr>
            <p:nvPr/>
          </p:nvSpPr>
          <p:spPr bwMode="auto">
            <a:xfrm>
              <a:off x="4768" y="2245"/>
              <a:ext cx="43" cy="46"/>
            </a:xfrm>
            <a:custGeom>
              <a:avLst/>
              <a:gdLst/>
              <a:ahLst/>
              <a:cxnLst>
                <a:cxn ang="0">
                  <a:pos x="11" y="14"/>
                </a:cxn>
                <a:cxn ang="0">
                  <a:pos x="0" y="10"/>
                </a:cxn>
                <a:cxn ang="0">
                  <a:pos x="4" y="17"/>
                </a:cxn>
                <a:cxn ang="0">
                  <a:pos x="7" y="21"/>
                </a:cxn>
                <a:cxn ang="0">
                  <a:pos x="11" y="24"/>
                </a:cxn>
                <a:cxn ang="0">
                  <a:pos x="14" y="28"/>
                </a:cxn>
                <a:cxn ang="0">
                  <a:pos x="21" y="32"/>
                </a:cxn>
                <a:cxn ang="0">
                  <a:pos x="25" y="35"/>
                </a:cxn>
                <a:cxn ang="0">
                  <a:pos x="29" y="42"/>
                </a:cxn>
                <a:cxn ang="0">
                  <a:pos x="32" y="46"/>
                </a:cxn>
                <a:cxn ang="0">
                  <a:pos x="43" y="35"/>
                </a:cxn>
                <a:cxn ang="0">
                  <a:pos x="39" y="28"/>
                </a:cxn>
                <a:cxn ang="0">
                  <a:pos x="36" y="24"/>
                </a:cxn>
                <a:cxn ang="0">
                  <a:pos x="32" y="21"/>
                </a:cxn>
                <a:cxn ang="0">
                  <a:pos x="29" y="17"/>
                </a:cxn>
                <a:cxn ang="0">
                  <a:pos x="21" y="14"/>
                </a:cxn>
                <a:cxn ang="0">
                  <a:pos x="18" y="10"/>
                </a:cxn>
                <a:cxn ang="0">
                  <a:pos x="14" y="3"/>
                </a:cxn>
                <a:cxn ang="0">
                  <a:pos x="11" y="0"/>
                </a:cxn>
                <a:cxn ang="0">
                  <a:pos x="0" y="0"/>
                </a:cxn>
                <a:cxn ang="0">
                  <a:pos x="11" y="14"/>
                </a:cxn>
              </a:cxnLst>
              <a:rect l="0" t="0" r="r" b="b"/>
              <a:pathLst>
                <a:path w="43" h="46">
                  <a:moveTo>
                    <a:pt x="11" y="14"/>
                  </a:moveTo>
                  <a:lnTo>
                    <a:pt x="0" y="10"/>
                  </a:lnTo>
                  <a:lnTo>
                    <a:pt x="4" y="17"/>
                  </a:lnTo>
                  <a:lnTo>
                    <a:pt x="7" y="21"/>
                  </a:lnTo>
                  <a:lnTo>
                    <a:pt x="11" y="24"/>
                  </a:lnTo>
                  <a:lnTo>
                    <a:pt x="14" y="28"/>
                  </a:lnTo>
                  <a:lnTo>
                    <a:pt x="21" y="32"/>
                  </a:lnTo>
                  <a:lnTo>
                    <a:pt x="25" y="35"/>
                  </a:lnTo>
                  <a:lnTo>
                    <a:pt x="29" y="42"/>
                  </a:lnTo>
                  <a:lnTo>
                    <a:pt x="32" y="46"/>
                  </a:lnTo>
                  <a:lnTo>
                    <a:pt x="43" y="35"/>
                  </a:lnTo>
                  <a:lnTo>
                    <a:pt x="39" y="28"/>
                  </a:lnTo>
                  <a:lnTo>
                    <a:pt x="36" y="24"/>
                  </a:lnTo>
                  <a:lnTo>
                    <a:pt x="32" y="21"/>
                  </a:lnTo>
                  <a:lnTo>
                    <a:pt x="29" y="17"/>
                  </a:lnTo>
                  <a:lnTo>
                    <a:pt x="21" y="14"/>
                  </a:lnTo>
                  <a:lnTo>
                    <a:pt x="18" y="10"/>
                  </a:lnTo>
                  <a:lnTo>
                    <a:pt x="14" y="3"/>
                  </a:lnTo>
                  <a:lnTo>
                    <a:pt x="11" y="0"/>
                  </a:lnTo>
                  <a:lnTo>
                    <a:pt x="0" y="0"/>
                  </a:lnTo>
                  <a:lnTo>
                    <a:pt x="11" y="14"/>
                  </a:lnTo>
                  <a:close/>
                </a:path>
              </a:pathLst>
            </a:custGeom>
            <a:solidFill>
              <a:srgbClr val="0E0D0D"/>
            </a:solidFill>
            <a:ln w="9525">
              <a:noFill/>
              <a:round/>
              <a:headEnd/>
              <a:tailEnd/>
            </a:ln>
          </p:spPr>
          <p:txBody>
            <a:bodyPr/>
            <a:lstStyle/>
            <a:p>
              <a:endParaRPr lang="en-US" dirty="0"/>
            </a:p>
          </p:txBody>
        </p:sp>
        <p:sp>
          <p:nvSpPr>
            <p:cNvPr id="69" name="Freeform 67"/>
            <p:cNvSpPr>
              <a:spLocks/>
            </p:cNvSpPr>
            <p:nvPr/>
          </p:nvSpPr>
          <p:spPr bwMode="auto">
            <a:xfrm>
              <a:off x="4726" y="2245"/>
              <a:ext cx="53" cy="42"/>
            </a:xfrm>
            <a:custGeom>
              <a:avLst/>
              <a:gdLst/>
              <a:ahLst/>
              <a:cxnLst>
                <a:cxn ang="0">
                  <a:pos x="14" y="35"/>
                </a:cxn>
                <a:cxn ang="0">
                  <a:pos x="10" y="42"/>
                </a:cxn>
                <a:cxn ang="0">
                  <a:pos x="17" y="39"/>
                </a:cxn>
                <a:cxn ang="0">
                  <a:pos x="21" y="35"/>
                </a:cxn>
                <a:cxn ang="0">
                  <a:pos x="28" y="32"/>
                </a:cxn>
                <a:cxn ang="0">
                  <a:pos x="32" y="28"/>
                </a:cxn>
                <a:cxn ang="0">
                  <a:pos x="39" y="24"/>
                </a:cxn>
                <a:cxn ang="0">
                  <a:pos x="42" y="21"/>
                </a:cxn>
                <a:cxn ang="0">
                  <a:pos x="46" y="17"/>
                </a:cxn>
                <a:cxn ang="0">
                  <a:pos x="53" y="14"/>
                </a:cxn>
                <a:cxn ang="0">
                  <a:pos x="42" y="0"/>
                </a:cxn>
                <a:cxn ang="0">
                  <a:pos x="39" y="3"/>
                </a:cxn>
                <a:cxn ang="0">
                  <a:pos x="32" y="7"/>
                </a:cxn>
                <a:cxn ang="0">
                  <a:pos x="28" y="10"/>
                </a:cxn>
                <a:cxn ang="0">
                  <a:pos x="25" y="14"/>
                </a:cxn>
                <a:cxn ang="0">
                  <a:pos x="17" y="17"/>
                </a:cxn>
                <a:cxn ang="0">
                  <a:pos x="14" y="21"/>
                </a:cxn>
                <a:cxn ang="0">
                  <a:pos x="7" y="24"/>
                </a:cxn>
                <a:cxn ang="0">
                  <a:pos x="3" y="28"/>
                </a:cxn>
                <a:cxn ang="0">
                  <a:pos x="0" y="35"/>
                </a:cxn>
                <a:cxn ang="0">
                  <a:pos x="14" y="35"/>
                </a:cxn>
              </a:cxnLst>
              <a:rect l="0" t="0" r="r" b="b"/>
              <a:pathLst>
                <a:path w="53" h="42">
                  <a:moveTo>
                    <a:pt x="14" y="35"/>
                  </a:moveTo>
                  <a:lnTo>
                    <a:pt x="10" y="42"/>
                  </a:lnTo>
                  <a:lnTo>
                    <a:pt x="17" y="39"/>
                  </a:lnTo>
                  <a:lnTo>
                    <a:pt x="21" y="35"/>
                  </a:lnTo>
                  <a:lnTo>
                    <a:pt x="28" y="32"/>
                  </a:lnTo>
                  <a:lnTo>
                    <a:pt x="32" y="28"/>
                  </a:lnTo>
                  <a:lnTo>
                    <a:pt x="39" y="24"/>
                  </a:lnTo>
                  <a:lnTo>
                    <a:pt x="42" y="21"/>
                  </a:lnTo>
                  <a:lnTo>
                    <a:pt x="46" y="17"/>
                  </a:lnTo>
                  <a:lnTo>
                    <a:pt x="53" y="14"/>
                  </a:lnTo>
                  <a:lnTo>
                    <a:pt x="42" y="0"/>
                  </a:lnTo>
                  <a:lnTo>
                    <a:pt x="39" y="3"/>
                  </a:lnTo>
                  <a:lnTo>
                    <a:pt x="32" y="7"/>
                  </a:lnTo>
                  <a:lnTo>
                    <a:pt x="28" y="10"/>
                  </a:lnTo>
                  <a:lnTo>
                    <a:pt x="25" y="14"/>
                  </a:lnTo>
                  <a:lnTo>
                    <a:pt x="17" y="17"/>
                  </a:lnTo>
                  <a:lnTo>
                    <a:pt x="14" y="21"/>
                  </a:lnTo>
                  <a:lnTo>
                    <a:pt x="7" y="24"/>
                  </a:lnTo>
                  <a:lnTo>
                    <a:pt x="3" y="28"/>
                  </a:lnTo>
                  <a:lnTo>
                    <a:pt x="0" y="35"/>
                  </a:lnTo>
                  <a:lnTo>
                    <a:pt x="14" y="35"/>
                  </a:lnTo>
                  <a:close/>
                </a:path>
              </a:pathLst>
            </a:custGeom>
            <a:solidFill>
              <a:srgbClr val="0E0D0D"/>
            </a:solidFill>
            <a:ln w="9525">
              <a:noFill/>
              <a:round/>
              <a:headEnd/>
              <a:tailEnd/>
            </a:ln>
          </p:spPr>
          <p:txBody>
            <a:bodyPr/>
            <a:lstStyle/>
            <a:p>
              <a:endParaRPr lang="en-US" dirty="0"/>
            </a:p>
          </p:txBody>
        </p:sp>
        <p:sp>
          <p:nvSpPr>
            <p:cNvPr id="70" name="Freeform 68"/>
            <p:cNvSpPr>
              <a:spLocks/>
            </p:cNvSpPr>
            <p:nvPr/>
          </p:nvSpPr>
          <p:spPr bwMode="auto">
            <a:xfrm>
              <a:off x="4726" y="2280"/>
              <a:ext cx="39" cy="110"/>
            </a:xfrm>
            <a:custGeom>
              <a:avLst/>
              <a:gdLst/>
              <a:ahLst/>
              <a:cxnLst>
                <a:cxn ang="0">
                  <a:pos x="32" y="96"/>
                </a:cxn>
                <a:cxn ang="0">
                  <a:pos x="39" y="99"/>
                </a:cxn>
                <a:cxn ang="0">
                  <a:pos x="39" y="92"/>
                </a:cxn>
                <a:cxn ang="0">
                  <a:pos x="35" y="89"/>
                </a:cxn>
                <a:cxn ang="0">
                  <a:pos x="32" y="82"/>
                </a:cxn>
                <a:cxn ang="0">
                  <a:pos x="32" y="74"/>
                </a:cxn>
                <a:cxn ang="0">
                  <a:pos x="28" y="67"/>
                </a:cxn>
                <a:cxn ang="0">
                  <a:pos x="28" y="60"/>
                </a:cxn>
                <a:cxn ang="0">
                  <a:pos x="25" y="53"/>
                </a:cxn>
                <a:cxn ang="0">
                  <a:pos x="25" y="50"/>
                </a:cxn>
                <a:cxn ang="0">
                  <a:pos x="21" y="43"/>
                </a:cxn>
                <a:cxn ang="0">
                  <a:pos x="21" y="36"/>
                </a:cxn>
                <a:cxn ang="0">
                  <a:pos x="17" y="28"/>
                </a:cxn>
                <a:cxn ang="0">
                  <a:pos x="17" y="25"/>
                </a:cxn>
                <a:cxn ang="0">
                  <a:pos x="17" y="18"/>
                </a:cxn>
                <a:cxn ang="0">
                  <a:pos x="14" y="11"/>
                </a:cxn>
                <a:cxn ang="0">
                  <a:pos x="14" y="7"/>
                </a:cxn>
                <a:cxn ang="0">
                  <a:pos x="14" y="0"/>
                </a:cxn>
                <a:cxn ang="0">
                  <a:pos x="0" y="0"/>
                </a:cxn>
                <a:cxn ang="0">
                  <a:pos x="0" y="7"/>
                </a:cxn>
                <a:cxn ang="0">
                  <a:pos x="0" y="14"/>
                </a:cxn>
                <a:cxn ang="0">
                  <a:pos x="0" y="21"/>
                </a:cxn>
                <a:cxn ang="0">
                  <a:pos x="3" y="25"/>
                </a:cxn>
                <a:cxn ang="0">
                  <a:pos x="3" y="32"/>
                </a:cxn>
                <a:cxn ang="0">
                  <a:pos x="3" y="39"/>
                </a:cxn>
                <a:cxn ang="0">
                  <a:pos x="7" y="46"/>
                </a:cxn>
                <a:cxn ang="0">
                  <a:pos x="7" y="53"/>
                </a:cxn>
                <a:cxn ang="0">
                  <a:pos x="10" y="60"/>
                </a:cxn>
                <a:cxn ang="0">
                  <a:pos x="10" y="67"/>
                </a:cxn>
                <a:cxn ang="0">
                  <a:pos x="14" y="71"/>
                </a:cxn>
                <a:cxn ang="0">
                  <a:pos x="17" y="78"/>
                </a:cxn>
                <a:cxn ang="0">
                  <a:pos x="17" y="85"/>
                </a:cxn>
                <a:cxn ang="0">
                  <a:pos x="21" y="92"/>
                </a:cxn>
                <a:cxn ang="0">
                  <a:pos x="25" y="99"/>
                </a:cxn>
                <a:cxn ang="0">
                  <a:pos x="25" y="106"/>
                </a:cxn>
                <a:cxn ang="0">
                  <a:pos x="32" y="110"/>
                </a:cxn>
                <a:cxn ang="0">
                  <a:pos x="32" y="96"/>
                </a:cxn>
              </a:cxnLst>
              <a:rect l="0" t="0" r="r" b="b"/>
              <a:pathLst>
                <a:path w="39" h="110">
                  <a:moveTo>
                    <a:pt x="32" y="96"/>
                  </a:moveTo>
                  <a:lnTo>
                    <a:pt x="39" y="99"/>
                  </a:lnTo>
                  <a:lnTo>
                    <a:pt x="39" y="92"/>
                  </a:lnTo>
                  <a:lnTo>
                    <a:pt x="35" y="89"/>
                  </a:lnTo>
                  <a:lnTo>
                    <a:pt x="32" y="82"/>
                  </a:lnTo>
                  <a:lnTo>
                    <a:pt x="32" y="74"/>
                  </a:lnTo>
                  <a:lnTo>
                    <a:pt x="28" y="67"/>
                  </a:lnTo>
                  <a:lnTo>
                    <a:pt x="28" y="60"/>
                  </a:lnTo>
                  <a:lnTo>
                    <a:pt x="25" y="53"/>
                  </a:lnTo>
                  <a:lnTo>
                    <a:pt x="25" y="50"/>
                  </a:lnTo>
                  <a:lnTo>
                    <a:pt x="21" y="43"/>
                  </a:lnTo>
                  <a:lnTo>
                    <a:pt x="21" y="36"/>
                  </a:lnTo>
                  <a:lnTo>
                    <a:pt x="17" y="28"/>
                  </a:lnTo>
                  <a:lnTo>
                    <a:pt x="17" y="25"/>
                  </a:lnTo>
                  <a:lnTo>
                    <a:pt x="17" y="18"/>
                  </a:lnTo>
                  <a:lnTo>
                    <a:pt x="14" y="11"/>
                  </a:lnTo>
                  <a:lnTo>
                    <a:pt x="14" y="7"/>
                  </a:lnTo>
                  <a:lnTo>
                    <a:pt x="14" y="0"/>
                  </a:lnTo>
                  <a:lnTo>
                    <a:pt x="0" y="0"/>
                  </a:lnTo>
                  <a:lnTo>
                    <a:pt x="0" y="7"/>
                  </a:lnTo>
                  <a:lnTo>
                    <a:pt x="0" y="14"/>
                  </a:lnTo>
                  <a:lnTo>
                    <a:pt x="0" y="21"/>
                  </a:lnTo>
                  <a:lnTo>
                    <a:pt x="3" y="25"/>
                  </a:lnTo>
                  <a:lnTo>
                    <a:pt x="3" y="32"/>
                  </a:lnTo>
                  <a:lnTo>
                    <a:pt x="3" y="39"/>
                  </a:lnTo>
                  <a:lnTo>
                    <a:pt x="7" y="46"/>
                  </a:lnTo>
                  <a:lnTo>
                    <a:pt x="7" y="53"/>
                  </a:lnTo>
                  <a:lnTo>
                    <a:pt x="10" y="60"/>
                  </a:lnTo>
                  <a:lnTo>
                    <a:pt x="10" y="67"/>
                  </a:lnTo>
                  <a:lnTo>
                    <a:pt x="14" y="71"/>
                  </a:lnTo>
                  <a:lnTo>
                    <a:pt x="17" y="78"/>
                  </a:lnTo>
                  <a:lnTo>
                    <a:pt x="17" y="85"/>
                  </a:lnTo>
                  <a:lnTo>
                    <a:pt x="21" y="92"/>
                  </a:lnTo>
                  <a:lnTo>
                    <a:pt x="25" y="99"/>
                  </a:lnTo>
                  <a:lnTo>
                    <a:pt x="25" y="106"/>
                  </a:lnTo>
                  <a:lnTo>
                    <a:pt x="32" y="110"/>
                  </a:lnTo>
                  <a:lnTo>
                    <a:pt x="32" y="96"/>
                  </a:lnTo>
                  <a:close/>
                </a:path>
              </a:pathLst>
            </a:custGeom>
            <a:solidFill>
              <a:srgbClr val="0E0D0D"/>
            </a:solidFill>
            <a:ln w="9525">
              <a:noFill/>
              <a:round/>
              <a:headEnd/>
              <a:tailEnd/>
            </a:ln>
          </p:spPr>
          <p:txBody>
            <a:bodyPr/>
            <a:lstStyle/>
            <a:p>
              <a:endParaRPr lang="en-US" dirty="0"/>
            </a:p>
          </p:txBody>
        </p:sp>
        <p:sp>
          <p:nvSpPr>
            <p:cNvPr id="71" name="Freeform 69"/>
            <p:cNvSpPr>
              <a:spLocks/>
            </p:cNvSpPr>
            <p:nvPr/>
          </p:nvSpPr>
          <p:spPr bwMode="auto">
            <a:xfrm>
              <a:off x="4758" y="2372"/>
              <a:ext cx="46" cy="18"/>
            </a:xfrm>
            <a:custGeom>
              <a:avLst/>
              <a:gdLst/>
              <a:ahLst/>
              <a:cxnLst>
                <a:cxn ang="0">
                  <a:pos x="28" y="4"/>
                </a:cxn>
                <a:cxn ang="0">
                  <a:pos x="35" y="0"/>
                </a:cxn>
                <a:cxn ang="0">
                  <a:pos x="0" y="4"/>
                </a:cxn>
                <a:cxn ang="0">
                  <a:pos x="0" y="18"/>
                </a:cxn>
                <a:cxn ang="0">
                  <a:pos x="39" y="14"/>
                </a:cxn>
                <a:cxn ang="0">
                  <a:pos x="46" y="11"/>
                </a:cxn>
                <a:cxn ang="0">
                  <a:pos x="28" y="4"/>
                </a:cxn>
              </a:cxnLst>
              <a:rect l="0" t="0" r="r" b="b"/>
              <a:pathLst>
                <a:path w="46" h="18">
                  <a:moveTo>
                    <a:pt x="28" y="4"/>
                  </a:moveTo>
                  <a:lnTo>
                    <a:pt x="35" y="0"/>
                  </a:lnTo>
                  <a:lnTo>
                    <a:pt x="0" y="4"/>
                  </a:lnTo>
                  <a:lnTo>
                    <a:pt x="0" y="18"/>
                  </a:lnTo>
                  <a:lnTo>
                    <a:pt x="39" y="14"/>
                  </a:lnTo>
                  <a:lnTo>
                    <a:pt x="46" y="11"/>
                  </a:lnTo>
                  <a:lnTo>
                    <a:pt x="28" y="4"/>
                  </a:lnTo>
                  <a:close/>
                </a:path>
              </a:pathLst>
            </a:custGeom>
            <a:solidFill>
              <a:srgbClr val="0E0D0D"/>
            </a:solidFill>
            <a:ln w="9525">
              <a:noFill/>
              <a:round/>
              <a:headEnd/>
              <a:tailEnd/>
            </a:ln>
          </p:spPr>
          <p:txBody>
            <a:bodyPr/>
            <a:lstStyle/>
            <a:p>
              <a:endParaRPr lang="en-US" dirty="0"/>
            </a:p>
          </p:txBody>
        </p:sp>
        <p:sp>
          <p:nvSpPr>
            <p:cNvPr id="72" name="Freeform 70"/>
            <p:cNvSpPr>
              <a:spLocks/>
            </p:cNvSpPr>
            <p:nvPr/>
          </p:nvSpPr>
          <p:spPr bwMode="auto">
            <a:xfrm>
              <a:off x="4715" y="2142"/>
              <a:ext cx="152" cy="237"/>
            </a:xfrm>
            <a:custGeom>
              <a:avLst/>
              <a:gdLst/>
              <a:ahLst/>
              <a:cxnLst>
                <a:cxn ang="0">
                  <a:pos x="53" y="135"/>
                </a:cxn>
                <a:cxn ang="0">
                  <a:pos x="60" y="142"/>
                </a:cxn>
                <a:cxn ang="0">
                  <a:pos x="67" y="149"/>
                </a:cxn>
                <a:cxn ang="0">
                  <a:pos x="71" y="156"/>
                </a:cxn>
                <a:cxn ang="0">
                  <a:pos x="78" y="163"/>
                </a:cxn>
                <a:cxn ang="0">
                  <a:pos x="85" y="166"/>
                </a:cxn>
                <a:cxn ang="0">
                  <a:pos x="92" y="174"/>
                </a:cxn>
                <a:cxn ang="0">
                  <a:pos x="96" y="181"/>
                </a:cxn>
                <a:cxn ang="0">
                  <a:pos x="103" y="184"/>
                </a:cxn>
                <a:cxn ang="0">
                  <a:pos x="110" y="191"/>
                </a:cxn>
                <a:cxn ang="0">
                  <a:pos x="113" y="195"/>
                </a:cxn>
                <a:cxn ang="0">
                  <a:pos x="120" y="202"/>
                </a:cxn>
                <a:cxn ang="0">
                  <a:pos x="128" y="205"/>
                </a:cxn>
                <a:cxn ang="0">
                  <a:pos x="135" y="212"/>
                </a:cxn>
                <a:cxn ang="0">
                  <a:pos x="138" y="216"/>
                </a:cxn>
                <a:cxn ang="0">
                  <a:pos x="145" y="223"/>
                </a:cxn>
                <a:cxn ang="0">
                  <a:pos x="152" y="227"/>
                </a:cxn>
                <a:cxn ang="0">
                  <a:pos x="152" y="170"/>
                </a:cxn>
                <a:cxn ang="0">
                  <a:pos x="149" y="113"/>
                </a:cxn>
                <a:cxn ang="0">
                  <a:pos x="149" y="57"/>
                </a:cxn>
                <a:cxn ang="0">
                  <a:pos x="145" y="0"/>
                </a:cxn>
                <a:cxn ang="0">
                  <a:pos x="138" y="4"/>
                </a:cxn>
                <a:cxn ang="0">
                  <a:pos x="128" y="11"/>
                </a:cxn>
                <a:cxn ang="0">
                  <a:pos x="117" y="14"/>
                </a:cxn>
                <a:cxn ang="0">
                  <a:pos x="110" y="21"/>
                </a:cxn>
                <a:cxn ang="0">
                  <a:pos x="99" y="25"/>
                </a:cxn>
                <a:cxn ang="0">
                  <a:pos x="92" y="28"/>
                </a:cxn>
                <a:cxn ang="0">
                  <a:pos x="82" y="35"/>
                </a:cxn>
                <a:cxn ang="0">
                  <a:pos x="71" y="39"/>
                </a:cxn>
                <a:cxn ang="0">
                  <a:pos x="64" y="46"/>
                </a:cxn>
                <a:cxn ang="0">
                  <a:pos x="53" y="50"/>
                </a:cxn>
                <a:cxn ang="0">
                  <a:pos x="46" y="57"/>
                </a:cxn>
                <a:cxn ang="0">
                  <a:pos x="36" y="60"/>
                </a:cxn>
                <a:cxn ang="0">
                  <a:pos x="28" y="64"/>
                </a:cxn>
                <a:cxn ang="0">
                  <a:pos x="18" y="71"/>
                </a:cxn>
                <a:cxn ang="0">
                  <a:pos x="11" y="74"/>
                </a:cxn>
                <a:cxn ang="0">
                  <a:pos x="0" y="81"/>
                </a:cxn>
                <a:cxn ang="0">
                  <a:pos x="0" y="120"/>
                </a:cxn>
                <a:cxn ang="0">
                  <a:pos x="0" y="159"/>
                </a:cxn>
                <a:cxn ang="0">
                  <a:pos x="0" y="198"/>
                </a:cxn>
                <a:cxn ang="0">
                  <a:pos x="0" y="237"/>
                </a:cxn>
                <a:cxn ang="0">
                  <a:pos x="7" y="223"/>
                </a:cxn>
                <a:cxn ang="0">
                  <a:pos x="14" y="212"/>
                </a:cxn>
                <a:cxn ang="0">
                  <a:pos x="21" y="198"/>
                </a:cxn>
                <a:cxn ang="0">
                  <a:pos x="28" y="188"/>
                </a:cxn>
                <a:cxn ang="0">
                  <a:pos x="36" y="174"/>
                </a:cxn>
                <a:cxn ang="0">
                  <a:pos x="43" y="163"/>
                </a:cxn>
                <a:cxn ang="0">
                  <a:pos x="46" y="149"/>
                </a:cxn>
                <a:cxn ang="0">
                  <a:pos x="53" y="135"/>
                </a:cxn>
              </a:cxnLst>
              <a:rect l="0" t="0" r="r" b="b"/>
              <a:pathLst>
                <a:path w="152" h="237">
                  <a:moveTo>
                    <a:pt x="53" y="135"/>
                  </a:moveTo>
                  <a:lnTo>
                    <a:pt x="60" y="142"/>
                  </a:lnTo>
                  <a:lnTo>
                    <a:pt x="67" y="149"/>
                  </a:lnTo>
                  <a:lnTo>
                    <a:pt x="71" y="156"/>
                  </a:lnTo>
                  <a:lnTo>
                    <a:pt x="78" y="163"/>
                  </a:lnTo>
                  <a:lnTo>
                    <a:pt x="85" y="166"/>
                  </a:lnTo>
                  <a:lnTo>
                    <a:pt x="92" y="174"/>
                  </a:lnTo>
                  <a:lnTo>
                    <a:pt x="96" y="181"/>
                  </a:lnTo>
                  <a:lnTo>
                    <a:pt x="103" y="184"/>
                  </a:lnTo>
                  <a:lnTo>
                    <a:pt x="110" y="191"/>
                  </a:lnTo>
                  <a:lnTo>
                    <a:pt x="113" y="195"/>
                  </a:lnTo>
                  <a:lnTo>
                    <a:pt x="120" y="202"/>
                  </a:lnTo>
                  <a:lnTo>
                    <a:pt x="128" y="205"/>
                  </a:lnTo>
                  <a:lnTo>
                    <a:pt x="135" y="212"/>
                  </a:lnTo>
                  <a:lnTo>
                    <a:pt x="138" y="216"/>
                  </a:lnTo>
                  <a:lnTo>
                    <a:pt x="145" y="223"/>
                  </a:lnTo>
                  <a:lnTo>
                    <a:pt x="152" y="227"/>
                  </a:lnTo>
                  <a:lnTo>
                    <a:pt x="152" y="170"/>
                  </a:lnTo>
                  <a:lnTo>
                    <a:pt x="149" y="113"/>
                  </a:lnTo>
                  <a:lnTo>
                    <a:pt x="149" y="57"/>
                  </a:lnTo>
                  <a:lnTo>
                    <a:pt x="145" y="0"/>
                  </a:lnTo>
                  <a:lnTo>
                    <a:pt x="138" y="4"/>
                  </a:lnTo>
                  <a:lnTo>
                    <a:pt x="128" y="11"/>
                  </a:lnTo>
                  <a:lnTo>
                    <a:pt x="117" y="14"/>
                  </a:lnTo>
                  <a:lnTo>
                    <a:pt x="110" y="21"/>
                  </a:lnTo>
                  <a:lnTo>
                    <a:pt x="99" y="25"/>
                  </a:lnTo>
                  <a:lnTo>
                    <a:pt x="92" y="28"/>
                  </a:lnTo>
                  <a:lnTo>
                    <a:pt x="82" y="35"/>
                  </a:lnTo>
                  <a:lnTo>
                    <a:pt x="71" y="39"/>
                  </a:lnTo>
                  <a:lnTo>
                    <a:pt x="64" y="46"/>
                  </a:lnTo>
                  <a:lnTo>
                    <a:pt x="53" y="50"/>
                  </a:lnTo>
                  <a:lnTo>
                    <a:pt x="46" y="57"/>
                  </a:lnTo>
                  <a:lnTo>
                    <a:pt x="36" y="60"/>
                  </a:lnTo>
                  <a:lnTo>
                    <a:pt x="28" y="64"/>
                  </a:lnTo>
                  <a:lnTo>
                    <a:pt x="18" y="71"/>
                  </a:lnTo>
                  <a:lnTo>
                    <a:pt x="11" y="74"/>
                  </a:lnTo>
                  <a:lnTo>
                    <a:pt x="0" y="81"/>
                  </a:lnTo>
                  <a:lnTo>
                    <a:pt x="0" y="120"/>
                  </a:lnTo>
                  <a:lnTo>
                    <a:pt x="0" y="159"/>
                  </a:lnTo>
                  <a:lnTo>
                    <a:pt x="0" y="198"/>
                  </a:lnTo>
                  <a:lnTo>
                    <a:pt x="0" y="237"/>
                  </a:lnTo>
                  <a:lnTo>
                    <a:pt x="7" y="223"/>
                  </a:lnTo>
                  <a:lnTo>
                    <a:pt x="14" y="212"/>
                  </a:lnTo>
                  <a:lnTo>
                    <a:pt x="21" y="198"/>
                  </a:lnTo>
                  <a:lnTo>
                    <a:pt x="28" y="188"/>
                  </a:lnTo>
                  <a:lnTo>
                    <a:pt x="36" y="174"/>
                  </a:lnTo>
                  <a:lnTo>
                    <a:pt x="43" y="163"/>
                  </a:lnTo>
                  <a:lnTo>
                    <a:pt x="46" y="149"/>
                  </a:lnTo>
                  <a:lnTo>
                    <a:pt x="53" y="135"/>
                  </a:lnTo>
                  <a:close/>
                </a:path>
              </a:pathLst>
            </a:custGeom>
            <a:solidFill>
              <a:srgbClr val="FFFFFF"/>
            </a:solidFill>
            <a:ln w="9525">
              <a:noFill/>
              <a:round/>
              <a:headEnd/>
              <a:tailEnd/>
            </a:ln>
          </p:spPr>
          <p:txBody>
            <a:bodyPr/>
            <a:lstStyle/>
            <a:p>
              <a:endParaRPr lang="en-US" dirty="0"/>
            </a:p>
          </p:txBody>
        </p:sp>
        <p:sp>
          <p:nvSpPr>
            <p:cNvPr id="73" name="Freeform 71"/>
            <p:cNvSpPr>
              <a:spLocks/>
            </p:cNvSpPr>
            <p:nvPr/>
          </p:nvSpPr>
          <p:spPr bwMode="auto">
            <a:xfrm>
              <a:off x="4765" y="2273"/>
              <a:ext cx="109" cy="103"/>
            </a:xfrm>
            <a:custGeom>
              <a:avLst/>
              <a:gdLst/>
              <a:ahLst/>
              <a:cxnLst>
                <a:cxn ang="0">
                  <a:pos x="95" y="96"/>
                </a:cxn>
                <a:cxn ang="0">
                  <a:pos x="106" y="89"/>
                </a:cxn>
                <a:cxn ang="0">
                  <a:pos x="99" y="85"/>
                </a:cxn>
                <a:cxn ang="0">
                  <a:pos x="95" y="78"/>
                </a:cxn>
                <a:cxn ang="0">
                  <a:pos x="88" y="74"/>
                </a:cxn>
                <a:cxn ang="0">
                  <a:pos x="81" y="71"/>
                </a:cxn>
                <a:cxn ang="0">
                  <a:pos x="74" y="64"/>
                </a:cxn>
                <a:cxn ang="0">
                  <a:pos x="70" y="60"/>
                </a:cxn>
                <a:cxn ang="0">
                  <a:pos x="63" y="53"/>
                </a:cxn>
                <a:cxn ang="0">
                  <a:pos x="56" y="50"/>
                </a:cxn>
                <a:cxn ang="0">
                  <a:pos x="53" y="43"/>
                </a:cxn>
                <a:cxn ang="0">
                  <a:pos x="46" y="35"/>
                </a:cxn>
                <a:cxn ang="0">
                  <a:pos x="39" y="32"/>
                </a:cxn>
                <a:cxn ang="0">
                  <a:pos x="35" y="25"/>
                </a:cxn>
                <a:cxn ang="0">
                  <a:pos x="28" y="18"/>
                </a:cxn>
                <a:cxn ang="0">
                  <a:pos x="21" y="11"/>
                </a:cxn>
                <a:cxn ang="0">
                  <a:pos x="17" y="7"/>
                </a:cxn>
                <a:cxn ang="0">
                  <a:pos x="10" y="0"/>
                </a:cxn>
                <a:cxn ang="0">
                  <a:pos x="0" y="11"/>
                </a:cxn>
                <a:cxn ang="0">
                  <a:pos x="3" y="18"/>
                </a:cxn>
                <a:cxn ang="0">
                  <a:pos x="10" y="21"/>
                </a:cxn>
                <a:cxn ang="0">
                  <a:pos x="17" y="28"/>
                </a:cxn>
                <a:cxn ang="0">
                  <a:pos x="21" y="35"/>
                </a:cxn>
                <a:cxn ang="0">
                  <a:pos x="28" y="43"/>
                </a:cxn>
                <a:cxn ang="0">
                  <a:pos x="35" y="50"/>
                </a:cxn>
                <a:cxn ang="0">
                  <a:pos x="42" y="53"/>
                </a:cxn>
                <a:cxn ang="0">
                  <a:pos x="46" y="60"/>
                </a:cxn>
                <a:cxn ang="0">
                  <a:pos x="53" y="64"/>
                </a:cxn>
                <a:cxn ang="0">
                  <a:pos x="60" y="71"/>
                </a:cxn>
                <a:cxn ang="0">
                  <a:pos x="67" y="78"/>
                </a:cxn>
                <a:cxn ang="0">
                  <a:pos x="70" y="81"/>
                </a:cxn>
                <a:cxn ang="0">
                  <a:pos x="78" y="89"/>
                </a:cxn>
                <a:cxn ang="0">
                  <a:pos x="85" y="92"/>
                </a:cxn>
                <a:cxn ang="0">
                  <a:pos x="92" y="96"/>
                </a:cxn>
                <a:cxn ang="0">
                  <a:pos x="99" y="103"/>
                </a:cxn>
                <a:cxn ang="0">
                  <a:pos x="109" y="96"/>
                </a:cxn>
                <a:cxn ang="0">
                  <a:pos x="95" y="96"/>
                </a:cxn>
              </a:cxnLst>
              <a:rect l="0" t="0" r="r" b="b"/>
              <a:pathLst>
                <a:path w="109" h="103">
                  <a:moveTo>
                    <a:pt x="95" y="96"/>
                  </a:moveTo>
                  <a:lnTo>
                    <a:pt x="106" y="89"/>
                  </a:lnTo>
                  <a:lnTo>
                    <a:pt x="99" y="85"/>
                  </a:lnTo>
                  <a:lnTo>
                    <a:pt x="95" y="78"/>
                  </a:lnTo>
                  <a:lnTo>
                    <a:pt x="88" y="74"/>
                  </a:lnTo>
                  <a:lnTo>
                    <a:pt x="81" y="71"/>
                  </a:lnTo>
                  <a:lnTo>
                    <a:pt x="74" y="64"/>
                  </a:lnTo>
                  <a:lnTo>
                    <a:pt x="70" y="60"/>
                  </a:lnTo>
                  <a:lnTo>
                    <a:pt x="63" y="53"/>
                  </a:lnTo>
                  <a:lnTo>
                    <a:pt x="56" y="50"/>
                  </a:lnTo>
                  <a:lnTo>
                    <a:pt x="53" y="43"/>
                  </a:lnTo>
                  <a:lnTo>
                    <a:pt x="46" y="35"/>
                  </a:lnTo>
                  <a:lnTo>
                    <a:pt x="39" y="32"/>
                  </a:lnTo>
                  <a:lnTo>
                    <a:pt x="35" y="25"/>
                  </a:lnTo>
                  <a:lnTo>
                    <a:pt x="28" y="18"/>
                  </a:lnTo>
                  <a:lnTo>
                    <a:pt x="21" y="11"/>
                  </a:lnTo>
                  <a:lnTo>
                    <a:pt x="17" y="7"/>
                  </a:lnTo>
                  <a:lnTo>
                    <a:pt x="10" y="0"/>
                  </a:lnTo>
                  <a:lnTo>
                    <a:pt x="0" y="11"/>
                  </a:lnTo>
                  <a:lnTo>
                    <a:pt x="3" y="18"/>
                  </a:lnTo>
                  <a:lnTo>
                    <a:pt x="10" y="21"/>
                  </a:lnTo>
                  <a:lnTo>
                    <a:pt x="17" y="28"/>
                  </a:lnTo>
                  <a:lnTo>
                    <a:pt x="21" y="35"/>
                  </a:lnTo>
                  <a:lnTo>
                    <a:pt x="28" y="43"/>
                  </a:lnTo>
                  <a:lnTo>
                    <a:pt x="35" y="50"/>
                  </a:lnTo>
                  <a:lnTo>
                    <a:pt x="42" y="53"/>
                  </a:lnTo>
                  <a:lnTo>
                    <a:pt x="46" y="60"/>
                  </a:lnTo>
                  <a:lnTo>
                    <a:pt x="53" y="64"/>
                  </a:lnTo>
                  <a:lnTo>
                    <a:pt x="60" y="71"/>
                  </a:lnTo>
                  <a:lnTo>
                    <a:pt x="67" y="78"/>
                  </a:lnTo>
                  <a:lnTo>
                    <a:pt x="70" y="81"/>
                  </a:lnTo>
                  <a:lnTo>
                    <a:pt x="78" y="89"/>
                  </a:lnTo>
                  <a:lnTo>
                    <a:pt x="85" y="92"/>
                  </a:lnTo>
                  <a:lnTo>
                    <a:pt x="92" y="96"/>
                  </a:lnTo>
                  <a:lnTo>
                    <a:pt x="99" y="103"/>
                  </a:lnTo>
                  <a:lnTo>
                    <a:pt x="109" y="96"/>
                  </a:lnTo>
                  <a:lnTo>
                    <a:pt x="95" y="96"/>
                  </a:lnTo>
                  <a:close/>
                </a:path>
              </a:pathLst>
            </a:custGeom>
            <a:solidFill>
              <a:srgbClr val="0E0D0D"/>
            </a:solidFill>
            <a:ln w="9525">
              <a:noFill/>
              <a:round/>
              <a:headEnd/>
              <a:tailEnd/>
            </a:ln>
          </p:spPr>
          <p:txBody>
            <a:bodyPr/>
            <a:lstStyle/>
            <a:p>
              <a:endParaRPr lang="en-US" dirty="0"/>
            </a:p>
          </p:txBody>
        </p:sp>
        <p:sp>
          <p:nvSpPr>
            <p:cNvPr id="74" name="Freeform 72"/>
            <p:cNvSpPr>
              <a:spLocks/>
            </p:cNvSpPr>
            <p:nvPr/>
          </p:nvSpPr>
          <p:spPr bwMode="auto">
            <a:xfrm>
              <a:off x="4853" y="2135"/>
              <a:ext cx="21" cy="234"/>
            </a:xfrm>
            <a:custGeom>
              <a:avLst/>
              <a:gdLst/>
              <a:ahLst/>
              <a:cxnLst>
                <a:cxn ang="0">
                  <a:pos x="11" y="14"/>
                </a:cxn>
                <a:cxn ang="0">
                  <a:pos x="0" y="7"/>
                </a:cxn>
                <a:cxn ang="0">
                  <a:pos x="0" y="21"/>
                </a:cxn>
                <a:cxn ang="0">
                  <a:pos x="0" y="35"/>
                </a:cxn>
                <a:cxn ang="0">
                  <a:pos x="0" y="50"/>
                </a:cxn>
                <a:cxn ang="0">
                  <a:pos x="0" y="64"/>
                </a:cxn>
                <a:cxn ang="0">
                  <a:pos x="0" y="78"/>
                </a:cxn>
                <a:cxn ang="0">
                  <a:pos x="4" y="92"/>
                </a:cxn>
                <a:cxn ang="0">
                  <a:pos x="4" y="106"/>
                </a:cxn>
                <a:cxn ang="0">
                  <a:pos x="4" y="120"/>
                </a:cxn>
                <a:cxn ang="0">
                  <a:pos x="4" y="134"/>
                </a:cxn>
                <a:cxn ang="0">
                  <a:pos x="4" y="149"/>
                </a:cxn>
                <a:cxn ang="0">
                  <a:pos x="4" y="163"/>
                </a:cxn>
                <a:cxn ang="0">
                  <a:pos x="7" y="177"/>
                </a:cxn>
                <a:cxn ang="0">
                  <a:pos x="7" y="191"/>
                </a:cxn>
                <a:cxn ang="0">
                  <a:pos x="7" y="205"/>
                </a:cxn>
                <a:cxn ang="0">
                  <a:pos x="7" y="219"/>
                </a:cxn>
                <a:cxn ang="0">
                  <a:pos x="7" y="234"/>
                </a:cxn>
                <a:cxn ang="0">
                  <a:pos x="21" y="234"/>
                </a:cxn>
                <a:cxn ang="0">
                  <a:pos x="21" y="219"/>
                </a:cxn>
                <a:cxn ang="0">
                  <a:pos x="21" y="205"/>
                </a:cxn>
                <a:cxn ang="0">
                  <a:pos x="21" y="191"/>
                </a:cxn>
                <a:cxn ang="0">
                  <a:pos x="21" y="177"/>
                </a:cxn>
                <a:cxn ang="0">
                  <a:pos x="21" y="163"/>
                </a:cxn>
                <a:cxn ang="0">
                  <a:pos x="21" y="149"/>
                </a:cxn>
                <a:cxn ang="0">
                  <a:pos x="21" y="134"/>
                </a:cxn>
                <a:cxn ang="0">
                  <a:pos x="18" y="120"/>
                </a:cxn>
                <a:cxn ang="0">
                  <a:pos x="18" y="106"/>
                </a:cxn>
                <a:cxn ang="0">
                  <a:pos x="18" y="92"/>
                </a:cxn>
                <a:cxn ang="0">
                  <a:pos x="18" y="78"/>
                </a:cxn>
                <a:cxn ang="0">
                  <a:pos x="18" y="64"/>
                </a:cxn>
                <a:cxn ang="0">
                  <a:pos x="18" y="50"/>
                </a:cxn>
                <a:cxn ang="0">
                  <a:pos x="18" y="35"/>
                </a:cxn>
                <a:cxn ang="0">
                  <a:pos x="18" y="21"/>
                </a:cxn>
                <a:cxn ang="0">
                  <a:pos x="14" y="7"/>
                </a:cxn>
                <a:cxn ang="0">
                  <a:pos x="4" y="0"/>
                </a:cxn>
                <a:cxn ang="0">
                  <a:pos x="11" y="14"/>
                </a:cxn>
              </a:cxnLst>
              <a:rect l="0" t="0" r="r" b="b"/>
              <a:pathLst>
                <a:path w="21" h="234">
                  <a:moveTo>
                    <a:pt x="11" y="14"/>
                  </a:moveTo>
                  <a:lnTo>
                    <a:pt x="0" y="7"/>
                  </a:lnTo>
                  <a:lnTo>
                    <a:pt x="0" y="21"/>
                  </a:lnTo>
                  <a:lnTo>
                    <a:pt x="0" y="35"/>
                  </a:lnTo>
                  <a:lnTo>
                    <a:pt x="0" y="50"/>
                  </a:lnTo>
                  <a:lnTo>
                    <a:pt x="0" y="64"/>
                  </a:lnTo>
                  <a:lnTo>
                    <a:pt x="0" y="78"/>
                  </a:lnTo>
                  <a:lnTo>
                    <a:pt x="4" y="92"/>
                  </a:lnTo>
                  <a:lnTo>
                    <a:pt x="4" y="106"/>
                  </a:lnTo>
                  <a:lnTo>
                    <a:pt x="4" y="120"/>
                  </a:lnTo>
                  <a:lnTo>
                    <a:pt x="4" y="134"/>
                  </a:lnTo>
                  <a:lnTo>
                    <a:pt x="4" y="149"/>
                  </a:lnTo>
                  <a:lnTo>
                    <a:pt x="4" y="163"/>
                  </a:lnTo>
                  <a:lnTo>
                    <a:pt x="7" y="177"/>
                  </a:lnTo>
                  <a:lnTo>
                    <a:pt x="7" y="191"/>
                  </a:lnTo>
                  <a:lnTo>
                    <a:pt x="7" y="205"/>
                  </a:lnTo>
                  <a:lnTo>
                    <a:pt x="7" y="219"/>
                  </a:lnTo>
                  <a:lnTo>
                    <a:pt x="7" y="234"/>
                  </a:lnTo>
                  <a:lnTo>
                    <a:pt x="21" y="234"/>
                  </a:lnTo>
                  <a:lnTo>
                    <a:pt x="21" y="219"/>
                  </a:lnTo>
                  <a:lnTo>
                    <a:pt x="21" y="205"/>
                  </a:lnTo>
                  <a:lnTo>
                    <a:pt x="21" y="191"/>
                  </a:lnTo>
                  <a:lnTo>
                    <a:pt x="21" y="177"/>
                  </a:lnTo>
                  <a:lnTo>
                    <a:pt x="21" y="163"/>
                  </a:lnTo>
                  <a:lnTo>
                    <a:pt x="21" y="149"/>
                  </a:lnTo>
                  <a:lnTo>
                    <a:pt x="21" y="134"/>
                  </a:lnTo>
                  <a:lnTo>
                    <a:pt x="18" y="120"/>
                  </a:lnTo>
                  <a:lnTo>
                    <a:pt x="18" y="106"/>
                  </a:lnTo>
                  <a:lnTo>
                    <a:pt x="18" y="92"/>
                  </a:lnTo>
                  <a:lnTo>
                    <a:pt x="18" y="78"/>
                  </a:lnTo>
                  <a:lnTo>
                    <a:pt x="18" y="64"/>
                  </a:lnTo>
                  <a:lnTo>
                    <a:pt x="18" y="50"/>
                  </a:lnTo>
                  <a:lnTo>
                    <a:pt x="18" y="35"/>
                  </a:lnTo>
                  <a:lnTo>
                    <a:pt x="18" y="21"/>
                  </a:lnTo>
                  <a:lnTo>
                    <a:pt x="14" y="7"/>
                  </a:lnTo>
                  <a:lnTo>
                    <a:pt x="4" y="0"/>
                  </a:lnTo>
                  <a:lnTo>
                    <a:pt x="11" y="14"/>
                  </a:lnTo>
                  <a:close/>
                </a:path>
              </a:pathLst>
            </a:custGeom>
            <a:solidFill>
              <a:srgbClr val="0E0D0D"/>
            </a:solidFill>
            <a:ln w="9525">
              <a:noFill/>
              <a:round/>
              <a:headEnd/>
              <a:tailEnd/>
            </a:ln>
          </p:spPr>
          <p:txBody>
            <a:bodyPr/>
            <a:lstStyle/>
            <a:p>
              <a:endParaRPr lang="en-US" dirty="0"/>
            </a:p>
          </p:txBody>
        </p:sp>
        <p:sp>
          <p:nvSpPr>
            <p:cNvPr id="75" name="Freeform 73"/>
            <p:cNvSpPr>
              <a:spLocks/>
            </p:cNvSpPr>
            <p:nvPr/>
          </p:nvSpPr>
          <p:spPr bwMode="auto">
            <a:xfrm>
              <a:off x="4708" y="2135"/>
              <a:ext cx="156" cy="96"/>
            </a:xfrm>
            <a:custGeom>
              <a:avLst/>
              <a:gdLst/>
              <a:ahLst/>
              <a:cxnLst>
                <a:cxn ang="0">
                  <a:pos x="14" y="88"/>
                </a:cxn>
                <a:cxn ang="0">
                  <a:pos x="11" y="96"/>
                </a:cxn>
                <a:cxn ang="0">
                  <a:pos x="21" y="88"/>
                </a:cxn>
                <a:cxn ang="0">
                  <a:pos x="28" y="85"/>
                </a:cxn>
                <a:cxn ang="0">
                  <a:pos x="39" y="78"/>
                </a:cxn>
                <a:cxn ang="0">
                  <a:pos x="46" y="74"/>
                </a:cxn>
                <a:cxn ang="0">
                  <a:pos x="57" y="71"/>
                </a:cxn>
                <a:cxn ang="0">
                  <a:pos x="64" y="64"/>
                </a:cxn>
                <a:cxn ang="0">
                  <a:pos x="74" y="60"/>
                </a:cxn>
                <a:cxn ang="0">
                  <a:pos x="85" y="53"/>
                </a:cxn>
                <a:cxn ang="0">
                  <a:pos x="92" y="50"/>
                </a:cxn>
                <a:cxn ang="0">
                  <a:pos x="103" y="42"/>
                </a:cxn>
                <a:cxn ang="0">
                  <a:pos x="110" y="39"/>
                </a:cxn>
                <a:cxn ang="0">
                  <a:pos x="120" y="35"/>
                </a:cxn>
                <a:cxn ang="0">
                  <a:pos x="127" y="28"/>
                </a:cxn>
                <a:cxn ang="0">
                  <a:pos x="138" y="25"/>
                </a:cxn>
                <a:cxn ang="0">
                  <a:pos x="149" y="18"/>
                </a:cxn>
                <a:cxn ang="0">
                  <a:pos x="156" y="14"/>
                </a:cxn>
                <a:cxn ang="0">
                  <a:pos x="149" y="0"/>
                </a:cxn>
                <a:cxn ang="0">
                  <a:pos x="142" y="4"/>
                </a:cxn>
                <a:cxn ang="0">
                  <a:pos x="131" y="11"/>
                </a:cxn>
                <a:cxn ang="0">
                  <a:pos x="120" y="14"/>
                </a:cxn>
                <a:cxn ang="0">
                  <a:pos x="113" y="21"/>
                </a:cxn>
                <a:cxn ang="0">
                  <a:pos x="103" y="25"/>
                </a:cxn>
                <a:cxn ang="0">
                  <a:pos x="96" y="32"/>
                </a:cxn>
                <a:cxn ang="0">
                  <a:pos x="85" y="35"/>
                </a:cxn>
                <a:cxn ang="0">
                  <a:pos x="74" y="39"/>
                </a:cxn>
                <a:cxn ang="0">
                  <a:pos x="67" y="46"/>
                </a:cxn>
                <a:cxn ang="0">
                  <a:pos x="57" y="50"/>
                </a:cxn>
                <a:cxn ang="0">
                  <a:pos x="50" y="57"/>
                </a:cxn>
                <a:cxn ang="0">
                  <a:pos x="39" y="60"/>
                </a:cxn>
                <a:cxn ang="0">
                  <a:pos x="32" y="64"/>
                </a:cxn>
                <a:cxn ang="0">
                  <a:pos x="21" y="71"/>
                </a:cxn>
                <a:cxn ang="0">
                  <a:pos x="11" y="74"/>
                </a:cxn>
                <a:cxn ang="0">
                  <a:pos x="4" y="81"/>
                </a:cxn>
                <a:cxn ang="0">
                  <a:pos x="0" y="88"/>
                </a:cxn>
                <a:cxn ang="0">
                  <a:pos x="14" y="88"/>
                </a:cxn>
              </a:cxnLst>
              <a:rect l="0" t="0" r="r" b="b"/>
              <a:pathLst>
                <a:path w="156" h="96">
                  <a:moveTo>
                    <a:pt x="14" y="88"/>
                  </a:moveTo>
                  <a:lnTo>
                    <a:pt x="11" y="96"/>
                  </a:lnTo>
                  <a:lnTo>
                    <a:pt x="21" y="88"/>
                  </a:lnTo>
                  <a:lnTo>
                    <a:pt x="28" y="85"/>
                  </a:lnTo>
                  <a:lnTo>
                    <a:pt x="39" y="78"/>
                  </a:lnTo>
                  <a:lnTo>
                    <a:pt x="46" y="74"/>
                  </a:lnTo>
                  <a:lnTo>
                    <a:pt x="57" y="71"/>
                  </a:lnTo>
                  <a:lnTo>
                    <a:pt x="64" y="64"/>
                  </a:lnTo>
                  <a:lnTo>
                    <a:pt x="74" y="60"/>
                  </a:lnTo>
                  <a:lnTo>
                    <a:pt x="85" y="53"/>
                  </a:lnTo>
                  <a:lnTo>
                    <a:pt x="92" y="50"/>
                  </a:lnTo>
                  <a:lnTo>
                    <a:pt x="103" y="42"/>
                  </a:lnTo>
                  <a:lnTo>
                    <a:pt x="110" y="39"/>
                  </a:lnTo>
                  <a:lnTo>
                    <a:pt x="120" y="35"/>
                  </a:lnTo>
                  <a:lnTo>
                    <a:pt x="127" y="28"/>
                  </a:lnTo>
                  <a:lnTo>
                    <a:pt x="138" y="25"/>
                  </a:lnTo>
                  <a:lnTo>
                    <a:pt x="149" y="18"/>
                  </a:lnTo>
                  <a:lnTo>
                    <a:pt x="156" y="14"/>
                  </a:lnTo>
                  <a:lnTo>
                    <a:pt x="149" y="0"/>
                  </a:lnTo>
                  <a:lnTo>
                    <a:pt x="142" y="4"/>
                  </a:lnTo>
                  <a:lnTo>
                    <a:pt x="131" y="11"/>
                  </a:lnTo>
                  <a:lnTo>
                    <a:pt x="120" y="14"/>
                  </a:lnTo>
                  <a:lnTo>
                    <a:pt x="113" y="21"/>
                  </a:lnTo>
                  <a:lnTo>
                    <a:pt x="103" y="25"/>
                  </a:lnTo>
                  <a:lnTo>
                    <a:pt x="96" y="32"/>
                  </a:lnTo>
                  <a:lnTo>
                    <a:pt x="85" y="35"/>
                  </a:lnTo>
                  <a:lnTo>
                    <a:pt x="74" y="39"/>
                  </a:lnTo>
                  <a:lnTo>
                    <a:pt x="67" y="46"/>
                  </a:lnTo>
                  <a:lnTo>
                    <a:pt x="57" y="50"/>
                  </a:lnTo>
                  <a:lnTo>
                    <a:pt x="50" y="57"/>
                  </a:lnTo>
                  <a:lnTo>
                    <a:pt x="39" y="60"/>
                  </a:lnTo>
                  <a:lnTo>
                    <a:pt x="32" y="64"/>
                  </a:lnTo>
                  <a:lnTo>
                    <a:pt x="21" y="71"/>
                  </a:lnTo>
                  <a:lnTo>
                    <a:pt x="11" y="74"/>
                  </a:lnTo>
                  <a:lnTo>
                    <a:pt x="4" y="81"/>
                  </a:lnTo>
                  <a:lnTo>
                    <a:pt x="0" y="88"/>
                  </a:lnTo>
                  <a:lnTo>
                    <a:pt x="14" y="88"/>
                  </a:lnTo>
                  <a:close/>
                </a:path>
              </a:pathLst>
            </a:custGeom>
            <a:solidFill>
              <a:srgbClr val="0E0D0D"/>
            </a:solidFill>
            <a:ln w="9525">
              <a:noFill/>
              <a:round/>
              <a:headEnd/>
              <a:tailEnd/>
            </a:ln>
          </p:spPr>
          <p:txBody>
            <a:bodyPr/>
            <a:lstStyle/>
            <a:p>
              <a:endParaRPr lang="en-US" dirty="0"/>
            </a:p>
          </p:txBody>
        </p:sp>
        <p:sp>
          <p:nvSpPr>
            <p:cNvPr id="76" name="Freeform 74"/>
            <p:cNvSpPr>
              <a:spLocks/>
            </p:cNvSpPr>
            <p:nvPr/>
          </p:nvSpPr>
          <p:spPr bwMode="auto">
            <a:xfrm>
              <a:off x="4708" y="2223"/>
              <a:ext cx="14" cy="160"/>
            </a:xfrm>
            <a:custGeom>
              <a:avLst/>
              <a:gdLst/>
              <a:ahLst/>
              <a:cxnLst>
                <a:cxn ang="0">
                  <a:pos x="0" y="153"/>
                </a:cxn>
                <a:cxn ang="0">
                  <a:pos x="14" y="156"/>
                </a:cxn>
                <a:cxn ang="0">
                  <a:pos x="14" y="146"/>
                </a:cxn>
                <a:cxn ang="0">
                  <a:pos x="14" y="135"/>
                </a:cxn>
                <a:cxn ang="0">
                  <a:pos x="14" y="128"/>
                </a:cxn>
                <a:cxn ang="0">
                  <a:pos x="14" y="117"/>
                </a:cxn>
                <a:cxn ang="0">
                  <a:pos x="14" y="107"/>
                </a:cxn>
                <a:cxn ang="0">
                  <a:pos x="14" y="96"/>
                </a:cxn>
                <a:cxn ang="0">
                  <a:pos x="14" y="89"/>
                </a:cxn>
                <a:cxn ang="0">
                  <a:pos x="14" y="78"/>
                </a:cxn>
                <a:cxn ang="0">
                  <a:pos x="14" y="68"/>
                </a:cxn>
                <a:cxn ang="0">
                  <a:pos x="14" y="57"/>
                </a:cxn>
                <a:cxn ang="0">
                  <a:pos x="14" y="46"/>
                </a:cxn>
                <a:cxn ang="0">
                  <a:pos x="14" y="39"/>
                </a:cxn>
                <a:cxn ang="0">
                  <a:pos x="14" y="29"/>
                </a:cxn>
                <a:cxn ang="0">
                  <a:pos x="14" y="18"/>
                </a:cxn>
                <a:cxn ang="0">
                  <a:pos x="14" y="8"/>
                </a:cxn>
                <a:cxn ang="0">
                  <a:pos x="14" y="0"/>
                </a:cxn>
                <a:cxn ang="0">
                  <a:pos x="0" y="0"/>
                </a:cxn>
                <a:cxn ang="0">
                  <a:pos x="0" y="8"/>
                </a:cxn>
                <a:cxn ang="0">
                  <a:pos x="0" y="18"/>
                </a:cxn>
                <a:cxn ang="0">
                  <a:pos x="0" y="29"/>
                </a:cxn>
                <a:cxn ang="0">
                  <a:pos x="0" y="39"/>
                </a:cxn>
                <a:cxn ang="0">
                  <a:pos x="0" y="46"/>
                </a:cxn>
                <a:cxn ang="0">
                  <a:pos x="0" y="57"/>
                </a:cxn>
                <a:cxn ang="0">
                  <a:pos x="0" y="68"/>
                </a:cxn>
                <a:cxn ang="0">
                  <a:pos x="0" y="78"/>
                </a:cxn>
                <a:cxn ang="0">
                  <a:pos x="0" y="89"/>
                </a:cxn>
                <a:cxn ang="0">
                  <a:pos x="0" y="96"/>
                </a:cxn>
                <a:cxn ang="0">
                  <a:pos x="0" y="107"/>
                </a:cxn>
                <a:cxn ang="0">
                  <a:pos x="0" y="117"/>
                </a:cxn>
                <a:cxn ang="0">
                  <a:pos x="0" y="128"/>
                </a:cxn>
                <a:cxn ang="0">
                  <a:pos x="0" y="135"/>
                </a:cxn>
                <a:cxn ang="0">
                  <a:pos x="0" y="146"/>
                </a:cxn>
                <a:cxn ang="0">
                  <a:pos x="0" y="156"/>
                </a:cxn>
                <a:cxn ang="0">
                  <a:pos x="14" y="160"/>
                </a:cxn>
                <a:cxn ang="0">
                  <a:pos x="0" y="153"/>
                </a:cxn>
              </a:cxnLst>
              <a:rect l="0" t="0" r="r" b="b"/>
              <a:pathLst>
                <a:path w="14" h="160">
                  <a:moveTo>
                    <a:pt x="0" y="153"/>
                  </a:moveTo>
                  <a:lnTo>
                    <a:pt x="14" y="156"/>
                  </a:lnTo>
                  <a:lnTo>
                    <a:pt x="14" y="146"/>
                  </a:lnTo>
                  <a:lnTo>
                    <a:pt x="14" y="135"/>
                  </a:lnTo>
                  <a:lnTo>
                    <a:pt x="14" y="128"/>
                  </a:lnTo>
                  <a:lnTo>
                    <a:pt x="14" y="117"/>
                  </a:lnTo>
                  <a:lnTo>
                    <a:pt x="14" y="107"/>
                  </a:lnTo>
                  <a:lnTo>
                    <a:pt x="14" y="96"/>
                  </a:lnTo>
                  <a:lnTo>
                    <a:pt x="14" y="89"/>
                  </a:lnTo>
                  <a:lnTo>
                    <a:pt x="14" y="78"/>
                  </a:lnTo>
                  <a:lnTo>
                    <a:pt x="14" y="68"/>
                  </a:lnTo>
                  <a:lnTo>
                    <a:pt x="14" y="57"/>
                  </a:lnTo>
                  <a:lnTo>
                    <a:pt x="14" y="46"/>
                  </a:lnTo>
                  <a:lnTo>
                    <a:pt x="14" y="39"/>
                  </a:lnTo>
                  <a:lnTo>
                    <a:pt x="14" y="29"/>
                  </a:lnTo>
                  <a:lnTo>
                    <a:pt x="14" y="18"/>
                  </a:lnTo>
                  <a:lnTo>
                    <a:pt x="14" y="8"/>
                  </a:lnTo>
                  <a:lnTo>
                    <a:pt x="14" y="0"/>
                  </a:lnTo>
                  <a:lnTo>
                    <a:pt x="0" y="0"/>
                  </a:lnTo>
                  <a:lnTo>
                    <a:pt x="0" y="8"/>
                  </a:lnTo>
                  <a:lnTo>
                    <a:pt x="0" y="18"/>
                  </a:lnTo>
                  <a:lnTo>
                    <a:pt x="0" y="29"/>
                  </a:lnTo>
                  <a:lnTo>
                    <a:pt x="0" y="39"/>
                  </a:lnTo>
                  <a:lnTo>
                    <a:pt x="0" y="46"/>
                  </a:lnTo>
                  <a:lnTo>
                    <a:pt x="0" y="57"/>
                  </a:lnTo>
                  <a:lnTo>
                    <a:pt x="0" y="68"/>
                  </a:lnTo>
                  <a:lnTo>
                    <a:pt x="0" y="78"/>
                  </a:lnTo>
                  <a:lnTo>
                    <a:pt x="0" y="89"/>
                  </a:lnTo>
                  <a:lnTo>
                    <a:pt x="0" y="96"/>
                  </a:lnTo>
                  <a:lnTo>
                    <a:pt x="0" y="107"/>
                  </a:lnTo>
                  <a:lnTo>
                    <a:pt x="0" y="117"/>
                  </a:lnTo>
                  <a:lnTo>
                    <a:pt x="0" y="128"/>
                  </a:lnTo>
                  <a:lnTo>
                    <a:pt x="0" y="135"/>
                  </a:lnTo>
                  <a:lnTo>
                    <a:pt x="0" y="146"/>
                  </a:lnTo>
                  <a:lnTo>
                    <a:pt x="0" y="156"/>
                  </a:lnTo>
                  <a:lnTo>
                    <a:pt x="14" y="160"/>
                  </a:lnTo>
                  <a:lnTo>
                    <a:pt x="0" y="153"/>
                  </a:lnTo>
                  <a:close/>
                </a:path>
              </a:pathLst>
            </a:custGeom>
            <a:solidFill>
              <a:srgbClr val="0E0D0D"/>
            </a:solidFill>
            <a:ln w="9525">
              <a:noFill/>
              <a:round/>
              <a:headEnd/>
              <a:tailEnd/>
            </a:ln>
          </p:spPr>
          <p:txBody>
            <a:bodyPr/>
            <a:lstStyle/>
            <a:p>
              <a:endParaRPr lang="en-US" dirty="0"/>
            </a:p>
          </p:txBody>
        </p:sp>
        <p:sp>
          <p:nvSpPr>
            <p:cNvPr id="77" name="Freeform 75"/>
            <p:cNvSpPr>
              <a:spLocks/>
            </p:cNvSpPr>
            <p:nvPr/>
          </p:nvSpPr>
          <p:spPr bwMode="auto">
            <a:xfrm>
              <a:off x="4708" y="2273"/>
              <a:ext cx="67" cy="110"/>
            </a:xfrm>
            <a:custGeom>
              <a:avLst/>
              <a:gdLst/>
              <a:ahLst/>
              <a:cxnLst>
                <a:cxn ang="0">
                  <a:pos x="67" y="0"/>
                </a:cxn>
                <a:cxn ang="0">
                  <a:pos x="53" y="0"/>
                </a:cxn>
                <a:cxn ang="0">
                  <a:pos x="50" y="7"/>
                </a:cxn>
                <a:cxn ang="0">
                  <a:pos x="46" y="14"/>
                </a:cxn>
                <a:cxn ang="0">
                  <a:pos x="43" y="21"/>
                </a:cxn>
                <a:cxn ang="0">
                  <a:pos x="43" y="28"/>
                </a:cxn>
                <a:cxn ang="0">
                  <a:pos x="39" y="32"/>
                </a:cxn>
                <a:cxn ang="0">
                  <a:pos x="35" y="39"/>
                </a:cxn>
                <a:cxn ang="0">
                  <a:pos x="32" y="46"/>
                </a:cxn>
                <a:cxn ang="0">
                  <a:pos x="28" y="53"/>
                </a:cxn>
                <a:cxn ang="0">
                  <a:pos x="25" y="57"/>
                </a:cxn>
                <a:cxn ang="0">
                  <a:pos x="21" y="64"/>
                </a:cxn>
                <a:cxn ang="0">
                  <a:pos x="18" y="71"/>
                </a:cxn>
                <a:cxn ang="0">
                  <a:pos x="14" y="78"/>
                </a:cxn>
                <a:cxn ang="0">
                  <a:pos x="11" y="81"/>
                </a:cxn>
                <a:cxn ang="0">
                  <a:pos x="7" y="89"/>
                </a:cxn>
                <a:cxn ang="0">
                  <a:pos x="4" y="96"/>
                </a:cxn>
                <a:cxn ang="0">
                  <a:pos x="0" y="103"/>
                </a:cxn>
                <a:cxn ang="0">
                  <a:pos x="14" y="110"/>
                </a:cxn>
                <a:cxn ang="0">
                  <a:pos x="18" y="103"/>
                </a:cxn>
                <a:cxn ang="0">
                  <a:pos x="21" y="96"/>
                </a:cxn>
                <a:cxn ang="0">
                  <a:pos x="25" y="92"/>
                </a:cxn>
                <a:cxn ang="0">
                  <a:pos x="28" y="85"/>
                </a:cxn>
                <a:cxn ang="0">
                  <a:pos x="32" y="78"/>
                </a:cxn>
                <a:cxn ang="0">
                  <a:pos x="35" y="71"/>
                </a:cxn>
                <a:cxn ang="0">
                  <a:pos x="39" y="64"/>
                </a:cxn>
                <a:cxn ang="0">
                  <a:pos x="43" y="60"/>
                </a:cxn>
                <a:cxn ang="0">
                  <a:pos x="46" y="53"/>
                </a:cxn>
                <a:cxn ang="0">
                  <a:pos x="50" y="46"/>
                </a:cxn>
                <a:cxn ang="0">
                  <a:pos x="53" y="39"/>
                </a:cxn>
                <a:cxn ang="0">
                  <a:pos x="57" y="32"/>
                </a:cxn>
                <a:cxn ang="0">
                  <a:pos x="60" y="28"/>
                </a:cxn>
                <a:cxn ang="0">
                  <a:pos x="60" y="21"/>
                </a:cxn>
                <a:cxn ang="0">
                  <a:pos x="64" y="14"/>
                </a:cxn>
                <a:cxn ang="0">
                  <a:pos x="67" y="7"/>
                </a:cxn>
                <a:cxn ang="0">
                  <a:pos x="57" y="11"/>
                </a:cxn>
                <a:cxn ang="0">
                  <a:pos x="67" y="0"/>
                </a:cxn>
              </a:cxnLst>
              <a:rect l="0" t="0" r="r" b="b"/>
              <a:pathLst>
                <a:path w="67" h="110">
                  <a:moveTo>
                    <a:pt x="67" y="0"/>
                  </a:moveTo>
                  <a:lnTo>
                    <a:pt x="53" y="0"/>
                  </a:lnTo>
                  <a:lnTo>
                    <a:pt x="50" y="7"/>
                  </a:lnTo>
                  <a:lnTo>
                    <a:pt x="46" y="14"/>
                  </a:lnTo>
                  <a:lnTo>
                    <a:pt x="43" y="21"/>
                  </a:lnTo>
                  <a:lnTo>
                    <a:pt x="43" y="28"/>
                  </a:lnTo>
                  <a:lnTo>
                    <a:pt x="39" y="32"/>
                  </a:lnTo>
                  <a:lnTo>
                    <a:pt x="35" y="39"/>
                  </a:lnTo>
                  <a:lnTo>
                    <a:pt x="32" y="46"/>
                  </a:lnTo>
                  <a:lnTo>
                    <a:pt x="28" y="53"/>
                  </a:lnTo>
                  <a:lnTo>
                    <a:pt x="25" y="57"/>
                  </a:lnTo>
                  <a:lnTo>
                    <a:pt x="21" y="64"/>
                  </a:lnTo>
                  <a:lnTo>
                    <a:pt x="18" y="71"/>
                  </a:lnTo>
                  <a:lnTo>
                    <a:pt x="14" y="78"/>
                  </a:lnTo>
                  <a:lnTo>
                    <a:pt x="11" y="81"/>
                  </a:lnTo>
                  <a:lnTo>
                    <a:pt x="7" y="89"/>
                  </a:lnTo>
                  <a:lnTo>
                    <a:pt x="4" y="96"/>
                  </a:lnTo>
                  <a:lnTo>
                    <a:pt x="0" y="103"/>
                  </a:lnTo>
                  <a:lnTo>
                    <a:pt x="14" y="110"/>
                  </a:lnTo>
                  <a:lnTo>
                    <a:pt x="18" y="103"/>
                  </a:lnTo>
                  <a:lnTo>
                    <a:pt x="21" y="96"/>
                  </a:lnTo>
                  <a:lnTo>
                    <a:pt x="25" y="92"/>
                  </a:lnTo>
                  <a:lnTo>
                    <a:pt x="28" y="85"/>
                  </a:lnTo>
                  <a:lnTo>
                    <a:pt x="32" y="78"/>
                  </a:lnTo>
                  <a:lnTo>
                    <a:pt x="35" y="71"/>
                  </a:lnTo>
                  <a:lnTo>
                    <a:pt x="39" y="64"/>
                  </a:lnTo>
                  <a:lnTo>
                    <a:pt x="43" y="60"/>
                  </a:lnTo>
                  <a:lnTo>
                    <a:pt x="46" y="53"/>
                  </a:lnTo>
                  <a:lnTo>
                    <a:pt x="50" y="46"/>
                  </a:lnTo>
                  <a:lnTo>
                    <a:pt x="53" y="39"/>
                  </a:lnTo>
                  <a:lnTo>
                    <a:pt x="57" y="32"/>
                  </a:lnTo>
                  <a:lnTo>
                    <a:pt x="60" y="28"/>
                  </a:lnTo>
                  <a:lnTo>
                    <a:pt x="60" y="21"/>
                  </a:lnTo>
                  <a:lnTo>
                    <a:pt x="64" y="14"/>
                  </a:lnTo>
                  <a:lnTo>
                    <a:pt x="67" y="7"/>
                  </a:lnTo>
                  <a:lnTo>
                    <a:pt x="57" y="11"/>
                  </a:lnTo>
                  <a:lnTo>
                    <a:pt x="67" y="0"/>
                  </a:lnTo>
                  <a:close/>
                </a:path>
              </a:pathLst>
            </a:custGeom>
            <a:solidFill>
              <a:srgbClr val="0E0D0D"/>
            </a:solidFill>
            <a:ln w="9525">
              <a:noFill/>
              <a:round/>
              <a:headEnd/>
              <a:tailEnd/>
            </a:ln>
          </p:spPr>
          <p:txBody>
            <a:bodyPr/>
            <a:lstStyle/>
            <a:p>
              <a:endParaRPr lang="en-US" dirty="0"/>
            </a:p>
          </p:txBody>
        </p:sp>
        <p:sp>
          <p:nvSpPr>
            <p:cNvPr id="78" name="Freeform 76"/>
            <p:cNvSpPr>
              <a:spLocks/>
            </p:cNvSpPr>
            <p:nvPr/>
          </p:nvSpPr>
          <p:spPr bwMode="auto">
            <a:xfrm>
              <a:off x="4843" y="2124"/>
              <a:ext cx="651" cy="963"/>
            </a:xfrm>
            <a:custGeom>
              <a:avLst/>
              <a:gdLst/>
              <a:ahLst/>
              <a:cxnLst>
                <a:cxn ang="0">
                  <a:pos x="0" y="92"/>
                </a:cxn>
                <a:cxn ang="0">
                  <a:pos x="3" y="238"/>
                </a:cxn>
                <a:cxn ang="0">
                  <a:pos x="17" y="379"/>
                </a:cxn>
                <a:cxn ang="0">
                  <a:pos x="31" y="489"/>
                </a:cxn>
                <a:cxn ang="0">
                  <a:pos x="49" y="595"/>
                </a:cxn>
                <a:cxn ang="0">
                  <a:pos x="70" y="701"/>
                </a:cxn>
                <a:cxn ang="0">
                  <a:pos x="92" y="807"/>
                </a:cxn>
                <a:cxn ang="0">
                  <a:pos x="116" y="917"/>
                </a:cxn>
                <a:cxn ang="0">
                  <a:pos x="145" y="956"/>
                </a:cxn>
                <a:cxn ang="0">
                  <a:pos x="169" y="956"/>
                </a:cxn>
                <a:cxn ang="0">
                  <a:pos x="198" y="960"/>
                </a:cxn>
                <a:cxn ang="0">
                  <a:pos x="226" y="963"/>
                </a:cxn>
                <a:cxn ang="0">
                  <a:pos x="251" y="963"/>
                </a:cxn>
                <a:cxn ang="0">
                  <a:pos x="279" y="963"/>
                </a:cxn>
                <a:cxn ang="0">
                  <a:pos x="304" y="963"/>
                </a:cxn>
                <a:cxn ang="0">
                  <a:pos x="332" y="963"/>
                </a:cxn>
                <a:cxn ang="0">
                  <a:pos x="361" y="963"/>
                </a:cxn>
                <a:cxn ang="0">
                  <a:pos x="385" y="960"/>
                </a:cxn>
                <a:cxn ang="0">
                  <a:pos x="414" y="956"/>
                </a:cxn>
                <a:cxn ang="0">
                  <a:pos x="414" y="942"/>
                </a:cxn>
                <a:cxn ang="0">
                  <a:pos x="442" y="935"/>
                </a:cxn>
                <a:cxn ang="0">
                  <a:pos x="484" y="931"/>
                </a:cxn>
                <a:cxn ang="0">
                  <a:pos x="530" y="924"/>
                </a:cxn>
                <a:cxn ang="0">
                  <a:pos x="576" y="913"/>
                </a:cxn>
                <a:cxn ang="0">
                  <a:pos x="619" y="903"/>
                </a:cxn>
                <a:cxn ang="0">
                  <a:pos x="651" y="889"/>
                </a:cxn>
                <a:cxn ang="0">
                  <a:pos x="647" y="853"/>
                </a:cxn>
                <a:cxn ang="0">
                  <a:pos x="633" y="804"/>
                </a:cxn>
                <a:cxn ang="0">
                  <a:pos x="612" y="744"/>
                </a:cxn>
                <a:cxn ang="0">
                  <a:pos x="587" y="687"/>
                </a:cxn>
                <a:cxn ang="0">
                  <a:pos x="562" y="634"/>
                </a:cxn>
                <a:cxn ang="0">
                  <a:pos x="530" y="567"/>
                </a:cxn>
                <a:cxn ang="0">
                  <a:pos x="491" y="499"/>
                </a:cxn>
                <a:cxn ang="0">
                  <a:pos x="453" y="432"/>
                </a:cxn>
                <a:cxn ang="0">
                  <a:pos x="410" y="368"/>
                </a:cxn>
                <a:cxn ang="0">
                  <a:pos x="368" y="305"/>
                </a:cxn>
                <a:cxn ang="0">
                  <a:pos x="332" y="259"/>
                </a:cxn>
                <a:cxn ang="0">
                  <a:pos x="297" y="220"/>
                </a:cxn>
                <a:cxn ang="0">
                  <a:pos x="261" y="184"/>
                </a:cxn>
                <a:cxn ang="0">
                  <a:pos x="226" y="149"/>
                </a:cxn>
                <a:cxn ang="0">
                  <a:pos x="191" y="121"/>
                </a:cxn>
                <a:cxn ang="0">
                  <a:pos x="162" y="103"/>
                </a:cxn>
                <a:cxn ang="0">
                  <a:pos x="141" y="92"/>
                </a:cxn>
                <a:cxn ang="0">
                  <a:pos x="116" y="85"/>
                </a:cxn>
                <a:cxn ang="0">
                  <a:pos x="95" y="82"/>
                </a:cxn>
                <a:cxn ang="0">
                  <a:pos x="77" y="75"/>
                </a:cxn>
                <a:cxn ang="0">
                  <a:pos x="60" y="68"/>
                </a:cxn>
                <a:cxn ang="0">
                  <a:pos x="39" y="43"/>
                </a:cxn>
                <a:cxn ang="0">
                  <a:pos x="14" y="18"/>
                </a:cxn>
              </a:cxnLst>
              <a:rect l="0" t="0" r="r" b="b"/>
              <a:pathLst>
                <a:path w="651" h="963">
                  <a:moveTo>
                    <a:pt x="0" y="0"/>
                  </a:moveTo>
                  <a:lnTo>
                    <a:pt x="0" y="46"/>
                  </a:lnTo>
                  <a:lnTo>
                    <a:pt x="0" y="92"/>
                  </a:lnTo>
                  <a:lnTo>
                    <a:pt x="0" y="142"/>
                  </a:lnTo>
                  <a:lnTo>
                    <a:pt x="3" y="188"/>
                  </a:lnTo>
                  <a:lnTo>
                    <a:pt x="3" y="238"/>
                  </a:lnTo>
                  <a:lnTo>
                    <a:pt x="7" y="284"/>
                  </a:lnTo>
                  <a:lnTo>
                    <a:pt x="14" y="333"/>
                  </a:lnTo>
                  <a:lnTo>
                    <a:pt x="17" y="379"/>
                  </a:lnTo>
                  <a:lnTo>
                    <a:pt x="21" y="414"/>
                  </a:lnTo>
                  <a:lnTo>
                    <a:pt x="28" y="453"/>
                  </a:lnTo>
                  <a:lnTo>
                    <a:pt x="31" y="489"/>
                  </a:lnTo>
                  <a:lnTo>
                    <a:pt x="39" y="524"/>
                  </a:lnTo>
                  <a:lnTo>
                    <a:pt x="46" y="560"/>
                  </a:lnTo>
                  <a:lnTo>
                    <a:pt x="49" y="595"/>
                  </a:lnTo>
                  <a:lnTo>
                    <a:pt x="56" y="630"/>
                  </a:lnTo>
                  <a:lnTo>
                    <a:pt x="63" y="666"/>
                  </a:lnTo>
                  <a:lnTo>
                    <a:pt x="70" y="701"/>
                  </a:lnTo>
                  <a:lnTo>
                    <a:pt x="77" y="737"/>
                  </a:lnTo>
                  <a:lnTo>
                    <a:pt x="85" y="772"/>
                  </a:lnTo>
                  <a:lnTo>
                    <a:pt x="92" y="807"/>
                  </a:lnTo>
                  <a:lnTo>
                    <a:pt x="102" y="843"/>
                  </a:lnTo>
                  <a:lnTo>
                    <a:pt x="109" y="882"/>
                  </a:lnTo>
                  <a:lnTo>
                    <a:pt x="116" y="917"/>
                  </a:lnTo>
                  <a:lnTo>
                    <a:pt x="127" y="952"/>
                  </a:lnTo>
                  <a:lnTo>
                    <a:pt x="134" y="952"/>
                  </a:lnTo>
                  <a:lnTo>
                    <a:pt x="145" y="956"/>
                  </a:lnTo>
                  <a:lnTo>
                    <a:pt x="152" y="956"/>
                  </a:lnTo>
                  <a:lnTo>
                    <a:pt x="162" y="956"/>
                  </a:lnTo>
                  <a:lnTo>
                    <a:pt x="169" y="956"/>
                  </a:lnTo>
                  <a:lnTo>
                    <a:pt x="180" y="960"/>
                  </a:lnTo>
                  <a:lnTo>
                    <a:pt x="191" y="960"/>
                  </a:lnTo>
                  <a:lnTo>
                    <a:pt x="198" y="960"/>
                  </a:lnTo>
                  <a:lnTo>
                    <a:pt x="208" y="960"/>
                  </a:lnTo>
                  <a:lnTo>
                    <a:pt x="215" y="960"/>
                  </a:lnTo>
                  <a:lnTo>
                    <a:pt x="226" y="963"/>
                  </a:lnTo>
                  <a:lnTo>
                    <a:pt x="233" y="963"/>
                  </a:lnTo>
                  <a:lnTo>
                    <a:pt x="244" y="963"/>
                  </a:lnTo>
                  <a:lnTo>
                    <a:pt x="251" y="963"/>
                  </a:lnTo>
                  <a:lnTo>
                    <a:pt x="261" y="963"/>
                  </a:lnTo>
                  <a:lnTo>
                    <a:pt x="269" y="963"/>
                  </a:lnTo>
                  <a:lnTo>
                    <a:pt x="279" y="963"/>
                  </a:lnTo>
                  <a:lnTo>
                    <a:pt x="286" y="963"/>
                  </a:lnTo>
                  <a:lnTo>
                    <a:pt x="297" y="963"/>
                  </a:lnTo>
                  <a:lnTo>
                    <a:pt x="304" y="963"/>
                  </a:lnTo>
                  <a:lnTo>
                    <a:pt x="315" y="963"/>
                  </a:lnTo>
                  <a:lnTo>
                    <a:pt x="322" y="963"/>
                  </a:lnTo>
                  <a:lnTo>
                    <a:pt x="332" y="963"/>
                  </a:lnTo>
                  <a:lnTo>
                    <a:pt x="343" y="963"/>
                  </a:lnTo>
                  <a:lnTo>
                    <a:pt x="350" y="963"/>
                  </a:lnTo>
                  <a:lnTo>
                    <a:pt x="361" y="963"/>
                  </a:lnTo>
                  <a:lnTo>
                    <a:pt x="368" y="963"/>
                  </a:lnTo>
                  <a:lnTo>
                    <a:pt x="378" y="960"/>
                  </a:lnTo>
                  <a:lnTo>
                    <a:pt x="385" y="960"/>
                  </a:lnTo>
                  <a:lnTo>
                    <a:pt x="396" y="960"/>
                  </a:lnTo>
                  <a:lnTo>
                    <a:pt x="407" y="956"/>
                  </a:lnTo>
                  <a:lnTo>
                    <a:pt x="414" y="956"/>
                  </a:lnTo>
                  <a:lnTo>
                    <a:pt x="414" y="952"/>
                  </a:lnTo>
                  <a:lnTo>
                    <a:pt x="414" y="945"/>
                  </a:lnTo>
                  <a:lnTo>
                    <a:pt x="414" y="942"/>
                  </a:lnTo>
                  <a:lnTo>
                    <a:pt x="414" y="938"/>
                  </a:lnTo>
                  <a:lnTo>
                    <a:pt x="428" y="938"/>
                  </a:lnTo>
                  <a:lnTo>
                    <a:pt x="442" y="935"/>
                  </a:lnTo>
                  <a:lnTo>
                    <a:pt x="456" y="935"/>
                  </a:lnTo>
                  <a:lnTo>
                    <a:pt x="470" y="931"/>
                  </a:lnTo>
                  <a:lnTo>
                    <a:pt x="484" y="931"/>
                  </a:lnTo>
                  <a:lnTo>
                    <a:pt x="499" y="928"/>
                  </a:lnTo>
                  <a:lnTo>
                    <a:pt x="516" y="928"/>
                  </a:lnTo>
                  <a:lnTo>
                    <a:pt x="530" y="924"/>
                  </a:lnTo>
                  <a:lnTo>
                    <a:pt x="548" y="921"/>
                  </a:lnTo>
                  <a:lnTo>
                    <a:pt x="562" y="917"/>
                  </a:lnTo>
                  <a:lnTo>
                    <a:pt x="576" y="913"/>
                  </a:lnTo>
                  <a:lnTo>
                    <a:pt x="591" y="910"/>
                  </a:lnTo>
                  <a:lnTo>
                    <a:pt x="605" y="906"/>
                  </a:lnTo>
                  <a:lnTo>
                    <a:pt x="619" y="903"/>
                  </a:lnTo>
                  <a:lnTo>
                    <a:pt x="633" y="899"/>
                  </a:lnTo>
                  <a:lnTo>
                    <a:pt x="647" y="892"/>
                  </a:lnTo>
                  <a:lnTo>
                    <a:pt x="651" y="889"/>
                  </a:lnTo>
                  <a:lnTo>
                    <a:pt x="651" y="878"/>
                  </a:lnTo>
                  <a:lnTo>
                    <a:pt x="647" y="867"/>
                  </a:lnTo>
                  <a:lnTo>
                    <a:pt x="647" y="853"/>
                  </a:lnTo>
                  <a:lnTo>
                    <a:pt x="644" y="836"/>
                  </a:lnTo>
                  <a:lnTo>
                    <a:pt x="637" y="821"/>
                  </a:lnTo>
                  <a:lnTo>
                    <a:pt x="633" y="804"/>
                  </a:lnTo>
                  <a:lnTo>
                    <a:pt x="626" y="783"/>
                  </a:lnTo>
                  <a:lnTo>
                    <a:pt x="619" y="765"/>
                  </a:lnTo>
                  <a:lnTo>
                    <a:pt x="612" y="744"/>
                  </a:lnTo>
                  <a:lnTo>
                    <a:pt x="605" y="726"/>
                  </a:lnTo>
                  <a:lnTo>
                    <a:pt x="594" y="705"/>
                  </a:lnTo>
                  <a:lnTo>
                    <a:pt x="587" y="687"/>
                  </a:lnTo>
                  <a:lnTo>
                    <a:pt x="580" y="669"/>
                  </a:lnTo>
                  <a:lnTo>
                    <a:pt x="573" y="652"/>
                  </a:lnTo>
                  <a:lnTo>
                    <a:pt x="562" y="634"/>
                  </a:lnTo>
                  <a:lnTo>
                    <a:pt x="552" y="613"/>
                  </a:lnTo>
                  <a:lnTo>
                    <a:pt x="541" y="588"/>
                  </a:lnTo>
                  <a:lnTo>
                    <a:pt x="530" y="567"/>
                  </a:lnTo>
                  <a:lnTo>
                    <a:pt x="516" y="545"/>
                  </a:lnTo>
                  <a:lnTo>
                    <a:pt x="506" y="521"/>
                  </a:lnTo>
                  <a:lnTo>
                    <a:pt x="491" y="499"/>
                  </a:lnTo>
                  <a:lnTo>
                    <a:pt x="481" y="478"/>
                  </a:lnTo>
                  <a:lnTo>
                    <a:pt x="467" y="453"/>
                  </a:lnTo>
                  <a:lnTo>
                    <a:pt x="453" y="432"/>
                  </a:lnTo>
                  <a:lnTo>
                    <a:pt x="438" y="411"/>
                  </a:lnTo>
                  <a:lnTo>
                    <a:pt x="424" y="390"/>
                  </a:lnTo>
                  <a:lnTo>
                    <a:pt x="410" y="368"/>
                  </a:lnTo>
                  <a:lnTo>
                    <a:pt x="396" y="347"/>
                  </a:lnTo>
                  <a:lnTo>
                    <a:pt x="382" y="326"/>
                  </a:lnTo>
                  <a:lnTo>
                    <a:pt x="368" y="305"/>
                  </a:lnTo>
                  <a:lnTo>
                    <a:pt x="353" y="284"/>
                  </a:lnTo>
                  <a:lnTo>
                    <a:pt x="343" y="269"/>
                  </a:lnTo>
                  <a:lnTo>
                    <a:pt x="332" y="259"/>
                  </a:lnTo>
                  <a:lnTo>
                    <a:pt x="322" y="245"/>
                  </a:lnTo>
                  <a:lnTo>
                    <a:pt x="311" y="230"/>
                  </a:lnTo>
                  <a:lnTo>
                    <a:pt x="297" y="220"/>
                  </a:lnTo>
                  <a:lnTo>
                    <a:pt x="286" y="206"/>
                  </a:lnTo>
                  <a:lnTo>
                    <a:pt x="276" y="195"/>
                  </a:lnTo>
                  <a:lnTo>
                    <a:pt x="261" y="184"/>
                  </a:lnTo>
                  <a:lnTo>
                    <a:pt x="251" y="170"/>
                  </a:lnTo>
                  <a:lnTo>
                    <a:pt x="237" y="160"/>
                  </a:lnTo>
                  <a:lnTo>
                    <a:pt x="226" y="149"/>
                  </a:lnTo>
                  <a:lnTo>
                    <a:pt x="215" y="142"/>
                  </a:lnTo>
                  <a:lnTo>
                    <a:pt x="205" y="131"/>
                  </a:lnTo>
                  <a:lnTo>
                    <a:pt x="191" y="121"/>
                  </a:lnTo>
                  <a:lnTo>
                    <a:pt x="180" y="114"/>
                  </a:lnTo>
                  <a:lnTo>
                    <a:pt x="169" y="107"/>
                  </a:lnTo>
                  <a:lnTo>
                    <a:pt x="162" y="103"/>
                  </a:lnTo>
                  <a:lnTo>
                    <a:pt x="155" y="99"/>
                  </a:lnTo>
                  <a:lnTo>
                    <a:pt x="148" y="96"/>
                  </a:lnTo>
                  <a:lnTo>
                    <a:pt x="141" y="92"/>
                  </a:lnTo>
                  <a:lnTo>
                    <a:pt x="131" y="92"/>
                  </a:lnTo>
                  <a:lnTo>
                    <a:pt x="123" y="89"/>
                  </a:lnTo>
                  <a:lnTo>
                    <a:pt x="116" y="85"/>
                  </a:lnTo>
                  <a:lnTo>
                    <a:pt x="109" y="85"/>
                  </a:lnTo>
                  <a:lnTo>
                    <a:pt x="102" y="82"/>
                  </a:lnTo>
                  <a:lnTo>
                    <a:pt x="95" y="82"/>
                  </a:lnTo>
                  <a:lnTo>
                    <a:pt x="88" y="78"/>
                  </a:lnTo>
                  <a:lnTo>
                    <a:pt x="81" y="78"/>
                  </a:lnTo>
                  <a:lnTo>
                    <a:pt x="77" y="75"/>
                  </a:lnTo>
                  <a:lnTo>
                    <a:pt x="70" y="75"/>
                  </a:lnTo>
                  <a:lnTo>
                    <a:pt x="67" y="71"/>
                  </a:lnTo>
                  <a:lnTo>
                    <a:pt x="60" y="68"/>
                  </a:lnTo>
                  <a:lnTo>
                    <a:pt x="53" y="61"/>
                  </a:lnTo>
                  <a:lnTo>
                    <a:pt x="46" y="53"/>
                  </a:lnTo>
                  <a:lnTo>
                    <a:pt x="39" y="43"/>
                  </a:lnTo>
                  <a:lnTo>
                    <a:pt x="31" y="36"/>
                  </a:lnTo>
                  <a:lnTo>
                    <a:pt x="21" y="25"/>
                  </a:lnTo>
                  <a:lnTo>
                    <a:pt x="14" y="18"/>
                  </a:lnTo>
                  <a:lnTo>
                    <a:pt x="7" y="7"/>
                  </a:lnTo>
                  <a:lnTo>
                    <a:pt x="0" y="0"/>
                  </a:lnTo>
                  <a:close/>
                </a:path>
              </a:pathLst>
            </a:custGeom>
            <a:solidFill>
              <a:srgbClr val="A8C995"/>
            </a:solidFill>
            <a:ln w="9525">
              <a:noFill/>
              <a:round/>
              <a:headEnd/>
              <a:tailEnd/>
            </a:ln>
          </p:spPr>
          <p:txBody>
            <a:bodyPr/>
            <a:lstStyle/>
            <a:p>
              <a:endParaRPr lang="en-US" dirty="0"/>
            </a:p>
          </p:txBody>
        </p:sp>
        <p:sp>
          <p:nvSpPr>
            <p:cNvPr id="79" name="Freeform 77"/>
            <p:cNvSpPr>
              <a:spLocks/>
            </p:cNvSpPr>
            <p:nvPr/>
          </p:nvSpPr>
          <p:spPr bwMode="auto">
            <a:xfrm>
              <a:off x="4835" y="2124"/>
              <a:ext cx="32" cy="379"/>
            </a:xfrm>
            <a:custGeom>
              <a:avLst/>
              <a:gdLst/>
              <a:ahLst/>
              <a:cxnLst>
                <a:cxn ang="0">
                  <a:pos x="32" y="379"/>
                </a:cxn>
                <a:cxn ang="0">
                  <a:pos x="29" y="354"/>
                </a:cxn>
                <a:cxn ang="0">
                  <a:pos x="29" y="333"/>
                </a:cxn>
                <a:cxn ang="0">
                  <a:pos x="25" y="308"/>
                </a:cxn>
                <a:cxn ang="0">
                  <a:pos x="25" y="284"/>
                </a:cxn>
                <a:cxn ang="0">
                  <a:pos x="22" y="262"/>
                </a:cxn>
                <a:cxn ang="0">
                  <a:pos x="22" y="238"/>
                </a:cxn>
                <a:cxn ang="0">
                  <a:pos x="18" y="213"/>
                </a:cxn>
                <a:cxn ang="0">
                  <a:pos x="18" y="188"/>
                </a:cxn>
                <a:cxn ang="0">
                  <a:pos x="18" y="167"/>
                </a:cxn>
                <a:cxn ang="0">
                  <a:pos x="18" y="142"/>
                </a:cxn>
                <a:cxn ang="0">
                  <a:pos x="15" y="117"/>
                </a:cxn>
                <a:cxn ang="0">
                  <a:pos x="15" y="92"/>
                </a:cxn>
                <a:cxn ang="0">
                  <a:pos x="15" y="71"/>
                </a:cxn>
                <a:cxn ang="0">
                  <a:pos x="15" y="46"/>
                </a:cxn>
                <a:cxn ang="0">
                  <a:pos x="15" y="22"/>
                </a:cxn>
                <a:cxn ang="0">
                  <a:pos x="15" y="0"/>
                </a:cxn>
                <a:cxn ang="0">
                  <a:pos x="0" y="11"/>
                </a:cxn>
                <a:cxn ang="0">
                  <a:pos x="0" y="36"/>
                </a:cxn>
                <a:cxn ang="0">
                  <a:pos x="0" y="57"/>
                </a:cxn>
                <a:cxn ang="0">
                  <a:pos x="0" y="82"/>
                </a:cxn>
                <a:cxn ang="0">
                  <a:pos x="0" y="107"/>
                </a:cxn>
                <a:cxn ang="0">
                  <a:pos x="0" y="131"/>
                </a:cxn>
                <a:cxn ang="0">
                  <a:pos x="0" y="153"/>
                </a:cxn>
                <a:cxn ang="0">
                  <a:pos x="0" y="177"/>
                </a:cxn>
                <a:cxn ang="0">
                  <a:pos x="4" y="202"/>
                </a:cxn>
                <a:cxn ang="0">
                  <a:pos x="4" y="227"/>
                </a:cxn>
                <a:cxn ang="0">
                  <a:pos x="4" y="248"/>
                </a:cxn>
                <a:cxn ang="0">
                  <a:pos x="8" y="273"/>
                </a:cxn>
                <a:cxn ang="0">
                  <a:pos x="8" y="298"/>
                </a:cxn>
                <a:cxn ang="0">
                  <a:pos x="11" y="322"/>
                </a:cxn>
                <a:cxn ang="0">
                  <a:pos x="15" y="344"/>
                </a:cxn>
                <a:cxn ang="0">
                  <a:pos x="15" y="368"/>
                </a:cxn>
                <a:cxn ang="0">
                  <a:pos x="18" y="379"/>
                </a:cxn>
              </a:cxnLst>
              <a:rect l="0" t="0" r="r" b="b"/>
              <a:pathLst>
                <a:path w="32" h="379">
                  <a:moveTo>
                    <a:pt x="32" y="379"/>
                  </a:moveTo>
                  <a:lnTo>
                    <a:pt x="32" y="379"/>
                  </a:lnTo>
                  <a:lnTo>
                    <a:pt x="32" y="368"/>
                  </a:lnTo>
                  <a:lnTo>
                    <a:pt x="29" y="354"/>
                  </a:lnTo>
                  <a:lnTo>
                    <a:pt x="29" y="344"/>
                  </a:lnTo>
                  <a:lnTo>
                    <a:pt x="29" y="333"/>
                  </a:lnTo>
                  <a:lnTo>
                    <a:pt x="25" y="319"/>
                  </a:lnTo>
                  <a:lnTo>
                    <a:pt x="25" y="308"/>
                  </a:lnTo>
                  <a:lnTo>
                    <a:pt x="25" y="298"/>
                  </a:lnTo>
                  <a:lnTo>
                    <a:pt x="25" y="284"/>
                  </a:lnTo>
                  <a:lnTo>
                    <a:pt x="22" y="273"/>
                  </a:lnTo>
                  <a:lnTo>
                    <a:pt x="22" y="262"/>
                  </a:lnTo>
                  <a:lnTo>
                    <a:pt x="22" y="248"/>
                  </a:lnTo>
                  <a:lnTo>
                    <a:pt x="22" y="238"/>
                  </a:lnTo>
                  <a:lnTo>
                    <a:pt x="18" y="223"/>
                  </a:lnTo>
                  <a:lnTo>
                    <a:pt x="18" y="213"/>
                  </a:lnTo>
                  <a:lnTo>
                    <a:pt x="18" y="202"/>
                  </a:lnTo>
                  <a:lnTo>
                    <a:pt x="18" y="188"/>
                  </a:lnTo>
                  <a:lnTo>
                    <a:pt x="18" y="177"/>
                  </a:lnTo>
                  <a:lnTo>
                    <a:pt x="18" y="167"/>
                  </a:lnTo>
                  <a:lnTo>
                    <a:pt x="18" y="153"/>
                  </a:lnTo>
                  <a:lnTo>
                    <a:pt x="18" y="142"/>
                  </a:lnTo>
                  <a:lnTo>
                    <a:pt x="15" y="128"/>
                  </a:lnTo>
                  <a:lnTo>
                    <a:pt x="15" y="117"/>
                  </a:lnTo>
                  <a:lnTo>
                    <a:pt x="15" y="107"/>
                  </a:lnTo>
                  <a:lnTo>
                    <a:pt x="15" y="92"/>
                  </a:lnTo>
                  <a:lnTo>
                    <a:pt x="15" y="82"/>
                  </a:lnTo>
                  <a:lnTo>
                    <a:pt x="15" y="71"/>
                  </a:lnTo>
                  <a:lnTo>
                    <a:pt x="15" y="57"/>
                  </a:lnTo>
                  <a:lnTo>
                    <a:pt x="15" y="46"/>
                  </a:lnTo>
                  <a:lnTo>
                    <a:pt x="15" y="36"/>
                  </a:lnTo>
                  <a:lnTo>
                    <a:pt x="15" y="22"/>
                  </a:lnTo>
                  <a:lnTo>
                    <a:pt x="15" y="11"/>
                  </a:lnTo>
                  <a:lnTo>
                    <a:pt x="15" y="0"/>
                  </a:lnTo>
                  <a:lnTo>
                    <a:pt x="0" y="0"/>
                  </a:lnTo>
                  <a:lnTo>
                    <a:pt x="0" y="11"/>
                  </a:lnTo>
                  <a:lnTo>
                    <a:pt x="0" y="22"/>
                  </a:lnTo>
                  <a:lnTo>
                    <a:pt x="0" y="36"/>
                  </a:lnTo>
                  <a:lnTo>
                    <a:pt x="0" y="46"/>
                  </a:lnTo>
                  <a:lnTo>
                    <a:pt x="0" y="57"/>
                  </a:lnTo>
                  <a:lnTo>
                    <a:pt x="0" y="71"/>
                  </a:lnTo>
                  <a:lnTo>
                    <a:pt x="0" y="82"/>
                  </a:lnTo>
                  <a:lnTo>
                    <a:pt x="0" y="92"/>
                  </a:lnTo>
                  <a:lnTo>
                    <a:pt x="0" y="107"/>
                  </a:lnTo>
                  <a:lnTo>
                    <a:pt x="0" y="117"/>
                  </a:lnTo>
                  <a:lnTo>
                    <a:pt x="0" y="131"/>
                  </a:lnTo>
                  <a:lnTo>
                    <a:pt x="0" y="142"/>
                  </a:lnTo>
                  <a:lnTo>
                    <a:pt x="0" y="153"/>
                  </a:lnTo>
                  <a:lnTo>
                    <a:pt x="0" y="167"/>
                  </a:lnTo>
                  <a:lnTo>
                    <a:pt x="0" y="177"/>
                  </a:lnTo>
                  <a:lnTo>
                    <a:pt x="4" y="188"/>
                  </a:lnTo>
                  <a:lnTo>
                    <a:pt x="4" y="202"/>
                  </a:lnTo>
                  <a:lnTo>
                    <a:pt x="4" y="213"/>
                  </a:lnTo>
                  <a:lnTo>
                    <a:pt x="4" y="227"/>
                  </a:lnTo>
                  <a:lnTo>
                    <a:pt x="4" y="238"/>
                  </a:lnTo>
                  <a:lnTo>
                    <a:pt x="4" y="248"/>
                  </a:lnTo>
                  <a:lnTo>
                    <a:pt x="8" y="262"/>
                  </a:lnTo>
                  <a:lnTo>
                    <a:pt x="8" y="273"/>
                  </a:lnTo>
                  <a:lnTo>
                    <a:pt x="8" y="287"/>
                  </a:lnTo>
                  <a:lnTo>
                    <a:pt x="8" y="298"/>
                  </a:lnTo>
                  <a:lnTo>
                    <a:pt x="11" y="308"/>
                  </a:lnTo>
                  <a:lnTo>
                    <a:pt x="11" y="322"/>
                  </a:lnTo>
                  <a:lnTo>
                    <a:pt x="11" y="333"/>
                  </a:lnTo>
                  <a:lnTo>
                    <a:pt x="15" y="344"/>
                  </a:lnTo>
                  <a:lnTo>
                    <a:pt x="15" y="358"/>
                  </a:lnTo>
                  <a:lnTo>
                    <a:pt x="15" y="368"/>
                  </a:lnTo>
                  <a:lnTo>
                    <a:pt x="18" y="379"/>
                  </a:lnTo>
                  <a:lnTo>
                    <a:pt x="18" y="379"/>
                  </a:lnTo>
                  <a:lnTo>
                    <a:pt x="32" y="379"/>
                  </a:lnTo>
                  <a:close/>
                </a:path>
              </a:pathLst>
            </a:custGeom>
            <a:solidFill>
              <a:srgbClr val="0E0D0D"/>
            </a:solidFill>
            <a:ln w="9525">
              <a:noFill/>
              <a:round/>
              <a:headEnd/>
              <a:tailEnd/>
            </a:ln>
          </p:spPr>
          <p:txBody>
            <a:bodyPr/>
            <a:lstStyle/>
            <a:p>
              <a:endParaRPr lang="en-US" dirty="0"/>
            </a:p>
          </p:txBody>
        </p:sp>
        <p:sp>
          <p:nvSpPr>
            <p:cNvPr id="80" name="Freeform 78"/>
            <p:cNvSpPr>
              <a:spLocks/>
            </p:cNvSpPr>
            <p:nvPr/>
          </p:nvSpPr>
          <p:spPr bwMode="auto">
            <a:xfrm>
              <a:off x="4853" y="2503"/>
              <a:ext cx="124" cy="581"/>
            </a:xfrm>
            <a:custGeom>
              <a:avLst/>
              <a:gdLst/>
              <a:ahLst/>
              <a:cxnLst>
                <a:cxn ang="0">
                  <a:pos x="124" y="570"/>
                </a:cxn>
                <a:cxn ang="0">
                  <a:pos x="117" y="534"/>
                </a:cxn>
                <a:cxn ang="0">
                  <a:pos x="106" y="499"/>
                </a:cxn>
                <a:cxn ang="0">
                  <a:pos x="99" y="464"/>
                </a:cxn>
                <a:cxn ang="0">
                  <a:pos x="92" y="428"/>
                </a:cxn>
                <a:cxn ang="0">
                  <a:pos x="82" y="393"/>
                </a:cxn>
                <a:cxn ang="0">
                  <a:pos x="75" y="358"/>
                </a:cxn>
                <a:cxn ang="0">
                  <a:pos x="67" y="322"/>
                </a:cxn>
                <a:cxn ang="0">
                  <a:pos x="60" y="287"/>
                </a:cxn>
                <a:cxn ang="0">
                  <a:pos x="53" y="251"/>
                </a:cxn>
                <a:cxn ang="0">
                  <a:pos x="50" y="216"/>
                </a:cxn>
                <a:cxn ang="0">
                  <a:pos x="43" y="177"/>
                </a:cxn>
                <a:cxn ang="0">
                  <a:pos x="36" y="142"/>
                </a:cxn>
                <a:cxn ang="0">
                  <a:pos x="32" y="106"/>
                </a:cxn>
                <a:cxn ang="0">
                  <a:pos x="25" y="71"/>
                </a:cxn>
                <a:cxn ang="0">
                  <a:pos x="21" y="35"/>
                </a:cxn>
                <a:cxn ang="0">
                  <a:pos x="14" y="0"/>
                </a:cxn>
                <a:cxn ang="0">
                  <a:pos x="4" y="21"/>
                </a:cxn>
                <a:cxn ang="0">
                  <a:pos x="7" y="57"/>
                </a:cxn>
                <a:cxn ang="0">
                  <a:pos x="11" y="92"/>
                </a:cxn>
                <a:cxn ang="0">
                  <a:pos x="18" y="127"/>
                </a:cxn>
                <a:cxn ang="0">
                  <a:pos x="25" y="163"/>
                </a:cxn>
                <a:cxn ang="0">
                  <a:pos x="29" y="198"/>
                </a:cxn>
                <a:cxn ang="0">
                  <a:pos x="36" y="234"/>
                </a:cxn>
                <a:cxn ang="0">
                  <a:pos x="43" y="269"/>
                </a:cxn>
                <a:cxn ang="0">
                  <a:pos x="50" y="304"/>
                </a:cxn>
                <a:cxn ang="0">
                  <a:pos x="57" y="343"/>
                </a:cxn>
                <a:cxn ang="0">
                  <a:pos x="64" y="379"/>
                </a:cxn>
                <a:cxn ang="0">
                  <a:pos x="71" y="414"/>
                </a:cxn>
                <a:cxn ang="0">
                  <a:pos x="78" y="450"/>
                </a:cxn>
                <a:cxn ang="0">
                  <a:pos x="89" y="485"/>
                </a:cxn>
                <a:cxn ang="0">
                  <a:pos x="96" y="520"/>
                </a:cxn>
                <a:cxn ang="0">
                  <a:pos x="103" y="556"/>
                </a:cxn>
                <a:cxn ang="0">
                  <a:pos x="117" y="581"/>
                </a:cxn>
              </a:cxnLst>
              <a:rect l="0" t="0" r="r" b="b"/>
              <a:pathLst>
                <a:path w="124" h="581">
                  <a:moveTo>
                    <a:pt x="117" y="566"/>
                  </a:moveTo>
                  <a:lnTo>
                    <a:pt x="124" y="570"/>
                  </a:lnTo>
                  <a:lnTo>
                    <a:pt x="121" y="552"/>
                  </a:lnTo>
                  <a:lnTo>
                    <a:pt x="117" y="534"/>
                  </a:lnTo>
                  <a:lnTo>
                    <a:pt x="110" y="517"/>
                  </a:lnTo>
                  <a:lnTo>
                    <a:pt x="106" y="499"/>
                  </a:lnTo>
                  <a:lnTo>
                    <a:pt x="103" y="481"/>
                  </a:lnTo>
                  <a:lnTo>
                    <a:pt x="99" y="464"/>
                  </a:lnTo>
                  <a:lnTo>
                    <a:pt x="96" y="446"/>
                  </a:lnTo>
                  <a:lnTo>
                    <a:pt x="92" y="428"/>
                  </a:lnTo>
                  <a:lnTo>
                    <a:pt x="89" y="411"/>
                  </a:lnTo>
                  <a:lnTo>
                    <a:pt x="82" y="393"/>
                  </a:lnTo>
                  <a:lnTo>
                    <a:pt x="78" y="375"/>
                  </a:lnTo>
                  <a:lnTo>
                    <a:pt x="75" y="358"/>
                  </a:lnTo>
                  <a:lnTo>
                    <a:pt x="71" y="340"/>
                  </a:lnTo>
                  <a:lnTo>
                    <a:pt x="67" y="322"/>
                  </a:lnTo>
                  <a:lnTo>
                    <a:pt x="64" y="304"/>
                  </a:lnTo>
                  <a:lnTo>
                    <a:pt x="60" y="287"/>
                  </a:lnTo>
                  <a:lnTo>
                    <a:pt x="57" y="269"/>
                  </a:lnTo>
                  <a:lnTo>
                    <a:pt x="53" y="251"/>
                  </a:lnTo>
                  <a:lnTo>
                    <a:pt x="53" y="234"/>
                  </a:lnTo>
                  <a:lnTo>
                    <a:pt x="50" y="216"/>
                  </a:lnTo>
                  <a:lnTo>
                    <a:pt x="46" y="198"/>
                  </a:lnTo>
                  <a:lnTo>
                    <a:pt x="43" y="177"/>
                  </a:lnTo>
                  <a:lnTo>
                    <a:pt x="39" y="159"/>
                  </a:lnTo>
                  <a:lnTo>
                    <a:pt x="36" y="142"/>
                  </a:lnTo>
                  <a:lnTo>
                    <a:pt x="32" y="124"/>
                  </a:lnTo>
                  <a:lnTo>
                    <a:pt x="32" y="106"/>
                  </a:lnTo>
                  <a:lnTo>
                    <a:pt x="29" y="89"/>
                  </a:lnTo>
                  <a:lnTo>
                    <a:pt x="25" y="71"/>
                  </a:lnTo>
                  <a:lnTo>
                    <a:pt x="21" y="53"/>
                  </a:lnTo>
                  <a:lnTo>
                    <a:pt x="21" y="35"/>
                  </a:lnTo>
                  <a:lnTo>
                    <a:pt x="18" y="18"/>
                  </a:lnTo>
                  <a:lnTo>
                    <a:pt x="14" y="0"/>
                  </a:lnTo>
                  <a:lnTo>
                    <a:pt x="0" y="0"/>
                  </a:lnTo>
                  <a:lnTo>
                    <a:pt x="4" y="21"/>
                  </a:lnTo>
                  <a:lnTo>
                    <a:pt x="4" y="39"/>
                  </a:lnTo>
                  <a:lnTo>
                    <a:pt x="7" y="57"/>
                  </a:lnTo>
                  <a:lnTo>
                    <a:pt x="11" y="74"/>
                  </a:lnTo>
                  <a:lnTo>
                    <a:pt x="11" y="92"/>
                  </a:lnTo>
                  <a:lnTo>
                    <a:pt x="14" y="110"/>
                  </a:lnTo>
                  <a:lnTo>
                    <a:pt x="18" y="127"/>
                  </a:lnTo>
                  <a:lnTo>
                    <a:pt x="21" y="145"/>
                  </a:lnTo>
                  <a:lnTo>
                    <a:pt x="25" y="163"/>
                  </a:lnTo>
                  <a:lnTo>
                    <a:pt x="29" y="181"/>
                  </a:lnTo>
                  <a:lnTo>
                    <a:pt x="29" y="198"/>
                  </a:lnTo>
                  <a:lnTo>
                    <a:pt x="32" y="216"/>
                  </a:lnTo>
                  <a:lnTo>
                    <a:pt x="36" y="234"/>
                  </a:lnTo>
                  <a:lnTo>
                    <a:pt x="39" y="251"/>
                  </a:lnTo>
                  <a:lnTo>
                    <a:pt x="43" y="269"/>
                  </a:lnTo>
                  <a:lnTo>
                    <a:pt x="46" y="287"/>
                  </a:lnTo>
                  <a:lnTo>
                    <a:pt x="50" y="304"/>
                  </a:lnTo>
                  <a:lnTo>
                    <a:pt x="53" y="326"/>
                  </a:lnTo>
                  <a:lnTo>
                    <a:pt x="57" y="343"/>
                  </a:lnTo>
                  <a:lnTo>
                    <a:pt x="60" y="361"/>
                  </a:lnTo>
                  <a:lnTo>
                    <a:pt x="64" y="379"/>
                  </a:lnTo>
                  <a:lnTo>
                    <a:pt x="67" y="396"/>
                  </a:lnTo>
                  <a:lnTo>
                    <a:pt x="71" y="414"/>
                  </a:lnTo>
                  <a:lnTo>
                    <a:pt x="75" y="432"/>
                  </a:lnTo>
                  <a:lnTo>
                    <a:pt x="78" y="450"/>
                  </a:lnTo>
                  <a:lnTo>
                    <a:pt x="85" y="467"/>
                  </a:lnTo>
                  <a:lnTo>
                    <a:pt x="89" y="485"/>
                  </a:lnTo>
                  <a:lnTo>
                    <a:pt x="92" y="503"/>
                  </a:lnTo>
                  <a:lnTo>
                    <a:pt x="96" y="520"/>
                  </a:lnTo>
                  <a:lnTo>
                    <a:pt x="99" y="538"/>
                  </a:lnTo>
                  <a:lnTo>
                    <a:pt x="103" y="556"/>
                  </a:lnTo>
                  <a:lnTo>
                    <a:pt x="110" y="577"/>
                  </a:lnTo>
                  <a:lnTo>
                    <a:pt x="117" y="581"/>
                  </a:lnTo>
                  <a:lnTo>
                    <a:pt x="117" y="566"/>
                  </a:lnTo>
                  <a:close/>
                </a:path>
              </a:pathLst>
            </a:custGeom>
            <a:solidFill>
              <a:srgbClr val="0E0D0D"/>
            </a:solidFill>
            <a:ln w="9525">
              <a:noFill/>
              <a:round/>
              <a:headEnd/>
              <a:tailEnd/>
            </a:ln>
          </p:spPr>
          <p:txBody>
            <a:bodyPr/>
            <a:lstStyle/>
            <a:p>
              <a:endParaRPr lang="en-US" dirty="0"/>
            </a:p>
          </p:txBody>
        </p:sp>
        <p:sp>
          <p:nvSpPr>
            <p:cNvPr id="81" name="Freeform 79"/>
            <p:cNvSpPr>
              <a:spLocks/>
            </p:cNvSpPr>
            <p:nvPr/>
          </p:nvSpPr>
          <p:spPr bwMode="auto">
            <a:xfrm>
              <a:off x="4970" y="3069"/>
              <a:ext cx="294" cy="29"/>
            </a:xfrm>
            <a:custGeom>
              <a:avLst/>
              <a:gdLst/>
              <a:ahLst/>
              <a:cxnLst>
                <a:cxn ang="0">
                  <a:pos x="287" y="4"/>
                </a:cxn>
                <a:cxn ang="0">
                  <a:pos x="269" y="7"/>
                </a:cxn>
                <a:cxn ang="0">
                  <a:pos x="251" y="7"/>
                </a:cxn>
                <a:cxn ang="0">
                  <a:pos x="234" y="11"/>
                </a:cxn>
                <a:cxn ang="0">
                  <a:pos x="212" y="11"/>
                </a:cxn>
                <a:cxn ang="0">
                  <a:pos x="195" y="11"/>
                </a:cxn>
                <a:cxn ang="0">
                  <a:pos x="177" y="11"/>
                </a:cxn>
                <a:cxn ang="0">
                  <a:pos x="159" y="11"/>
                </a:cxn>
                <a:cxn ang="0">
                  <a:pos x="142" y="11"/>
                </a:cxn>
                <a:cxn ang="0">
                  <a:pos x="124" y="11"/>
                </a:cxn>
                <a:cxn ang="0">
                  <a:pos x="106" y="11"/>
                </a:cxn>
                <a:cxn ang="0">
                  <a:pos x="88" y="7"/>
                </a:cxn>
                <a:cxn ang="0">
                  <a:pos x="71" y="7"/>
                </a:cxn>
                <a:cxn ang="0">
                  <a:pos x="53" y="4"/>
                </a:cxn>
                <a:cxn ang="0">
                  <a:pos x="35" y="4"/>
                </a:cxn>
                <a:cxn ang="0">
                  <a:pos x="18" y="0"/>
                </a:cxn>
                <a:cxn ang="0">
                  <a:pos x="0" y="0"/>
                </a:cxn>
                <a:cxn ang="0">
                  <a:pos x="7" y="18"/>
                </a:cxn>
                <a:cxn ang="0">
                  <a:pos x="25" y="18"/>
                </a:cxn>
                <a:cxn ang="0">
                  <a:pos x="42" y="22"/>
                </a:cxn>
                <a:cxn ang="0">
                  <a:pos x="60" y="22"/>
                </a:cxn>
                <a:cxn ang="0">
                  <a:pos x="78" y="22"/>
                </a:cxn>
                <a:cxn ang="0">
                  <a:pos x="96" y="25"/>
                </a:cxn>
                <a:cxn ang="0">
                  <a:pos x="117" y="25"/>
                </a:cxn>
                <a:cxn ang="0">
                  <a:pos x="134" y="25"/>
                </a:cxn>
                <a:cxn ang="0">
                  <a:pos x="152" y="29"/>
                </a:cxn>
                <a:cxn ang="0">
                  <a:pos x="170" y="29"/>
                </a:cxn>
                <a:cxn ang="0">
                  <a:pos x="188" y="29"/>
                </a:cxn>
                <a:cxn ang="0">
                  <a:pos x="205" y="25"/>
                </a:cxn>
                <a:cxn ang="0">
                  <a:pos x="223" y="25"/>
                </a:cxn>
                <a:cxn ang="0">
                  <a:pos x="241" y="25"/>
                </a:cxn>
                <a:cxn ang="0">
                  <a:pos x="262" y="22"/>
                </a:cxn>
                <a:cxn ang="0">
                  <a:pos x="280" y="22"/>
                </a:cxn>
                <a:cxn ang="0">
                  <a:pos x="294" y="11"/>
                </a:cxn>
              </a:cxnLst>
              <a:rect l="0" t="0" r="r" b="b"/>
              <a:pathLst>
                <a:path w="294" h="29">
                  <a:moveTo>
                    <a:pt x="280" y="11"/>
                  </a:moveTo>
                  <a:lnTo>
                    <a:pt x="287" y="4"/>
                  </a:lnTo>
                  <a:lnTo>
                    <a:pt x="276" y="4"/>
                  </a:lnTo>
                  <a:lnTo>
                    <a:pt x="269" y="7"/>
                  </a:lnTo>
                  <a:lnTo>
                    <a:pt x="258" y="7"/>
                  </a:lnTo>
                  <a:lnTo>
                    <a:pt x="251" y="7"/>
                  </a:lnTo>
                  <a:lnTo>
                    <a:pt x="241" y="7"/>
                  </a:lnTo>
                  <a:lnTo>
                    <a:pt x="234" y="11"/>
                  </a:lnTo>
                  <a:lnTo>
                    <a:pt x="223" y="11"/>
                  </a:lnTo>
                  <a:lnTo>
                    <a:pt x="212" y="11"/>
                  </a:lnTo>
                  <a:lnTo>
                    <a:pt x="205" y="11"/>
                  </a:lnTo>
                  <a:lnTo>
                    <a:pt x="195" y="11"/>
                  </a:lnTo>
                  <a:lnTo>
                    <a:pt x="188" y="11"/>
                  </a:lnTo>
                  <a:lnTo>
                    <a:pt x="177" y="11"/>
                  </a:lnTo>
                  <a:lnTo>
                    <a:pt x="170" y="11"/>
                  </a:lnTo>
                  <a:lnTo>
                    <a:pt x="159" y="11"/>
                  </a:lnTo>
                  <a:lnTo>
                    <a:pt x="152" y="11"/>
                  </a:lnTo>
                  <a:lnTo>
                    <a:pt x="142" y="11"/>
                  </a:lnTo>
                  <a:lnTo>
                    <a:pt x="134" y="11"/>
                  </a:lnTo>
                  <a:lnTo>
                    <a:pt x="124" y="11"/>
                  </a:lnTo>
                  <a:lnTo>
                    <a:pt x="117" y="11"/>
                  </a:lnTo>
                  <a:lnTo>
                    <a:pt x="106" y="11"/>
                  </a:lnTo>
                  <a:lnTo>
                    <a:pt x="99" y="7"/>
                  </a:lnTo>
                  <a:lnTo>
                    <a:pt x="88" y="7"/>
                  </a:lnTo>
                  <a:lnTo>
                    <a:pt x="81" y="7"/>
                  </a:lnTo>
                  <a:lnTo>
                    <a:pt x="71" y="7"/>
                  </a:lnTo>
                  <a:lnTo>
                    <a:pt x="64" y="7"/>
                  </a:lnTo>
                  <a:lnTo>
                    <a:pt x="53" y="4"/>
                  </a:lnTo>
                  <a:lnTo>
                    <a:pt x="46" y="4"/>
                  </a:lnTo>
                  <a:lnTo>
                    <a:pt x="35" y="4"/>
                  </a:lnTo>
                  <a:lnTo>
                    <a:pt x="28" y="4"/>
                  </a:lnTo>
                  <a:lnTo>
                    <a:pt x="18" y="0"/>
                  </a:lnTo>
                  <a:lnTo>
                    <a:pt x="11" y="0"/>
                  </a:lnTo>
                  <a:lnTo>
                    <a:pt x="0" y="0"/>
                  </a:lnTo>
                  <a:lnTo>
                    <a:pt x="0" y="15"/>
                  </a:lnTo>
                  <a:lnTo>
                    <a:pt x="7" y="18"/>
                  </a:lnTo>
                  <a:lnTo>
                    <a:pt x="18" y="18"/>
                  </a:lnTo>
                  <a:lnTo>
                    <a:pt x="25" y="18"/>
                  </a:lnTo>
                  <a:lnTo>
                    <a:pt x="35" y="18"/>
                  </a:lnTo>
                  <a:lnTo>
                    <a:pt x="42" y="22"/>
                  </a:lnTo>
                  <a:lnTo>
                    <a:pt x="53" y="22"/>
                  </a:lnTo>
                  <a:lnTo>
                    <a:pt x="60" y="22"/>
                  </a:lnTo>
                  <a:lnTo>
                    <a:pt x="71" y="22"/>
                  </a:lnTo>
                  <a:lnTo>
                    <a:pt x="78" y="22"/>
                  </a:lnTo>
                  <a:lnTo>
                    <a:pt x="88" y="25"/>
                  </a:lnTo>
                  <a:lnTo>
                    <a:pt x="96" y="25"/>
                  </a:lnTo>
                  <a:lnTo>
                    <a:pt x="106" y="25"/>
                  </a:lnTo>
                  <a:lnTo>
                    <a:pt x="117" y="25"/>
                  </a:lnTo>
                  <a:lnTo>
                    <a:pt x="124" y="25"/>
                  </a:lnTo>
                  <a:lnTo>
                    <a:pt x="134" y="25"/>
                  </a:lnTo>
                  <a:lnTo>
                    <a:pt x="142" y="25"/>
                  </a:lnTo>
                  <a:lnTo>
                    <a:pt x="152" y="29"/>
                  </a:lnTo>
                  <a:lnTo>
                    <a:pt x="159" y="29"/>
                  </a:lnTo>
                  <a:lnTo>
                    <a:pt x="170" y="29"/>
                  </a:lnTo>
                  <a:lnTo>
                    <a:pt x="177" y="29"/>
                  </a:lnTo>
                  <a:lnTo>
                    <a:pt x="188" y="29"/>
                  </a:lnTo>
                  <a:lnTo>
                    <a:pt x="195" y="25"/>
                  </a:lnTo>
                  <a:lnTo>
                    <a:pt x="205" y="25"/>
                  </a:lnTo>
                  <a:lnTo>
                    <a:pt x="216" y="25"/>
                  </a:lnTo>
                  <a:lnTo>
                    <a:pt x="223" y="25"/>
                  </a:lnTo>
                  <a:lnTo>
                    <a:pt x="234" y="25"/>
                  </a:lnTo>
                  <a:lnTo>
                    <a:pt x="241" y="25"/>
                  </a:lnTo>
                  <a:lnTo>
                    <a:pt x="251" y="22"/>
                  </a:lnTo>
                  <a:lnTo>
                    <a:pt x="262" y="22"/>
                  </a:lnTo>
                  <a:lnTo>
                    <a:pt x="269" y="22"/>
                  </a:lnTo>
                  <a:lnTo>
                    <a:pt x="280" y="22"/>
                  </a:lnTo>
                  <a:lnTo>
                    <a:pt x="290" y="18"/>
                  </a:lnTo>
                  <a:lnTo>
                    <a:pt x="294" y="11"/>
                  </a:lnTo>
                  <a:lnTo>
                    <a:pt x="280" y="11"/>
                  </a:lnTo>
                  <a:close/>
                </a:path>
              </a:pathLst>
            </a:custGeom>
            <a:solidFill>
              <a:srgbClr val="0E0D0D"/>
            </a:solidFill>
            <a:ln w="9525">
              <a:noFill/>
              <a:round/>
              <a:headEnd/>
              <a:tailEnd/>
            </a:ln>
          </p:spPr>
          <p:txBody>
            <a:bodyPr/>
            <a:lstStyle/>
            <a:p>
              <a:endParaRPr lang="en-US" dirty="0"/>
            </a:p>
          </p:txBody>
        </p:sp>
        <p:sp>
          <p:nvSpPr>
            <p:cNvPr id="82" name="Freeform 80"/>
            <p:cNvSpPr>
              <a:spLocks/>
            </p:cNvSpPr>
            <p:nvPr/>
          </p:nvSpPr>
          <p:spPr bwMode="auto">
            <a:xfrm>
              <a:off x="5250" y="3055"/>
              <a:ext cx="14" cy="25"/>
            </a:xfrm>
            <a:custGeom>
              <a:avLst/>
              <a:gdLst/>
              <a:ahLst/>
              <a:cxnLst>
                <a:cxn ang="0">
                  <a:pos x="7" y="0"/>
                </a:cxn>
                <a:cxn ang="0">
                  <a:pos x="0" y="7"/>
                </a:cxn>
                <a:cxn ang="0">
                  <a:pos x="0" y="7"/>
                </a:cxn>
                <a:cxn ang="0">
                  <a:pos x="0" y="11"/>
                </a:cxn>
                <a:cxn ang="0">
                  <a:pos x="0" y="14"/>
                </a:cxn>
                <a:cxn ang="0">
                  <a:pos x="0" y="14"/>
                </a:cxn>
                <a:cxn ang="0">
                  <a:pos x="0" y="18"/>
                </a:cxn>
                <a:cxn ang="0">
                  <a:pos x="0" y="21"/>
                </a:cxn>
                <a:cxn ang="0">
                  <a:pos x="0" y="21"/>
                </a:cxn>
                <a:cxn ang="0">
                  <a:pos x="0" y="25"/>
                </a:cxn>
                <a:cxn ang="0">
                  <a:pos x="14" y="25"/>
                </a:cxn>
                <a:cxn ang="0">
                  <a:pos x="14" y="21"/>
                </a:cxn>
                <a:cxn ang="0">
                  <a:pos x="14" y="21"/>
                </a:cxn>
                <a:cxn ang="0">
                  <a:pos x="14" y="18"/>
                </a:cxn>
                <a:cxn ang="0">
                  <a:pos x="14" y="14"/>
                </a:cxn>
                <a:cxn ang="0">
                  <a:pos x="14" y="14"/>
                </a:cxn>
                <a:cxn ang="0">
                  <a:pos x="14" y="11"/>
                </a:cxn>
                <a:cxn ang="0">
                  <a:pos x="14" y="7"/>
                </a:cxn>
                <a:cxn ang="0">
                  <a:pos x="14" y="7"/>
                </a:cxn>
                <a:cxn ang="0">
                  <a:pos x="7" y="14"/>
                </a:cxn>
                <a:cxn ang="0">
                  <a:pos x="7" y="0"/>
                </a:cxn>
              </a:cxnLst>
              <a:rect l="0" t="0" r="r" b="b"/>
              <a:pathLst>
                <a:path w="14" h="25">
                  <a:moveTo>
                    <a:pt x="7" y="0"/>
                  </a:moveTo>
                  <a:lnTo>
                    <a:pt x="0" y="7"/>
                  </a:lnTo>
                  <a:lnTo>
                    <a:pt x="0" y="7"/>
                  </a:lnTo>
                  <a:lnTo>
                    <a:pt x="0" y="11"/>
                  </a:lnTo>
                  <a:lnTo>
                    <a:pt x="0" y="14"/>
                  </a:lnTo>
                  <a:lnTo>
                    <a:pt x="0" y="14"/>
                  </a:lnTo>
                  <a:lnTo>
                    <a:pt x="0" y="18"/>
                  </a:lnTo>
                  <a:lnTo>
                    <a:pt x="0" y="21"/>
                  </a:lnTo>
                  <a:lnTo>
                    <a:pt x="0" y="21"/>
                  </a:lnTo>
                  <a:lnTo>
                    <a:pt x="0" y="25"/>
                  </a:lnTo>
                  <a:lnTo>
                    <a:pt x="14" y="25"/>
                  </a:lnTo>
                  <a:lnTo>
                    <a:pt x="14" y="21"/>
                  </a:lnTo>
                  <a:lnTo>
                    <a:pt x="14" y="21"/>
                  </a:lnTo>
                  <a:lnTo>
                    <a:pt x="14" y="18"/>
                  </a:lnTo>
                  <a:lnTo>
                    <a:pt x="14" y="14"/>
                  </a:lnTo>
                  <a:lnTo>
                    <a:pt x="14" y="14"/>
                  </a:lnTo>
                  <a:lnTo>
                    <a:pt x="14" y="11"/>
                  </a:lnTo>
                  <a:lnTo>
                    <a:pt x="14" y="7"/>
                  </a:lnTo>
                  <a:lnTo>
                    <a:pt x="14" y="7"/>
                  </a:lnTo>
                  <a:lnTo>
                    <a:pt x="7" y="14"/>
                  </a:lnTo>
                  <a:lnTo>
                    <a:pt x="7" y="0"/>
                  </a:lnTo>
                  <a:close/>
                </a:path>
              </a:pathLst>
            </a:custGeom>
            <a:solidFill>
              <a:srgbClr val="0E0D0D"/>
            </a:solidFill>
            <a:ln w="9525">
              <a:noFill/>
              <a:round/>
              <a:headEnd/>
              <a:tailEnd/>
            </a:ln>
          </p:spPr>
          <p:txBody>
            <a:bodyPr/>
            <a:lstStyle/>
            <a:p>
              <a:endParaRPr lang="en-US" dirty="0"/>
            </a:p>
          </p:txBody>
        </p:sp>
        <p:sp>
          <p:nvSpPr>
            <p:cNvPr id="83" name="Freeform 81"/>
            <p:cNvSpPr>
              <a:spLocks/>
            </p:cNvSpPr>
            <p:nvPr/>
          </p:nvSpPr>
          <p:spPr bwMode="auto">
            <a:xfrm>
              <a:off x="5257" y="3009"/>
              <a:ext cx="240" cy="60"/>
            </a:xfrm>
            <a:custGeom>
              <a:avLst/>
              <a:gdLst/>
              <a:ahLst/>
              <a:cxnLst>
                <a:cxn ang="0">
                  <a:pos x="226" y="4"/>
                </a:cxn>
                <a:cxn ang="0">
                  <a:pos x="230" y="0"/>
                </a:cxn>
                <a:cxn ang="0">
                  <a:pos x="219" y="7"/>
                </a:cxn>
                <a:cxn ang="0">
                  <a:pos x="205" y="11"/>
                </a:cxn>
                <a:cxn ang="0">
                  <a:pos x="191" y="14"/>
                </a:cxn>
                <a:cxn ang="0">
                  <a:pos x="177" y="18"/>
                </a:cxn>
                <a:cxn ang="0">
                  <a:pos x="162" y="21"/>
                </a:cxn>
                <a:cxn ang="0">
                  <a:pos x="145" y="25"/>
                </a:cxn>
                <a:cxn ang="0">
                  <a:pos x="131" y="28"/>
                </a:cxn>
                <a:cxn ang="0">
                  <a:pos x="116" y="32"/>
                </a:cxn>
                <a:cxn ang="0">
                  <a:pos x="99" y="36"/>
                </a:cxn>
                <a:cxn ang="0">
                  <a:pos x="85" y="36"/>
                </a:cxn>
                <a:cxn ang="0">
                  <a:pos x="70" y="39"/>
                </a:cxn>
                <a:cxn ang="0">
                  <a:pos x="56" y="39"/>
                </a:cxn>
                <a:cxn ang="0">
                  <a:pos x="42" y="43"/>
                </a:cxn>
                <a:cxn ang="0">
                  <a:pos x="28" y="43"/>
                </a:cxn>
                <a:cxn ang="0">
                  <a:pos x="14" y="43"/>
                </a:cxn>
                <a:cxn ang="0">
                  <a:pos x="0" y="46"/>
                </a:cxn>
                <a:cxn ang="0">
                  <a:pos x="0" y="60"/>
                </a:cxn>
                <a:cxn ang="0">
                  <a:pos x="14" y="60"/>
                </a:cxn>
                <a:cxn ang="0">
                  <a:pos x="28" y="57"/>
                </a:cxn>
                <a:cxn ang="0">
                  <a:pos x="42" y="57"/>
                </a:cxn>
                <a:cxn ang="0">
                  <a:pos x="56" y="57"/>
                </a:cxn>
                <a:cxn ang="0">
                  <a:pos x="74" y="53"/>
                </a:cxn>
                <a:cxn ang="0">
                  <a:pos x="88" y="50"/>
                </a:cxn>
                <a:cxn ang="0">
                  <a:pos x="102" y="50"/>
                </a:cxn>
                <a:cxn ang="0">
                  <a:pos x="120" y="46"/>
                </a:cxn>
                <a:cxn ang="0">
                  <a:pos x="134" y="43"/>
                </a:cxn>
                <a:cxn ang="0">
                  <a:pos x="148" y="39"/>
                </a:cxn>
                <a:cxn ang="0">
                  <a:pos x="166" y="36"/>
                </a:cxn>
                <a:cxn ang="0">
                  <a:pos x="180" y="32"/>
                </a:cxn>
                <a:cxn ang="0">
                  <a:pos x="194" y="28"/>
                </a:cxn>
                <a:cxn ang="0">
                  <a:pos x="208" y="25"/>
                </a:cxn>
                <a:cxn ang="0">
                  <a:pos x="223" y="21"/>
                </a:cxn>
                <a:cxn ang="0">
                  <a:pos x="237" y="18"/>
                </a:cxn>
                <a:cxn ang="0">
                  <a:pos x="240" y="11"/>
                </a:cxn>
                <a:cxn ang="0">
                  <a:pos x="226" y="4"/>
                </a:cxn>
              </a:cxnLst>
              <a:rect l="0" t="0" r="r" b="b"/>
              <a:pathLst>
                <a:path w="240" h="60">
                  <a:moveTo>
                    <a:pt x="226" y="4"/>
                  </a:moveTo>
                  <a:lnTo>
                    <a:pt x="230" y="0"/>
                  </a:lnTo>
                  <a:lnTo>
                    <a:pt x="219" y="7"/>
                  </a:lnTo>
                  <a:lnTo>
                    <a:pt x="205" y="11"/>
                  </a:lnTo>
                  <a:lnTo>
                    <a:pt x="191" y="14"/>
                  </a:lnTo>
                  <a:lnTo>
                    <a:pt x="177" y="18"/>
                  </a:lnTo>
                  <a:lnTo>
                    <a:pt x="162" y="21"/>
                  </a:lnTo>
                  <a:lnTo>
                    <a:pt x="145" y="25"/>
                  </a:lnTo>
                  <a:lnTo>
                    <a:pt x="131" y="28"/>
                  </a:lnTo>
                  <a:lnTo>
                    <a:pt x="116" y="32"/>
                  </a:lnTo>
                  <a:lnTo>
                    <a:pt x="99" y="36"/>
                  </a:lnTo>
                  <a:lnTo>
                    <a:pt x="85" y="36"/>
                  </a:lnTo>
                  <a:lnTo>
                    <a:pt x="70" y="39"/>
                  </a:lnTo>
                  <a:lnTo>
                    <a:pt x="56" y="39"/>
                  </a:lnTo>
                  <a:lnTo>
                    <a:pt x="42" y="43"/>
                  </a:lnTo>
                  <a:lnTo>
                    <a:pt x="28" y="43"/>
                  </a:lnTo>
                  <a:lnTo>
                    <a:pt x="14" y="43"/>
                  </a:lnTo>
                  <a:lnTo>
                    <a:pt x="0" y="46"/>
                  </a:lnTo>
                  <a:lnTo>
                    <a:pt x="0" y="60"/>
                  </a:lnTo>
                  <a:lnTo>
                    <a:pt x="14" y="60"/>
                  </a:lnTo>
                  <a:lnTo>
                    <a:pt x="28" y="57"/>
                  </a:lnTo>
                  <a:lnTo>
                    <a:pt x="42" y="57"/>
                  </a:lnTo>
                  <a:lnTo>
                    <a:pt x="56" y="57"/>
                  </a:lnTo>
                  <a:lnTo>
                    <a:pt x="74" y="53"/>
                  </a:lnTo>
                  <a:lnTo>
                    <a:pt x="88" y="50"/>
                  </a:lnTo>
                  <a:lnTo>
                    <a:pt x="102" y="50"/>
                  </a:lnTo>
                  <a:lnTo>
                    <a:pt x="120" y="46"/>
                  </a:lnTo>
                  <a:lnTo>
                    <a:pt x="134" y="43"/>
                  </a:lnTo>
                  <a:lnTo>
                    <a:pt x="148" y="39"/>
                  </a:lnTo>
                  <a:lnTo>
                    <a:pt x="166" y="36"/>
                  </a:lnTo>
                  <a:lnTo>
                    <a:pt x="180" y="32"/>
                  </a:lnTo>
                  <a:lnTo>
                    <a:pt x="194" y="28"/>
                  </a:lnTo>
                  <a:lnTo>
                    <a:pt x="208" y="25"/>
                  </a:lnTo>
                  <a:lnTo>
                    <a:pt x="223" y="21"/>
                  </a:lnTo>
                  <a:lnTo>
                    <a:pt x="237" y="18"/>
                  </a:lnTo>
                  <a:lnTo>
                    <a:pt x="240" y="11"/>
                  </a:lnTo>
                  <a:lnTo>
                    <a:pt x="226" y="4"/>
                  </a:lnTo>
                  <a:close/>
                </a:path>
              </a:pathLst>
            </a:custGeom>
            <a:solidFill>
              <a:srgbClr val="0E0D0D"/>
            </a:solidFill>
            <a:ln w="9525">
              <a:noFill/>
              <a:round/>
              <a:headEnd/>
              <a:tailEnd/>
            </a:ln>
          </p:spPr>
          <p:txBody>
            <a:bodyPr/>
            <a:lstStyle/>
            <a:p>
              <a:endParaRPr lang="en-US" dirty="0"/>
            </a:p>
          </p:txBody>
        </p:sp>
        <p:sp>
          <p:nvSpPr>
            <p:cNvPr id="84" name="Freeform 82"/>
            <p:cNvSpPr>
              <a:spLocks/>
            </p:cNvSpPr>
            <p:nvPr/>
          </p:nvSpPr>
          <p:spPr bwMode="auto">
            <a:xfrm>
              <a:off x="5398" y="2754"/>
              <a:ext cx="103" cy="266"/>
            </a:xfrm>
            <a:custGeom>
              <a:avLst/>
              <a:gdLst/>
              <a:ahLst/>
              <a:cxnLst>
                <a:cxn ang="0">
                  <a:pos x="0" y="7"/>
                </a:cxn>
                <a:cxn ang="0">
                  <a:pos x="0" y="7"/>
                </a:cxn>
                <a:cxn ang="0">
                  <a:pos x="11" y="25"/>
                </a:cxn>
                <a:cxn ang="0">
                  <a:pos x="18" y="39"/>
                </a:cxn>
                <a:cxn ang="0">
                  <a:pos x="25" y="61"/>
                </a:cxn>
                <a:cxn ang="0">
                  <a:pos x="32" y="78"/>
                </a:cxn>
                <a:cxn ang="0">
                  <a:pos x="43" y="96"/>
                </a:cxn>
                <a:cxn ang="0">
                  <a:pos x="50" y="117"/>
                </a:cxn>
                <a:cxn ang="0">
                  <a:pos x="57" y="138"/>
                </a:cxn>
                <a:cxn ang="0">
                  <a:pos x="64" y="156"/>
                </a:cxn>
                <a:cxn ang="0">
                  <a:pos x="67" y="174"/>
                </a:cxn>
                <a:cxn ang="0">
                  <a:pos x="74" y="191"/>
                </a:cxn>
                <a:cxn ang="0">
                  <a:pos x="78" y="209"/>
                </a:cxn>
                <a:cxn ang="0">
                  <a:pos x="82" y="223"/>
                </a:cxn>
                <a:cxn ang="0">
                  <a:pos x="85" y="237"/>
                </a:cxn>
                <a:cxn ang="0">
                  <a:pos x="85" y="248"/>
                </a:cxn>
                <a:cxn ang="0">
                  <a:pos x="85" y="255"/>
                </a:cxn>
                <a:cxn ang="0">
                  <a:pos x="85" y="259"/>
                </a:cxn>
                <a:cxn ang="0">
                  <a:pos x="99" y="266"/>
                </a:cxn>
                <a:cxn ang="0">
                  <a:pos x="103" y="259"/>
                </a:cxn>
                <a:cxn ang="0">
                  <a:pos x="103" y="248"/>
                </a:cxn>
                <a:cxn ang="0">
                  <a:pos x="103" y="234"/>
                </a:cxn>
                <a:cxn ang="0">
                  <a:pos x="99" y="220"/>
                </a:cxn>
                <a:cxn ang="0">
                  <a:pos x="96" y="206"/>
                </a:cxn>
                <a:cxn ang="0">
                  <a:pos x="89" y="188"/>
                </a:cxn>
                <a:cxn ang="0">
                  <a:pos x="85" y="170"/>
                </a:cxn>
                <a:cxn ang="0">
                  <a:pos x="78" y="153"/>
                </a:cxn>
                <a:cxn ang="0">
                  <a:pos x="71" y="131"/>
                </a:cxn>
                <a:cxn ang="0">
                  <a:pos x="64" y="110"/>
                </a:cxn>
                <a:cxn ang="0">
                  <a:pos x="57" y="92"/>
                </a:cxn>
                <a:cxn ang="0">
                  <a:pos x="46" y="71"/>
                </a:cxn>
                <a:cxn ang="0">
                  <a:pos x="39" y="53"/>
                </a:cxn>
                <a:cxn ang="0">
                  <a:pos x="32" y="36"/>
                </a:cxn>
                <a:cxn ang="0">
                  <a:pos x="25" y="18"/>
                </a:cxn>
                <a:cxn ang="0">
                  <a:pos x="14" y="0"/>
                </a:cxn>
                <a:cxn ang="0">
                  <a:pos x="14" y="0"/>
                </a:cxn>
                <a:cxn ang="0">
                  <a:pos x="0" y="7"/>
                </a:cxn>
              </a:cxnLst>
              <a:rect l="0" t="0" r="r" b="b"/>
              <a:pathLst>
                <a:path w="103" h="266">
                  <a:moveTo>
                    <a:pt x="0" y="7"/>
                  </a:moveTo>
                  <a:lnTo>
                    <a:pt x="0" y="7"/>
                  </a:lnTo>
                  <a:lnTo>
                    <a:pt x="11" y="25"/>
                  </a:lnTo>
                  <a:lnTo>
                    <a:pt x="18" y="39"/>
                  </a:lnTo>
                  <a:lnTo>
                    <a:pt x="25" y="61"/>
                  </a:lnTo>
                  <a:lnTo>
                    <a:pt x="32" y="78"/>
                  </a:lnTo>
                  <a:lnTo>
                    <a:pt x="43" y="96"/>
                  </a:lnTo>
                  <a:lnTo>
                    <a:pt x="50" y="117"/>
                  </a:lnTo>
                  <a:lnTo>
                    <a:pt x="57" y="138"/>
                  </a:lnTo>
                  <a:lnTo>
                    <a:pt x="64" y="156"/>
                  </a:lnTo>
                  <a:lnTo>
                    <a:pt x="67" y="174"/>
                  </a:lnTo>
                  <a:lnTo>
                    <a:pt x="74" y="191"/>
                  </a:lnTo>
                  <a:lnTo>
                    <a:pt x="78" y="209"/>
                  </a:lnTo>
                  <a:lnTo>
                    <a:pt x="82" y="223"/>
                  </a:lnTo>
                  <a:lnTo>
                    <a:pt x="85" y="237"/>
                  </a:lnTo>
                  <a:lnTo>
                    <a:pt x="85" y="248"/>
                  </a:lnTo>
                  <a:lnTo>
                    <a:pt x="85" y="255"/>
                  </a:lnTo>
                  <a:lnTo>
                    <a:pt x="85" y="259"/>
                  </a:lnTo>
                  <a:lnTo>
                    <a:pt x="99" y="266"/>
                  </a:lnTo>
                  <a:lnTo>
                    <a:pt x="103" y="259"/>
                  </a:lnTo>
                  <a:lnTo>
                    <a:pt x="103" y="248"/>
                  </a:lnTo>
                  <a:lnTo>
                    <a:pt x="103" y="234"/>
                  </a:lnTo>
                  <a:lnTo>
                    <a:pt x="99" y="220"/>
                  </a:lnTo>
                  <a:lnTo>
                    <a:pt x="96" y="206"/>
                  </a:lnTo>
                  <a:lnTo>
                    <a:pt x="89" y="188"/>
                  </a:lnTo>
                  <a:lnTo>
                    <a:pt x="85" y="170"/>
                  </a:lnTo>
                  <a:lnTo>
                    <a:pt x="78" y="153"/>
                  </a:lnTo>
                  <a:lnTo>
                    <a:pt x="71" y="131"/>
                  </a:lnTo>
                  <a:lnTo>
                    <a:pt x="64" y="110"/>
                  </a:lnTo>
                  <a:lnTo>
                    <a:pt x="57" y="92"/>
                  </a:lnTo>
                  <a:lnTo>
                    <a:pt x="46" y="71"/>
                  </a:lnTo>
                  <a:lnTo>
                    <a:pt x="39" y="53"/>
                  </a:lnTo>
                  <a:lnTo>
                    <a:pt x="32" y="36"/>
                  </a:lnTo>
                  <a:lnTo>
                    <a:pt x="25" y="18"/>
                  </a:lnTo>
                  <a:lnTo>
                    <a:pt x="14" y="0"/>
                  </a:lnTo>
                  <a:lnTo>
                    <a:pt x="14" y="0"/>
                  </a:lnTo>
                  <a:lnTo>
                    <a:pt x="0" y="7"/>
                  </a:lnTo>
                  <a:close/>
                </a:path>
              </a:pathLst>
            </a:custGeom>
            <a:solidFill>
              <a:srgbClr val="0E0D0D"/>
            </a:solidFill>
            <a:ln w="9525">
              <a:noFill/>
              <a:round/>
              <a:headEnd/>
              <a:tailEnd/>
            </a:ln>
          </p:spPr>
          <p:txBody>
            <a:bodyPr/>
            <a:lstStyle/>
            <a:p>
              <a:endParaRPr lang="en-US" dirty="0"/>
            </a:p>
          </p:txBody>
        </p:sp>
        <p:sp>
          <p:nvSpPr>
            <p:cNvPr id="85" name="Freeform 83"/>
            <p:cNvSpPr>
              <a:spLocks/>
            </p:cNvSpPr>
            <p:nvPr/>
          </p:nvSpPr>
          <p:spPr bwMode="auto">
            <a:xfrm>
              <a:off x="5189" y="2404"/>
              <a:ext cx="223" cy="357"/>
            </a:xfrm>
            <a:custGeom>
              <a:avLst/>
              <a:gdLst/>
              <a:ahLst/>
              <a:cxnLst>
                <a:cxn ang="0">
                  <a:pos x="0" y="11"/>
                </a:cxn>
                <a:cxn ang="0">
                  <a:pos x="15" y="28"/>
                </a:cxn>
                <a:cxn ang="0">
                  <a:pos x="29" y="50"/>
                </a:cxn>
                <a:cxn ang="0">
                  <a:pos x="43" y="71"/>
                </a:cxn>
                <a:cxn ang="0">
                  <a:pos x="57" y="92"/>
                </a:cxn>
                <a:cxn ang="0">
                  <a:pos x="71" y="113"/>
                </a:cxn>
                <a:cxn ang="0">
                  <a:pos x="85" y="134"/>
                </a:cxn>
                <a:cxn ang="0">
                  <a:pos x="99" y="156"/>
                </a:cxn>
                <a:cxn ang="0">
                  <a:pos x="114" y="180"/>
                </a:cxn>
                <a:cxn ang="0">
                  <a:pos x="128" y="202"/>
                </a:cxn>
                <a:cxn ang="0">
                  <a:pos x="138" y="223"/>
                </a:cxn>
                <a:cxn ang="0">
                  <a:pos x="153" y="244"/>
                </a:cxn>
                <a:cxn ang="0">
                  <a:pos x="163" y="269"/>
                </a:cxn>
                <a:cxn ang="0">
                  <a:pos x="177" y="290"/>
                </a:cxn>
                <a:cxn ang="0">
                  <a:pos x="188" y="311"/>
                </a:cxn>
                <a:cxn ang="0">
                  <a:pos x="199" y="336"/>
                </a:cxn>
                <a:cxn ang="0">
                  <a:pos x="209" y="357"/>
                </a:cxn>
                <a:cxn ang="0">
                  <a:pos x="220" y="340"/>
                </a:cxn>
                <a:cxn ang="0">
                  <a:pos x="209" y="319"/>
                </a:cxn>
                <a:cxn ang="0">
                  <a:pos x="195" y="294"/>
                </a:cxn>
                <a:cxn ang="0">
                  <a:pos x="184" y="273"/>
                </a:cxn>
                <a:cxn ang="0">
                  <a:pos x="170" y="248"/>
                </a:cxn>
                <a:cxn ang="0">
                  <a:pos x="160" y="226"/>
                </a:cxn>
                <a:cxn ang="0">
                  <a:pos x="145" y="205"/>
                </a:cxn>
                <a:cxn ang="0">
                  <a:pos x="135" y="180"/>
                </a:cxn>
                <a:cxn ang="0">
                  <a:pos x="121" y="159"/>
                </a:cxn>
                <a:cxn ang="0">
                  <a:pos x="107" y="138"/>
                </a:cxn>
                <a:cxn ang="0">
                  <a:pos x="92" y="117"/>
                </a:cxn>
                <a:cxn ang="0">
                  <a:pos x="78" y="96"/>
                </a:cxn>
                <a:cxn ang="0">
                  <a:pos x="64" y="74"/>
                </a:cxn>
                <a:cxn ang="0">
                  <a:pos x="50" y="53"/>
                </a:cxn>
                <a:cxn ang="0">
                  <a:pos x="36" y="32"/>
                </a:cxn>
                <a:cxn ang="0">
                  <a:pos x="22" y="11"/>
                </a:cxn>
                <a:cxn ang="0">
                  <a:pos x="15" y="0"/>
                </a:cxn>
              </a:cxnLst>
              <a:rect l="0" t="0" r="r" b="b"/>
              <a:pathLst>
                <a:path w="223" h="357">
                  <a:moveTo>
                    <a:pt x="0" y="11"/>
                  </a:moveTo>
                  <a:lnTo>
                    <a:pt x="0" y="11"/>
                  </a:lnTo>
                  <a:lnTo>
                    <a:pt x="7" y="18"/>
                  </a:lnTo>
                  <a:lnTo>
                    <a:pt x="15" y="28"/>
                  </a:lnTo>
                  <a:lnTo>
                    <a:pt x="22" y="39"/>
                  </a:lnTo>
                  <a:lnTo>
                    <a:pt x="29" y="50"/>
                  </a:lnTo>
                  <a:lnTo>
                    <a:pt x="36" y="60"/>
                  </a:lnTo>
                  <a:lnTo>
                    <a:pt x="43" y="71"/>
                  </a:lnTo>
                  <a:lnTo>
                    <a:pt x="50" y="81"/>
                  </a:lnTo>
                  <a:lnTo>
                    <a:pt x="57" y="92"/>
                  </a:lnTo>
                  <a:lnTo>
                    <a:pt x="64" y="103"/>
                  </a:lnTo>
                  <a:lnTo>
                    <a:pt x="71" y="113"/>
                  </a:lnTo>
                  <a:lnTo>
                    <a:pt x="78" y="124"/>
                  </a:lnTo>
                  <a:lnTo>
                    <a:pt x="85" y="134"/>
                  </a:lnTo>
                  <a:lnTo>
                    <a:pt x="92" y="145"/>
                  </a:lnTo>
                  <a:lnTo>
                    <a:pt x="99" y="156"/>
                  </a:lnTo>
                  <a:lnTo>
                    <a:pt x="107" y="170"/>
                  </a:lnTo>
                  <a:lnTo>
                    <a:pt x="114" y="180"/>
                  </a:lnTo>
                  <a:lnTo>
                    <a:pt x="121" y="191"/>
                  </a:lnTo>
                  <a:lnTo>
                    <a:pt x="128" y="202"/>
                  </a:lnTo>
                  <a:lnTo>
                    <a:pt x="131" y="212"/>
                  </a:lnTo>
                  <a:lnTo>
                    <a:pt x="138" y="223"/>
                  </a:lnTo>
                  <a:lnTo>
                    <a:pt x="145" y="234"/>
                  </a:lnTo>
                  <a:lnTo>
                    <a:pt x="153" y="244"/>
                  </a:lnTo>
                  <a:lnTo>
                    <a:pt x="160" y="255"/>
                  </a:lnTo>
                  <a:lnTo>
                    <a:pt x="163" y="269"/>
                  </a:lnTo>
                  <a:lnTo>
                    <a:pt x="170" y="280"/>
                  </a:lnTo>
                  <a:lnTo>
                    <a:pt x="177" y="290"/>
                  </a:lnTo>
                  <a:lnTo>
                    <a:pt x="181" y="301"/>
                  </a:lnTo>
                  <a:lnTo>
                    <a:pt x="188" y="311"/>
                  </a:lnTo>
                  <a:lnTo>
                    <a:pt x="195" y="326"/>
                  </a:lnTo>
                  <a:lnTo>
                    <a:pt x="199" y="336"/>
                  </a:lnTo>
                  <a:lnTo>
                    <a:pt x="206" y="347"/>
                  </a:lnTo>
                  <a:lnTo>
                    <a:pt x="209" y="357"/>
                  </a:lnTo>
                  <a:lnTo>
                    <a:pt x="223" y="350"/>
                  </a:lnTo>
                  <a:lnTo>
                    <a:pt x="220" y="340"/>
                  </a:lnTo>
                  <a:lnTo>
                    <a:pt x="213" y="329"/>
                  </a:lnTo>
                  <a:lnTo>
                    <a:pt x="209" y="319"/>
                  </a:lnTo>
                  <a:lnTo>
                    <a:pt x="202" y="304"/>
                  </a:lnTo>
                  <a:lnTo>
                    <a:pt x="195" y="294"/>
                  </a:lnTo>
                  <a:lnTo>
                    <a:pt x="191" y="283"/>
                  </a:lnTo>
                  <a:lnTo>
                    <a:pt x="184" y="273"/>
                  </a:lnTo>
                  <a:lnTo>
                    <a:pt x="177" y="262"/>
                  </a:lnTo>
                  <a:lnTo>
                    <a:pt x="170" y="248"/>
                  </a:lnTo>
                  <a:lnTo>
                    <a:pt x="167" y="237"/>
                  </a:lnTo>
                  <a:lnTo>
                    <a:pt x="160" y="226"/>
                  </a:lnTo>
                  <a:lnTo>
                    <a:pt x="153" y="216"/>
                  </a:lnTo>
                  <a:lnTo>
                    <a:pt x="145" y="205"/>
                  </a:lnTo>
                  <a:lnTo>
                    <a:pt x="138" y="191"/>
                  </a:lnTo>
                  <a:lnTo>
                    <a:pt x="135" y="180"/>
                  </a:lnTo>
                  <a:lnTo>
                    <a:pt x="128" y="170"/>
                  </a:lnTo>
                  <a:lnTo>
                    <a:pt x="121" y="159"/>
                  </a:lnTo>
                  <a:lnTo>
                    <a:pt x="114" y="149"/>
                  </a:lnTo>
                  <a:lnTo>
                    <a:pt x="107" y="138"/>
                  </a:lnTo>
                  <a:lnTo>
                    <a:pt x="99" y="127"/>
                  </a:lnTo>
                  <a:lnTo>
                    <a:pt x="92" y="117"/>
                  </a:lnTo>
                  <a:lnTo>
                    <a:pt x="85" y="106"/>
                  </a:lnTo>
                  <a:lnTo>
                    <a:pt x="78" y="96"/>
                  </a:lnTo>
                  <a:lnTo>
                    <a:pt x="71" y="85"/>
                  </a:lnTo>
                  <a:lnTo>
                    <a:pt x="64" y="74"/>
                  </a:lnTo>
                  <a:lnTo>
                    <a:pt x="57" y="64"/>
                  </a:lnTo>
                  <a:lnTo>
                    <a:pt x="50" y="53"/>
                  </a:lnTo>
                  <a:lnTo>
                    <a:pt x="43" y="42"/>
                  </a:lnTo>
                  <a:lnTo>
                    <a:pt x="36" y="32"/>
                  </a:lnTo>
                  <a:lnTo>
                    <a:pt x="29" y="21"/>
                  </a:lnTo>
                  <a:lnTo>
                    <a:pt x="22" y="11"/>
                  </a:lnTo>
                  <a:lnTo>
                    <a:pt x="15" y="0"/>
                  </a:lnTo>
                  <a:lnTo>
                    <a:pt x="15" y="0"/>
                  </a:lnTo>
                  <a:lnTo>
                    <a:pt x="0" y="11"/>
                  </a:lnTo>
                  <a:close/>
                </a:path>
              </a:pathLst>
            </a:custGeom>
            <a:solidFill>
              <a:srgbClr val="0E0D0D"/>
            </a:solidFill>
            <a:ln w="9525">
              <a:noFill/>
              <a:round/>
              <a:headEnd/>
              <a:tailEnd/>
            </a:ln>
          </p:spPr>
          <p:txBody>
            <a:bodyPr/>
            <a:lstStyle/>
            <a:p>
              <a:endParaRPr lang="en-US" dirty="0"/>
            </a:p>
          </p:txBody>
        </p:sp>
        <p:sp>
          <p:nvSpPr>
            <p:cNvPr id="86" name="Freeform 84"/>
            <p:cNvSpPr>
              <a:spLocks/>
            </p:cNvSpPr>
            <p:nvPr/>
          </p:nvSpPr>
          <p:spPr bwMode="auto">
            <a:xfrm>
              <a:off x="5009" y="2223"/>
              <a:ext cx="195" cy="192"/>
            </a:xfrm>
            <a:custGeom>
              <a:avLst/>
              <a:gdLst/>
              <a:ahLst/>
              <a:cxnLst>
                <a:cxn ang="0">
                  <a:pos x="0" y="15"/>
                </a:cxn>
                <a:cxn ang="0">
                  <a:pos x="0" y="15"/>
                </a:cxn>
                <a:cxn ang="0">
                  <a:pos x="11" y="22"/>
                </a:cxn>
                <a:cxn ang="0">
                  <a:pos x="21" y="29"/>
                </a:cxn>
                <a:cxn ang="0">
                  <a:pos x="32" y="39"/>
                </a:cxn>
                <a:cxn ang="0">
                  <a:pos x="42" y="46"/>
                </a:cxn>
                <a:cxn ang="0">
                  <a:pos x="57" y="57"/>
                </a:cxn>
                <a:cxn ang="0">
                  <a:pos x="67" y="68"/>
                </a:cxn>
                <a:cxn ang="0">
                  <a:pos x="78" y="78"/>
                </a:cxn>
                <a:cxn ang="0">
                  <a:pos x="92" y="89"/>
                </a:cxn>
                <a:cxn ang="0">
                  <a:pos x="103" y="103"/>
                </a:cxn>
                <a:cxn ang="0">
                  <a:pos x="113" y="114"/>
                </a:cxn>
                <a:cxn ang="0">
                  <a:pos x="127" y="124"/>
                </a:cxn>
                <a:cxn ang="0">
                  <a:pos x="138" y="139"/>
                </a:cxn>
                <a:cxn ang="0">
                  <a:pos x="149" y="153"/>
                </a:cxn>
                <a:cxn ang="0">
                  <a:pos x="159" y="163"/>
                </a:cxn>
                <a:cxn ang="0">
                  <a:pos x="170" y="177"/>
                </a:cxn>
                <a:cxn ang="0">
                  <a:pos x="180" y="192"/>
                </a:cxn>
                <a:cxn ang="0">
                  <a:pos x="195" y="181"/>
                </a:cxn>
                <a:cxn ang="0">
                  <a:pos x="184" y="167"/>
                </a:cxn>
                <a:cxn ang="0">
                  <a:pos x="173" y="153"/>
                </a:cxn>
                <a:cxn ang="0">
                  <a:pos x="159" y="142"/>
                </a:cxn>
                <a:cxn ang="0">
                  <a:pos x="149" y="128"/>
                </a:cxn>
                <a:cxn ang="0">
                  <a:pos x="138" y="114"/>
                </a:cxn>
                <a:cxn ang="0">
                  <a:pos x="127" y="103"/>
                </a:cxn>
                <a:cxn ang="0">
                  <a:pos x="113" y="89"/>
                </a:cxn>
                <a:cxn ang="0">
                  <a:pos x="103" y="78"/>
                </a:cxn>
                <a:cxn ang="0">
                  <a:pos x="88" y="68"/>
                </a:cxn>
                <a:cxn ang="0">
                  <a:pos x="78" y="57"/>
                </a:cxn>
                <a:cxn ang="0">
                  <a:pos x="67" y="46"/>
                </a:cxn>
                <a:cxn ang="0">
                  <a:pos x="53" y="36"/>
                </a:cxn>
                <a:cxn ang="0">
                  <a:pos x="42" y="25"/>
                </a:cxn>
                <a:cxn ang="0">
                  <a:pos x="32" y="18"/>
                </a:cxn>
                <a:cxn ang="0">
                  <a:pos x="21" y="8"/>
                </a:cxn>
                <a:cxn ang="0">
                  <a:pos x="11" y="0"/>
                </a:cxn>
                <a:cxn ang="0">
                  <a:pos x="7" y="0"/>
                </a:cxn>
                <a:cxn ang="0">
                  <a:pos x="0" y="15"/>
                </a:cxn>
              </a:cxnLst>
              <a:rect l="0" t="0" r="r" b="b"/>
              <a:pathLst>
                <a:path w="195" h="192">
                  <a:moveTo>
                    <a:pt x="0" y="15"/>
                  </a:moveTo>
                  <a:lnTo>
                    <a:pt x="0" y="15"/>
                  </a:lnTo>
                  <a:lnTo>
                    <a:pt x="11" y="22"/>
                  </a:lnTo>
                  <a:lnTo>
                    <a:pt x="21" y="29"/>
                  </a:lnTo>
                  <a:lnTo>
                    <a:pt x="32" y="39"/>
                  </a:lnTo>
                  <a:lnTo>
                    <a:pt x="42" y="46"/>
                  </a:lnTo>
                  <a:lnTo>
                    <a:pt x="57" y="57"/>
                  </a:lnTo>
                  <a:lnTo>
                    <a:pt x="67" y="68"/>
                  </a:lnTo>
                  <a:lnTo>
                    <a:pt x="78" y="78"/>
                  </a:lnTo>
                  <a:lnTo>
                    <a:pt x="92" y="89"/>
                  </a:lnTo>
                  <a:lnTo>
                    <a:pt x="103" y="103"/>
                  </a:lnTo>
                  <a:lnTo>
                    <a:pt x="113" y="114"/>
                  </a:lnTo>
                  <a:lnTo>
                    <a:pt x="127" y="124"/>
                  </a:lnTo>
                  <a:lnTo>
                    <a:pt x="138" y="139"/>
                  </a:lnTo>
                  <a:lnTo>
                    <a:pt x="149" y="153"/>
                  </a:lnTo>
                  <a:lnTo>
                    <a:pt x="159" y="163"/>
                  </a:lnTo>
                  <a:lnTo>
                    <a:pt x="170" y="177"/>
                  </a:lnTo>
                  <a:lnTo>
                    <a:pt x="180" y="192"/>
                  </a:lnTo>
                  <a:lnTo>
                    <a:pt x="195" y="181"/>
                  </a:lnTo>
                  <a:lnTo>
                    <a:pt x="184" y="167"/>
                  </a:lnTo>
                  <a:lnTo>
                    <a:pt x="173" y="153"/>
                  </a:lnTo>
                  <a:lnTo>
                    <a:pt x="159" y="142"/>
                  </a:lnTo>
                  <a:lnTo>
                    <a:pt x="149" y="128"/>
                  </a:lnTo>
                  <a:lnTo>
                    <a:pt x="138" y="114"/>
                  </a:lnTo>
                  <a:lnTo>
                    <a:pt x="127" y="103"/>
                  </a:lnTo>
                  <a:lnTo>
                    <a:pt x="113" y="89"/>
                  </a:lnTo>
                  <a:lnTo>
                    <a:pt x="103" y="78"/>
                  </a:lnTo>
                  <a:lnTo>
                    <a:pt x="88" y="68"/>
                  </a:lnTo>
                  <a:lnTo>
                    <a:pt x="78" y="57"/>
                  </a:lnTo>
                  <a:lnTo>
                    <a:pt x="67" y="46"/>
                  </a:lnTo>
                  <a:lnTo>
                    <a:pt x="53" y="36"/>
                  </a:lnTo>
                  <a:lnTo>
                    <a:pt x="42" y="25"/>
                  </a:lnTo>
                  <a:lnTo>
                    <a:pt x="32" y="18"/>
                  </a:lnTo>
                  <a:lnTo>
                    <a:pt x="21" y="8"/>
                  </a:lnTo>
                  <a:lnTo>
                    <a:pt x="11" y="0"/>
                  </a:lnTo>
                  <a:lnTo>
                    <a:pt x="7" y="0"/>
                  </a:lnTo>
                  <a:lnTo>
                    <a:pt x="0" y="15"/>
                  </a:lnTo>
                  <a:close/>
                </a:path>
              </a:pathLst>
            </a:custGeom>
            <a:solidFill>
              <a:srgbClr val="0E0D0D"/>
            </a:solidFill>
            <a:ln w="9525">
              <a:noFill/>
              <a:round/>
              <a:headEnd/>
              <a:tailEnd/>
            </a:ln>
          </p:spPr>
          <p:txBody>
            <a:bodyPr/>
            <a:lstStyle/>
            <a:p>
              <a:endParaRPr lang="en-US" dirty="0"/>
            </a:p>
          </p:txBody>
        </p:sp>
        <p:sp>
          <p:nvSpPr>
            <p:cNvPr id="87" name="Freeform 85"/>
            <p:cNvSpPr>
              <a:spLocks/>
            </p:cNvSpPr>
            <p:nvPr/>
          </p:nvSpPr>
          <p:spPr bwMode="auto">
            <a:xfrm>
              <a:off x="4899" y="2185"/>
              <a:ext cx="117" cy="53"/>
            </a:xfrm>
            <a:custGeom>
              <a:avLst/>
              <a:gdLst/>
              <a:ahLst/>
              <a:cxnLst>
                <a:cxn ang="0">
                  <a:pos x="0" y="14"/>
                </a:cxn>
                <a:cxn ang="0">
                  <a:pos x="0" y="14"/>
                </a:cxn>
                <a:cxn ang="0">
                  <a:pos x="7" y="17"/>
                </a:cxn>
                <a:cxn ang="0">
                  <a:pos x="11" y="21"/>
                </a:cxn>
                <a:cxn ang="0">
                  <a:pos x="18" y="21"/>
                </a:cxn>
                <a:cxn ang="0">
                  <a:pos x="25" y="24"/>
                </a:cxn>
                <a:cxn ang="0">
                  <a:pos x="29" y="24"/>
                </a:cxn>
                <a:cxn ang="0">
                  <a:pos x="36" y="28"/>
                </a:cxn>
                <a:cxn ang="0">
                  <a:pos x="43" y="28"/>
                </a:cxn>
                <a:cxn ang="0">
                  <a:pos x="50" y="31"/>
                </a:cxn>
                <a:cxn ang="0">
                  <a:pos x="57" y="35"/>
                </a:cxn>
                <a:cxn ang="0">
                  <a:pos x="64" y="35"/>
                </a:cxn>
                <a:cxn ang="0">
                  <a:pos x="75" y="38"/>
                </a:cxn>
                <a:cxn ang="0">
                  <a:pos x="82" y="42"/>
                </a:cxn>
                <a:cxn ang="0">
                  <a:pos x="89" y="42"/>
                </a:cxn>
                <a:cxn ang="0">
                  <a:pos x="96" y="46"/>
                </a:cxn>
                <a:cxn ang="0">
                  <a:pos x="103" y="49"/>
                </a:cxn>
                <a:cxn ang="0">
                  <a:pos x="110" y="53"/>
                </a:cxn>
                <a:cxn ang="0">
                  <a:pos x="117" y="38"/>
                </a:cxn>
                <a:cxn ang="0">
                  <a:pos x="110" y="35"/>
                </a:cxn>
                <a:cxn ang="0">
                  <a:pos x="103" y="31"/>
                </a:cxn>
                <a:cxn ang="0">
                  <a:pos x="92" y="28"/>
                </a:cxn>
                <a:cxn ang="0">
                  <a:pos x="85" y="24"/>
                </a:cxn>
                <a:cxn ang="0">
                  <a:pos x="78" y="24"/>
                </a:cxn>
                <a:cxn ang="0">
                  <a:pos x="71" y="21"/>
                </a:cxn>
                <a:cxn ang="0">
                  <a:pos x="64" y="17"/>
                </a:cxn>
                <a:cxn ang="0">
                  <a:pos x="53" y="17"/>
                </a:cxn>
                <a:cxn ang="0">
                  <a:pos x="46" y="14"/>
                </a:cxn>
                <a:cxn ang="0">
                  <a:pos x="39" y="10"/>
                </a:cxn>
                <a:cxn ang="0">
                  <a:pos x="36" y="10"/>
                </a:cxn>
                <a:cxn ang="0">
                  <a:pos x="29" y="10"/>
                </a:cxn>
                <a:cxn ang="0">
                  <a:pos x="21" y="7"/>
                </a:cxn>
                <a:cxn ang="0">
                  <a:pos x="18" y="7"/>
                </a:cxn>
                <a:cxn ang="0">
                  <a:pos x="14" y="3"/>
                </a:cxn>
                <a:cxn ang="0">
                  <a:pos x="7" y="0"/>
                </a:cxn>
                <a:cxn ang="0">
                  <a:pos x="11" y="3"/>
                </a:cxn>
                <a:cxn ang="0">
                  <a:pos x="0" y="14"/>
                </a:cxn>
              </a:cxnLst>
              <a:rect l="0" t="0" r="r" b="b"/>
              <a:pathLst>
                <a:path w="117" h="53">
                  <a:moveTo>
                    <a:pt x="0" y="14"/>
                  </a:moveTo>
                  <a:lnTo>
                    <a:pt x="0" y="14"/>
                  </a:lnTo>
                  <a:lnTo>
                    <a:pt x="7" y="17"/>
                  </a:lnTo>
                  <a:lnTo>
                    <a:pt x="11" y="21"/>
                  </a:lnTo>
                  <a:lnTo>
                    <a:pt x="18" y="21"/>
                  </a:lnTo>
                  <a:lnTo>
                    <a:pt x="25" y="24"/>
                  </a:lnTo>
                  <a:lnTo>
                    <a:pt x="29" y="24"/>
                  </a:lnTo>
                  <a:lnTo>
                    <a:pt x="36" y="28"/>
                  </a:lnTo>
                  <a:lnTo>
                    <a:pt x="43" y="28"/>
                  </a:lnTo>
                  <a:lnTo>
                    <a:pt x="50" y="31"/>
                  </a:lnTo>
                  <a:lnTo>
                    <a:pt x="57" y="35"/>
                  </a:lnTo>
                  <a:lnTo>
                    <a:pt x="64" y="35"/>
                  </a:lnTo>
                  <a:lnTo>
                    <a:pt x="75" y="38"/>
                  </a:lnTo>
                  <a:lnTo>
                    <a:pt x="82" y="42"/>
                  </a:lnTo>
                  <a:lnTo>
                    <a:pt x="89" y="42"/>
                  </a:lnTo>
                  <a:lnTo>
                    <a:pt x="96" y="46"/>
                  </a:lnTo>
                  <a:lnTo>
                    <a:pt x="103" y="49"/>
                  </a:lnTo>
                  <a:lnTo>
                    <a:pt x="110" y="53"/>
                  </a:lnTo>
                  <a:lnTo>
                    <a:pt x="117" y="38"/>
                  </a:lnTo>
                  <a:lnTo>
                    <a:pt x="110" y="35"/>
                  </a:lnTo>
                  <a:lnTo>
                    <a:pt x="103" y="31"/>
                  </a:lnTo>
                  <a:lnTo>
                    <a:pt x="92" y="28"/>
                  </a:lnTo>
                  <a:lnTo>
                    <a:pt x="85" y="24"/>
                  </a:lnTo>
                  <a:lnTo>
                    <a:pt x="78" y="24"/>
                  </a:lnTo>
                  <a:lnTo>
                    <a:pt x="71" y="21"/>
                  </a:lnTo>
                  <a:lnTo>
                    <a:pt x="64" y="17"/>
                  </a:lnTo>
                  <a:lnTo>
                    <a:pt x="53" y="17"/>
                  </a:lnTo>
                  <a:lnTo>
                    <a:pt x="46" y="14"/>
                  </a:lnTo>
                  <a:lnTo>
                    <a:pt x="39" y="10"/>
                  </a:lnTo>
                  <a:lnTo>
                    <a:pt x="36" y="10"/>
                  </a:lnTo>
                  <a:lnTo>
                    <a:pt x="29" y="10"/>
                  </a:lnTo>
                  <a:lnTo>
                    <a:pt x="21" y="7"/>
                  </a:lnTo>
                  <a:lnTo>
                    <a:pt x="18" y="7"/>
                  </a:lnTo>
                  <a:lnTo>
                    <a:pt x="14" y="3"/>
                  </a:lnTo>
                  <a:lnTo>
                    <a:pt x="7" y="0"/>
                  </a:lnTo>
                  <a:lnTo>
                    <a:pt x="11" y="3"/>
                  </a:lnTo>
                  <a:lnTo>
                    <a:pt x="0" y="14"/>
                  </a:lnTo>
                  <a:close/>
                </a:path>
              </a:pathLst>
            </a:custGeom>
            <a:solidFill>
              <a:srgbClr val="0E0D0D"/>
            </a:solidFill>
            <a:ln w="9525">
              <a:noFill/>
              <a:round/>
              <a:headEnd/>
              <a:tailEnd/>
            </a:ln>
          </p:spPr>
          <p:txBody>
            <a:bodyPr/>
            <a:lstStyle/>
            <a:p>
              <a:endParaRPr lang="en-US" dirty="0"/>
            </a:p>
          </p:txBody>
        </p:sp>
        <p:sp>
          <p:nvSpPr>
            <p:cNvPr id="88" name="Freeform 86"/>
            <p:cNvSpPr>
              <a:spLocks/>
            </p:cNvSpPr>
            <p:nvPr/>
          </p:nvSpPr>
          <p:spPr bwMode="auto">
            <a:xfrm>
              <a:off x="4835" y="2117"/>
              <a:ext cx="75" cy="82"/>
            </a:xfrm>
            <a:custGeom>
              <a:avLst/>
              <a:gdLst/>
              <a:ahLst/>
              <a:cxnLst>
                <a:cxn ang="0">
                  <a:pos x="15" y="7"/>
                </a:cxn>
                <a:cxn ang="0">
                  <a:pos x="0" y="11"/>
                </a:cxn>
                <a:cxn ang="0">
                  <a:pos x="4" y="18"/>
                </a:cxn>
                <a:cxn ang="0">
                  <a:pos x="11" y="22"/>
                </a:cxn>
                <a:cxn ang="0">
                  <a:pos x="15" y="25"/>
                </a:cxn>
                <a:cxn ang="0">
                  <a:pos x="18" y="29"/>
                </a:cxn>
                <a:cxn ang="0">
                  <a:pos x="22" y="32"/>
                </a:cxn>
                <a:cxn ang="0">
                  <a:pos x="25" y="39"/>
                </a:cxn>
                <a:cxn ang="0">
                  <a:pos x="29" y="43"/>
                </a:cxn>
                <a:cxn ang="0">
                  <a:pos x="32" y="46"/>
                </a:cxn>
                <a:cxn ang="0">
                  <a:pos x="36" y="50"/>
                </a:cxn>
                <a:cxn ang="0">
                  <a:pos x="39" y="53"/>
                </a:cxn>
                <a:cxn ang="0">
                  <a:pos x="43" y="60"/>
                </a:cxn>
                <a:cxn ang="0">
                  <a:pos x="50" y="64"/>
                </a:cxn>
                <a:cxn ang="0">
                  <a:pos x="54" y="68"/>
                </a:cxn>
                <a:cxn ang="0">
                  <a:pos x="57" y="71"/>
                </a:cxn>
                <a:cxn ang="0">
                  <a:pos x="61" y="78"/>
                </a:cxn>
                <a:cxn ang="0">
                  <a:pos x="64" y="82"/>
                </a:cxn>
                <a:cxn ang="0">
                  <a:pos x="75" y="71"/>
                </a:cxn>
                <a:cxn ang="0">
                  <a:pos x="71" y="68"/>
                </a:cxn>
                <a:cxn ang="0">
                  <a:pos x="68" y="60"/>
                </a:cxn>
                <a:cxn ang="0">
                  <a:pos x="64" y="57"/>
                </a:cxn>
                <a:cxn ang="0">
                  <a:pos x="61" y="53"/>
                </a:cxn>
                <a:cxn ang="0">
                  <a:pos x="57" y="50"/>
                </a:cxn>
                <a:cxn ang="0">
                  <a:pos x="54" y="46"/>
                </a:cxn>
                <a:cxn ang="0">
                  <a:pos x="47" y="39"/>
                </a:cxn>
                <a:cxn ang="0">
                  <a:pos x="43" y="36"/>
                </a:cxn>
                <a:cxn ang="0">
                  <a:pos x="39" y="32"/>
                </a:cxn>
                <a:cxn ang="0">
                  <a:pos x="36" y="29"/>
                </a:cxn>
                <a:cxn ang="0">
                  <a:pos x="32" y="22"/>
                </a:cxn>
                <a:cxn ang="0">
                  <a:pos x="29" y="18"/>
                </a:cxn>
                <a:cxn ang="0">
                  <a:pos x="25" y="14"/>
                </a:cxn>
                <a:cxn ang="0">
                  <a:pos x="22" y="11"/>
                </a:cxn>
                <a:cxn ang="0">
                  <a:pos x="18" y="7"/>
                </a:cxn>
                <a:cxn ang="0">
                  <a:pos x="15" y="0"/>
                </a:cxn>
                <a:cxn ang="0">
                  <a:pos x="0" y="7"/>
                </a:cxn>
                <a:cxn ang="0">
                  <a:pos x="15" y="7"/>
                </a:cxn>
              </a:cxnLst>
              <a:rect l="0" t="0" r="r" b="b"/>
              <a:pathLst>
                <a:path w="75" h="82">
                  <a:moveTo>
                    <a:pt x="15" y="7"/>
                  </a:moveTo>
                  <a:lnTo>
                    <a:pt x="0" y="11"/>
                  </a:lnTo>
                  <a:lnTo>
                    <a:pt x="4" y="18"/>
                  </a:lnTo>
                  <a:lnTo>
                    <a:pt x="11" y="22"/>
                  </a:lnTo>
                  <a:lnTo>
                    <a:pt x="15" y="25"/>
                  </a:lnTo>
                  <a:lnTo>
                    <a:pt x="18" y="29"/>
                  </a:lnTo>
                  <a:lnTo>
                    <a:pt x="22" y="32"/>
                  </a:lnTo>
                  <a:lnTo>
                    <a:pt x="25" y="39"/>
                  </a:lnTo>
                  <a:lnTo>
                    <a:pt x="29" y="43"/>
                  </a:lnTo>
                  <a:lnTo>
                    <a:pt x="32" y="46"/>
                  </a:lnTo>
                  <a:lnTo>
                    <a:pt x="36" y="50"/>
                  </a:lnTo>
                  <a:lnTo>
                    <a:pt x="39" y="53"/>
                  </a:lnTo>
                  <a:lnTo>
                    <a:pt x="43" y="60"/>
                  </a:lnTo>
                  <a:lnTo>
                    <a:pt x="50" y="64"/>
                  </a:lnTo>
                  <a:lnTo>
                    <a:pt x="54" y="68"/>
                  </a:lnTo>
                  <a:lnTo>
                    <a:pt x="57" y="71"/>
                  </a:lnTo>
                  <a:lnTo>
                    <a:pt x="61" y="78"/>
                  </a:lnTo>
                  <a:lnTo>
                    <a:pt x="64" y="82"/>
                  </a:lnTo>
                  <a:lnTo>
                    <a:pt x="75" y="71"/>
                  </a:lnTo>
                  <a:lnTo>
                    <a:pt x="71" y="68"/>
                  </a:lnTo>
                  <a:lnTo>
                    <a:pt x="68" y="60"/>
                  </a:lnTo>
                  <a:lnTo>
                    <a:pt x="64" y="57"/>
                  </a:lnTo>
                  <a:lnTo>
                    <a:pt x="61" y="53"/>
                  </a:lnTo>
                  <a:lnTo>
                    <a:pt x="57" y="50"/>
                  </a:lnTo>
                  <a:lnTo>
                    <a:pt x="54" y="46"/>
                  </a:lnTo>
                  <a:lnTo>
                    <a:pt x="47" y="39"/>
                  </a:lnTo>
                  <a:lnTo>
                    <a:pt x="43" y="36"/>
                  </a:lnTo>
                  <a:lnTo>
                    <a:pt x="39" y="32"/>
                  </a:lnTo>
                  <a:lnTo>
                    <a:pt x="36" y="29"/>
                  </a:lnTo>
                  <a:lnTo>
                    <a:pt x="32" y="22"/>
                  </a:lnTo>
                  <a:lnTo>
                    <a:pt x="29" y="18"/>
                  </a:lnTo>
                  <a:lnTo>
                    <a:pt x="25" y="14"/>
                  </a:lnTo>
                  <a:lnTo>
                    <a:pt x="22" y="11"/>
                  </a:lnTo>
                  <a:lnTo>
                    <a:pt x="18" y="7"/>
                  </a:lnTo>
                  <a:lnTo>
                    <a:pt x="15" y="0"/>
                  </a:lnTo>
                  <a:lnTo>
                    <a:pt x="0" y="7"/>
                  </a:lnTo>
                  <a:lnTo>
                    <a:pt x="15" y="7"/>
                  </a:lnTo>
                  <a:close/>
                </a:path>
              </a:pathLst>
            </a:custGeom>
            <a:solidFill>
              <a:srgbClr val="0E0D0D"/>
            </a:solidFill>
            <a:ln w="9525">
              <a:noFill/>
              <a:round/>
              <a:headEnd/>
              <a:tailEnd/>
            </a:ln>
          </p:spPr>
          <p:txBody>
            <a:bodyPr/>
            <a:lstStyle/>
            <a:p>
              <a:endParaRPr lang="en-US" dirty="0"/>
            </a:p>
          </p:txBody>
        </p:sp>
        <p:sp>
          <p:nvSpPr>
            <p:cNvPr id="89" name="Freeform 87"/>
            <p:cNvSpPr>
              <a:spLocks/>
            </p:cNvSpPr>
            <p:nvPr/>
          </p:nvSpPr>
          <p:spPr bwMode="auto">
            <a:xfrm>
              <a:off x="5087" y="2528"/>
              <a:ext cx="14" cy="10"/>
            </a:xfrm>
            <a:custGeom>
              <a:avLst/>
              <a:gdLst/>
              <a:ahLst/>
              <a:cxnLst>
                <a:cxn ang="0">
                  <a:pos x="14" y="7"/>
                </a:cxn>
                <a:cxn ang="0">
                  <a:pos x="14" y="3"/>
                </a:cxn>
                <a:cxn ang="0">
                  <a:pos x="10" y="0"/>
                </a:cxn>
                <a:cxn ang="0">
                  <a:pos x="7" y="0"/>
                </a:cxn>
                <a:cxn ang="0">
                  <a:pos x="3" y="0"/>
                </a:cxn>
                <a:cxn ang="0">
                  <a:pos x="3" y="3"/>
                </a:cxn>
                <a:cxn ang="0">
                  <a:pos x="0" y="3"/>
                </a:cxn>
                <a:cxn ang="0">
                  <a:pos x="0" y="7"/>
                </a:cxn>
                <a:cxn ang="0">
                  <a:pos x="0" y="10"/>
                </a:cxn>
                <a:cxn ang="0">
                  <a:pos x="14" y="7"/>
                </a:cxn>
              </a:cxnLst>
              <a:rect l="0" t="0" r="r" b="b"/>
              <a:pathLst>
                <a:path w="14" h="10">
                  <a:moveTo>
                    <a:pt x="14" y="7"/>
                  </a:moveTo>
                  <a:lnTo>
                    <a:pt x="14" y="3"/>
                  </a:lnTo>
                  <a:lnTo>
                    <a:pt x="10" y="0"/>
                  </a:lnTo>
                  <a:lnTo>
                    <a:pt x="7" y="0"/>
                  </a:lnTo>
                  <a:lnTo>
                    <a:pt x="3" y="0"/>
                  </a:lnTo>
                  <a:lnTo>
                    <a:pt x="3" y="3"/>
                  </a:lnTo>
                  <a:lnTo>
                    <a:pt x="0" y="3"/>
                  </a:lnTo>
                  <a:lnTo>
                    <a:pt x="0" y="7"/>
                  </a:lnTo>
                  <a:lnTo>
                    <a:pt x="0" y="10"/>
                  </a:lnTo>
                  <a:lnTo>
                    <a:pt x="14" y="7"/>
                  </a:lnTo>
                  <a:close/>
                </a:path>
              </a:pathLst>
            </a:custGeom>
            <a:solidFill>
              <a:srgbClr val="0E0D0D"/>
            </a:solidFill>
            <a:ln w="9525">
              <a:noFill/>
              <a:round/>
              <a:headEnd/>
              <a:tailEnd/>
            </a:ln>
          </p:spPr>
          <p:txBody>
            <a:bodyPr/>
            <a:lstStyle/>
            <a:p>
              <a:endParaRPr lang="en-US" dirty="0"/>
            </a:p>
          </p:txBody>
        </p:sp>
        <p:sp>
          <p:nvSpPr>
            <p:cNvPr id="90" name="Freeform 88"/>
            <p:cNvSpPr>
              <a:spLocks/>
            </p:cNvSpPr>
            <p:nvPr/>
          </p:nvSpPr>
          <p:spPr bwMode="auto">
            <a:xfrm>
              <a:off x="5087" y="2535"/>
              <a:ext cx="177" cy="527"/>
            </a:xfrm>
            <a:custGeom>
              <a:avLst/>
              <a:gdLst/>
              <a:ahLst/>
              <a:cxnLst>
                <a:cxn ang="0">
                  <a:pos x="177" y="517"/>
                </a:cxn>
                <a:cxn ang="0">
                  <a:pos x="173" y="492"/>
                </a:cxn>
                <a:cxn ang="0">
                  <a:pos x="166" y="467"/>
                </a:cxn>
                <a:cxn ang="0">
                  <a:pos x="159" y="439"/>
                </a:cxn>
                <a:cxn ang="0">
                  <a:pos x="152" y="410"/>
                </a:cxn>
                <a:cxn ang="0">
                  <a:pos x="141" y="379"/>
                </a:cxn>
                <a:cxn ang="0">
                  <a:pos x="131" y="343"/>
                </a:cxn>
                <a:cxn ang="0">
                  <a:pos x="120" y="311"/>
                </a:cxn>
                <a:cxn ang="0">
                  <a:pos x="109" y="276"/>
                </a:cxn>
                <a:cxn ang="0">
                  <a:pos x="99" y="241"/>
                </a:cxn>
                <a:cxn ang="0">
                  <a:pos x="85" y="202"/>
                </a:cxn>
                <a:cxn ang="0">
                  <a:pos x="71" y="166"/>
                </a:cxn>
                <a:cxn ang="0">
                  <a:pos x="60" y="127"/>
                </a:cxn>
                <a:cxn ang="0">
                  <a:pos x="46" y="88"/>
                </a:cxn>
                <a:cxn ang="0">
                  <a:pos x="32" y="53"/>
                </a:cxn>
                <a:cxn ang="0">
                  <a:pos x="21" y="18"/>
                </a:cxn>
                <a:cxn ang="0">
                  <a:pos x="0" y="3"/>
                </a:cxn>
                <a:cxn ang="0">
                  <a:pos x="10" y="39"/>
                </a:cxn>
                <a:cxn ang="0">
                  <a:pos x="25" y="78"/>
                </a:cxn>
                <a:cxn ang="0">
                  <a:pos x="39" y="113"/>
                </a:cxn>
                <a:cxn ang="0">
                  <a:pos x="49" y="152"/>
                </a:cxn>
                <a:cxn ang="0">
                  <a:pos x="63" y="188"/>
                </a:cxn>
                <a:cxn ang="0">
                  <a:pos x="78" y="226"/>
                </a:cxn>
                <a:cxn ang="0">
                  <a:pos x="88" y="262"/>
                </a:cxn>
                <a:cxn ang="0">
                  <a:pos x="99" y="297"/>
                </a:cxn>
                <a:cxn ang="0">
                  <a:pos x="109" y="333"/>
                </a:cxn>
                <a:cxn ang="0">
                  <a:pos x="120" y="368"/>
                </a:cxn>
                <a:cxn ang="0">
                  <a:pos x="131" y="396"/>
                </a:cxn>
                <a:cxn ang="0">
                  <a:pos x="141" y="428"/>
                </a:cxn>
                <a:cxn ang="0">
                  <a:pos x="148" y="456"/>
                </a:cxn>
                <a:cxn ang="0">
                  <a:pos x="155" y="485"/>
                </a:cxn>
                <a:cxn ang="0">
                  <a:pos x="159" y="506"/>
                </a:cxn>
                <a:cxn ang="0">
                  <a:pos x="163" y="527"/>
                </a:cxn>
              </a:cxnLst>
              <a:rect l="0" t="0" r="r" b="b"/>
              <a:pathLst>
                <a:path w="177" h="527">
                  <a:moveTo>
                    <a:pt x="177" y="524"/>
                  </a:moveTo>
                  <a:lnTo>
                    <a:pt x="177" y="517"/>
                  </a:lnTo>
                  <a:lnTo>
                    <a:pt x="173" y="506"/>
                  </a:lnTo>
                  <a:lnTo>
                    <a:pt x="173" y="492"/>
                  </a:lnTo>
                  <a:lnTo>
                    <a:pt x="170" y="478"/>
                  </a:lnTo>
                  <a:lnTo>
                    <a:pt x="166" y="467"/>
                  </a:lnTo>
                  <a:lnTo>
                    <a:pt x="163" y="453"/>
                  </a:lnTo>
                  <a:lnTo>
                    <a:pt x="159" y="439"/>
                  </a:lnTo>
                  <a:lnTo>
                    <a:pt x="155" y="425"/>
                  </a:lnTo>
                  <a:lnTo>
                    <a:pt x="152" y="410"/>
                  </a:lnTo>
                  <a:lnTo>
                    <a:pt x="148" y="393"/>
                  </a:lnTo>
                  <a:lnTo>
                    <a:pt x="141" y="379"/>
                  </a:lnTo>
                  <a:lnTo>
                    <a:pt x="138" y="361"/>
                  </a:lnTo>
                  <a:lnTo>
                    <a:pt x="131" y="343"/>
                  </a:lnTo>
                  <a:lnTo>
                    <a:pt x="127" y="329"/>
                  </a:lnTo>
                  <a:lnTo>
                    <a:pt x="120" y="311"/>
                  </a:lnTo>
                  <a:lnTo>
                    <a:pt x="117" y="294"/>
                  </a:lnTo>
                  <a:lnTo>
                    <a:pt x="109" y="276"/>
                  </a:lnTo>
                  <a:lnTo>
                    <a:pt x="102" y="258"/>
                  </a:lnTo>
                  <a:lnTo>
                    <a:pt x="99" y="241"/>
                  </a:lnTo>
                  <a:lnTo>
                    <a:pt x="92" y="219"/>
                  </a:lnTo>
                  <a:lnTo>
                    <a:pt x="85" y="202"/>
                  </a:lnTo>
                  <a:lnTo>
                    <a:pt x="78" y="184"/>
                  </a:lnTo>
                  <a:lnTo>
                    <a:pt x="71" y="166"/>
                  </a:lnTo>
                  <a:lnTo>
                    <a:pt x="63" y="145"/>
                  </a:lnTo>
                  <a:lnTo>
                    <a:pt x="60" y="127"/>
                  </a:lnTo>
                  <a:lnTo>
                    <a:pt x="53" y="110"/>
                  </a:lnTo>
                  <a:lnTo>
                    <a:pt x="46" y="88"/>
                  </a:lnTo>
                  <a:lnTo>
                    <a:pt x="39" y="71"/>
                  </a:lnTo>
                  <a:lnTo>
                    <a:pt x="32" y="53"/>
                  </a:lnTo>
                  <a:lnTo>
                    <a:pt x="28" y="35"/>
                  </a:lnTo>
                  <a:lnTo>
                    <a:pt x="21" y="18"/>
                  </a:lnTo>
                  <a:lnTo>
                    <a:pt x="14" y="0"/>
                  </a:lnTo>
                  <a:lnTo>
                    <a:pt x="0" y="3"/>
                  </a:lnTo>
                  <a:lnTo>
                    <a:pt x="7" y="21"/>
                  </a:lnTo>
                  <a:lnTo>
                    <a:pt x="10" y="39"/>
                  </a:lnTo>
                  <a:lnTo>
                    <a:pt x="17" y="57"/>
                  </a:lnTo>
                  <a:lnTo>
                    <a:pt x="25" y="78"/>
                  </a:lnTo>
                  <a:lnTo>
                    <a:pt x="32" y="95"/>
                  </a:lnTo>
                  <a:lnTo>
                    <a:pt x="39" y="113"/>
                  </a:lnTo>
                  <a:lnTo>
                    <a:pt x="42" y="131"/>
                  </a:lnTo>
                  <a:lnTo>
                    <a:pt x="49" y="152"/>
                  </a:lnTo>
                  <a:lnTo>
                    <a:pt x="56" y="170"/>
                  </a:lnTo>
                  <a:lnTo>
                    <a:pt x="63" y="188"/>
                  </a:lnTo>
                  <a:lnTo>
                    <a:pt x="71" y="209"/>
                  </a:lnTo>
                  <a:lnTo>
                    <a:pt x="78" y="226"/>
                  </a:lnTo>
                  <a:lnTo>
                    <a:pt x="81" y="244"/>
                  </a:lnTo>
                  <a:lnTo>
                    <a:pt x="88" y="262"/>
                  </a:lnTo>
                  <a:lnTo>
                    <a:pt x="95" y="280"/>
                  </a:lnTo>
                  <a:lnTo>
                    <a:pt x="99" y="297"/>
                  </a:lnTo>
                  <a:lnTo>
                    <a:pt x="106" y="315"/>
                  </a:lnTo>
                  <a:lnTo>
                    <a:pt x="109" y="333"/>
                  </a:lnTo>
                  <a:lnTo>
                    <a:pt x="117" y="350"/>
                  </a:lnTo>
                  <a:lnTo>
                    <a:pt x="120" y="368"/>
                  </a:lnTo>
                  <a:lnTo>
                    <a:pt x="127" y="382"/>
                  </a:lnTo>
                  <a:lnTo>
                    <a:pt x="131" y="396"/>
                  </a:lnTo>
                  <a:lnTo>
                    <a:pt x="134" y="414"/>
                  </a:lnTo>
                  <a:lnTo>
                    <a:pt x="141" y="428"/>
                  </a:lnTo>
                  <a:lnTo>
                    <a:pt x="145" y="442"/>
                  </a:lnTo>
                  <a:lnTo>
                    <a:pt x="148" y="456"/>
                  </a:lnTo>
                  <a:lnTo>
                    <a:pt x="152" y="471"/>
                  </a:lnTo>
                  <a:lnTo>
                    <a:pt x="155" y="485"/>
                  </a:lnTo>
                  <a:lnTo>
                    <a:pt x="155" y="495"/>
                  </a:lnTo>
                  <a:lnTo>
                    <a:pt x="159" y="506"/>
                  </a:lnTo>
                  <a:lnTo>
                    <a:pt x="163" y="517"/>
                  </a:lnTo>
                  <a:lnTo>
                    <a:pt x="163" y="527"/>
                  </a:lnTo>
                  <a:lnTo>
                    <a:pt x="177" y="524"/>
                  </a:lnTo>
                  <a:close/>
                </a:path>
              </a:pathLst>
            </a:custGeom>
            <a:solidFill>
              <a:srgbClr val="0E0D0D"/>
            </a:solidFill>
            <a:ln w="9525">
              <a:noFill/>
              <a:round/>
              <a:headEnd/>
              <a:tailEnd/>
            </a:ln>
          </p:spPr>
          <p:txBody>
            <a:bodyPr/>
            <a:lstStyle/>
            <a:p>
              <a:endParaRPr lang="en-US" dirty="0"/>
            </a:p>
          </p:txBody>
        </p:sp>
        <p:sp>
          <p:nvSpPr>
            <p:cNvPr id="91" name="Freeform 89"/>
            <p:cNvSpPr>
              <a:spLocks/>
            </p:cNvSpPr>
            <p:nvPr/>
          </p:nvSpPr>
          <p:spPr bwMode="auto">
            <a:xfrm>
              <a:off x="5087" y="2535"/>
              <a:ext cx="14" cy="11"/>
            </a:xfrm>
            <a:custGeom>
              <a:avLst/>
              <a:gdLst/>
              <a:ahLst/>
              <a:cxnLst>
                <a:cxn ang="0">
                  <a:pos x="0" y="3"/>
                </a:cxn>
                <a:cxn ang="0">
                  <a:pos x="0" y="7"/>
                </a:cxn>
                <a:cxn ang="0">
                  <a:pos x="3" y="7"/>
                </a:cxn>
                <a:cxn ang="0">
                  <a:pos x="3" y="11"/>
                </a:cxn>
                <a:cxn ang="0">
                  <a:pos x="7" y="11"/>
                </a:cxn>
                <a:cxn ang="0">
                  <a:pos x="10" y="7"/>
                </a:cxn>
                <a:cxn ang="0">
                  <a:pos x="14" y="7"/>
                </a:cxn>
                <a:cxn ang="0">
                  <a:pos x="14" y="3"/>
                </a:cxn>
                <a:cxn ang="0">
                  <a:pos x="14" y="0"/>
                </a:cxn>
                <a:cxn ang="0">
                  <a:pos x="0" y="3"/>
                </a:cxn>
              </a:cxnLst>
              <a:rect l="0" t="0" r="r" b="b"/>
              <a:pathLst>
                <a:path w="14" h="11">
                  <a:moveTo>
                    <a:pt x="0" y="3"/>
                  </a:moveTo>
                  <a:lnTo>
                    <a:pt x="0" y="7"/>
                  </a:lnTo>
                  <a:lnTo>
                    <a:pt x="3" y="7"/>
                  </a:lnTo>
                  <a:lnTo>
                    <a:pt x="3" y="11"/>
                  </a:lnTo>
                  <a:lnTo>
                    <a:pt x="7" y="11"/>
                  </a:lnTo>
                  <a:lnTo>
                    <a:pt x="10" y="7"/>
                  </a:lnTo>
                  <a:lnTo>
                    <a:pt x="14" y="7"/>
                  </a:lnTo>
                  <a:lnTo>
                    <a:pt x="14" y="3"/>
                  </a:lnTo>
                  <a:lnTo>
                    <a:pt x="14" y="0"/>
                  </a:lnTo>
                  <a:lnTo>
                    <a:pt x="0" y="3"/>
                  </a:lnTo>
                  <a:close/>
                </a:path>
              </a:pathLst>
            </a:custGeom>
            <a:solidFill>
              <a:srgbClr val="0E0D0D"/>
            </a:solidFill>
            <a:ln w="9525">
              <a:noFill/>
              <a:round/>
              <a:headEnd/>
              <a:tailEnd/>
            </a:ln>
          </p:spPr>
          <p:txBody>
            <a:bodyPr/>
            <a:lstStyle/>
            <a:p>
              <a:endParaRPr lang="en-US" dirty="0"/>
            </a:p>
          </p:txBody>
        </p:sp>
        <p:sp>
          <p:nvSpPr>
            <p:cNvPr id="92" name="Freeform 90"/>
            <p:cNvSpPr>
              <a:spLocks/>
            </p:cNvSpPr>
            <p:nvPr/>
          </p:nvSpPr>
          <p:spPr bwMode="auto">
            <a:xfrm>
              <a:off x="4896" y="2185"/>
              <a:ext cx="14" cy="14"/>
            </a:xfrm>
            <a:custGeom>
              <a:avLst/>
              <a:gdLst/>
              <a:ahLst/>
              <a:cxnLst>
                <a:cxn ang="0">
                  <a:pos x="14" y="3"/>
                </a:cxn>
                <a:cxn ang="0">
                  <a:pos x="10" y="0"/>
                </a:cxn>
                <a:cxn ang="0">
                  <a:pos x="7" y="0"/>
                </a:cxn>
                <a:cxn ang="0">
                  <a:pos x="7" y="0"/>
                </a:cxn>
                <a:cxn ang="0">
                  <a:pos x="3" y="3"/>
                </a:cxn>
                <a:cxn ang="0">
                  <a:pos x="3" y="7"/>
                </a:cxn>
                <a:cxn ang="0">
                  <a:pos x="0" y="7"/>
                </a:cxn>
                <a:cxn ang="0">
                  <a:pos x="0" y="10"/>
                </a:cxn>
                <a:cxn ang="0">
                  <a:pos x="3" y="14"/>
                </a:cxn>
                <a:cxn ang="0">
                  <a:pos x="14" y="3"/>
                </a:cxn>
              </a:cxnLst>
              <a:rect l="0" t="0" r="r" b="b"/>
              <a:pathLst>
                <a:path w="14" h="14">
                  <a:moveTo>
                    <a:pt x="14" y="3"/>
                  </a:moveTo>
                  <a:lnTo>
                    <a:pt x="10" y="0"/>
                  </a:lnTo>
                  <a:lnTo>
                    <a:pt x="7" y="0"/>
                  </a:lnTo>
                  <a:lnTo>
                    <a:pt x="7" y="0"/>
                  </a:lnTo>
                  <a:lnTo>
                    <a:pt x="3" y="3"/>
                  </a:lnTo>
                  <a:lnTo>
                    <a:pt x="3" y="7"/>
                  </a:lnTo>
                  <a:lnTo>
                    <a:pt x="0" y="7"/>
                  </a:lnTo>
                  <a:lnTo>
                    <a:pt x="0" y="10"/>
                  </a:lnTo>
                  <a:lnTo>
                    <a:pt x="3" y="14"/>
                  </a:lnTo>
                  <a:lnTo>
                    <a:pt x="14" y="3"/>
                  </a:lnTo>
                  <a:close/>
                </a:path>
              </a:pathLst>
            </a:custGeom>
            <a:solidFill>
              <a:srgbClr val="0E0D0D"/>
            </a:solidFill>
            <a:ln w="9525">
              <a:noFill/>
              <a:round/>
              <a:headEnd/>
              <a:tailEnd/>
            </a:ln>
          </p:spPr>
          <p:txBody>
            <a:bodyPr/>
            <a:lstStyle/>
            <a:p>
              <a:endParaRPr lang="en-US" dirty="0"/>
            </a:p>
          </p:txBody>
        </p:sp>
        <p:sp>
          <p:nvSpPr>
            <p:cNvPr id="93" name="Freeform 91"/>
            <p:cNvSpPr>
              <a:spLocks/>
            </p:cNvSpPr>
            <p:nvPr/>
          </p:nvSpPr>
          <p:spPr bwMode="auto">
            <a:xfrm>
              <a:off x="4899" y="2188"/>
              <a:ext cx="78" cy="81"/>
            </a:xfrm>
            <a:custGeom>
              <a:avLst/>
              <a:gdLst/>
              <a:ahLst/>
              <a:cxnLst>
                <a:cxn ang="0">
                  <a:pos x="75" y="81"/>
                </a:cxn>
                <a:cxn ang="0">
                  <a:pos x="78" y="71"/>
                </a:cxn>
                <a:cxn ang="0">
                  <a:pos x="75" y="67"/>
                </a:cxn>
                <a:cxn ang="0">
                  <a:pos x="71" y="60"/>
                </a:cxn>
                <a:cxn ang="0">
                  <a:pos x="67" y="57"/>
                </a:cxn>
                <a:cxn ang="0">
                  <a:pos x="64" y="53"/>
                </a:cxn>
                <a:cxn ang="0">
                  <a:pos x="60" y="50"/>
                </a:cxn>
                <a:cxn ang="0">
                  <a:pos x="53" y="43"/>
                </a:cxn>
                <a:cxn ang="0">
                  <a:pos x="50" y="39"/>
                </a:cxn>
                <a:cxn ang="0">
                  <a:pos x="46" y="35"/>
                </a:cxn>
                <a:cxn ang="0">
                  <a:pos x="43" y="32"/>
                </a:cxn>
                <a:cxn ang="0">
                  <a:pos x="39" y="25"/>
                </a:cxn>
                <a:cxn ang="0">
                  <a:pos x="32" y="21"/>
                </a:cxn>
                <a:cxn ang="0">
                  <a:pos x="29" y="18"/>
                </a:cxn>
                <a:cxn ang="0">
                  <a:pos x="25" y="11"/>
                </a:cxn>
                <a:cxn ang="0">
                  <a:pos x="18" y="7"/>
                </a:cxn>
                <a:cxn ang="0">
                  <a:pos x="14" y="4"/>
                </a:cxn>
                <a:cxn ang="0">
                  <a:pos x="11" y="0"/>
                </a:cxn>
                <a:cxn ang="0">
                  <a:pos x="0" y="11"/>
                </a:cxn>
                <a:cxn ang="0">
                  <a:pos x="4" y="14"/>
                </a:cxn>
                <a:cxn ang="0">
                  <a:pos x="7" y="18"/>
                </a:cxn>
                <a:cxn ang="0">
                  <a:pos x="14" y="25"/>
                </a:cxn>
                <a:cxn ang="0">
                  <a:pos x="18" y="28"/>
                </a:cxn>
                <a:cxn ang="0">
                  <a:pos x="21" y="32"/>
                </a:cxn>
                <a:cxn ang="0">
                  <a:pos x="25" y="35"/>
                </a:cxn>
                <a:cxn ang="0">
                  <a:pos x="32" y="43"/>
                </a:cxn>
                <a:cxn ang="0">
                  <a:pos x="36" y="46"/>
                </a:cxn>
                <a:cxn ang="0">
                  <a:pos x="39" y="50"/>
                </a:cxn>
                <a:cxn ang="0">
                  <a:pos x="43" y="53"/>
                </a:cxn>
                <a:cxn ang="0">
                  <a:pos x="46" y="60"/>
                </a:cxn>
                <a:cxn ang="0">
                  <a:pos x="50" y="64"/>
                </a:cxn>
                <a:cxn ang="0">
                  <a:pos x="57" y="67"/>
                </a:cxn>
                <a:cxn ang="0">
                  <a:pos x="57" y="71"/>
                </a:cxn>
                <a:cxn ang="0">
                  <a:pos x="60" y="74"/>
                </a:cxn>
                <a:cxn ang="0">
                  <a:pos x="64" y="78"/>
                </a:cxn>
                <a:cxn ang="0">
                  <a:pos x="67" y="67"/>
                </a:cxn>
                <a:cxn ang="0">
                  <a:pos x="75" y="81"/>
                </a:cxn>
              </a:cxnLst>
              <a:rect l="0" t="0" r="r" b="b"/>
              <a:pathLst>
                <a:path w="78" h="81">
                  <a:moveTo>
                    <a:pt x="75" y="81"/>
                  </a:moveTo>
                  <a:lnTo>
                    <a:pt x="78" y="71"/>
                  </a:lnTo>
                  <a:lnTo>
                    <a:pt x="75" y="67"/>
                  </a:lnTo>
                  <a:lnTo>
                    <a:pt x="71" y="60"/>
                  </a:lnTo>
                  <a:lnTo>
                    <a:pt x="67" y="57"/>
                  </a:lnTo>
                  <a:lnTo>
                    <a:pt x="64" y="53"/>
                  </a:lnTo>
                  <a:lnTo>
                    <a:pt x="60" y="50"/>
                  </a:lnTo>
                  <a:lnTo>
                    <a:pt x="53" y="43"/>
                  </a:lnTo>
                  <a:lnTo>
                    <a:pt x="50" y="39"/>
                  </a:lnTo>
                  <a:lnTo>
                    <a:pt x="46" y="35"/>
                  </a:lnTo>
                  <a:lnTo>
                    <a:pt x="43" y="32"/>
                  </a:lnTo>
                  <a:lnTo>
                    <a:pt x="39" y="25"/>
                  </a:lnTo>
                  <a:lnTo>
                    <a:pt x="32" y="21"/>
                  </a:lnTo>
                  <a:lnTo>
                    <a:pt x="29" y="18"/>
                  </a:lnTo>
                  <a:lnTo>
                    <a:pt x="25" y="11"/>
                  </a:lnTo>
                  <a:lnTo>
                    <a:pt x="18" y="7"/>
                  </a:lnTo>
                  <a:lnTo>
                    <a:pt x="14" y="4"/>
                  </a:lnTo>
                  <a:lnTo>
                    <a:pt x="11" y="0"/>
                  </a:lnTo>
                  <a:lnTo>
                    <a:pt x="0" y="11"/>
                  </a:lnTo>
                  <a:lnTo>
                    <a:pt x="4" y="14"/>
                  </a:lnTo>
                  <a:lnTo>
                    <a:pt x="7" y="18"/>
                  </a:lnTo>
                  <a:lnTo>
                    <a:pt x="14" y="25"/>
                  </a:lnTo>
                  <a:lnTo>
                    <a:pt x="18" y="28"/>
                  </a:lnTo>
                  <a:lnTo>
                    <a:pt x="21" y="32"/>
                  </a:lnTo>
                  <a:lnTo>
                    <a:pt x="25" y="35"/>
                  </a:lnTo>
                  <a:lnTo>
                    <a:pt x="32" y="43"/>
                  </a:lnTo>
                  <a:lnTo>
                    <a:pt x="36" y="46"/>
                  </a:lnTo>
                  <a:lnTo>
                    <a:pt x="39" y="50"/>
                  </a:lnTo>
                  <a:lnTo>
                    <a:pt x="43" y="53"/>
                  </a:lnTo>
                  <a:lnTo>
                    <a:pt x="46" y="60"/>
                  </a:lnTo>
                  <a:lnTo>
                    <a:pt x="50" y="64"/>
                  </a:lnTo>
                  <a:lnTo>
                    <a:pt x="57" y="67"/>
                  </a:lnTo>
                  <a:lnTo>
                    <a:pt x="57" y="71"/>
                  </a:lnTo>
                  <a:lnTo>
                    <a:pt x="60" y="74"/>
                  </a:lnTo>
                  <a:lnTo>
                    <a:pt x="64" y="78"/>
                  </a:lnTo>
                  <a:lnTo>
                    <a:pt x="67" y="67"/>
                  </a:lnTo>
                  <a:lnTo>
                    <a:pt x="75" y="81"/>
                  </a:lnTo>
                  <a:close/>
                </a:path>
              </a:pathLst>
            </a:custGeom>
            <a:solidFill>
              <a:srgbClr val="0E0D0D"/>
            </a:solidFill>
            <a:ln w="9525">
              <a:noFill/>
              <a:round/>
              <a:headEnd/>
              <a:tailEnd/>
            </a:ln>
          </p:spPr>
          <p:txBody>
            <a:bodyPr/>
            <a:lstStyle/>
            <a:p>
              <a:endParaRPr lang="en-US" dirty="0"/>
            </a:p>
          </p:txBody>
        </p:sp>
        <p:sp>
          <p:nvSpPr>
            <p:cNvPr id="94" name="Freeform 92"/>
            <p:cNvSpPr>
              <a:spLocks/>
            </p:cNvSpPr>
            <p:nvPr/>
          </p:nvSpPr>
          <p:spPr bwMode="auto">
            <a:xfrm>
              <a:off x="4896" y="2255"/>
              <a:ext cx="78" cy="64"/>
            </a:xfrm>
            <a:custGeom>
              <a:avLst/>
              <a:gdLst/>
              <a:ahLst/>
              <a:cxnLst>
                <a:cxn ang="0">
                  <a:pos x="7" y="46"/>
                </a:cxn>
                <a:cxn ang="0">
                  <a:pos x="10" y="61"/>
                </a:cxn>
                <a:cxn ang="0">
                  <a:pos x="14" y="57"/>
                </a:cxn>
                <a:cxn ang="0">
                  <a:pos x="17" y="57"/>
                </a:cxn>
                <a:cxn ang="0">
                  <a:pos x="21" y="53"/>
                </a:cxn>
                <a:cxn ang="0">
                  <a:pos x="28" y="50"/>
                </a:cxn>
                <a:cxn ang="0">
                  <a:pos x="32" y="46"/>
                </a:cxn>
                <a:cxn ang="0">
                  <a:pos x="35" y="43"/>
                </a:cxn>
                <a:cxn ang="0">
                  <a:pos x="42" y="39"/>
                </a:cxn>
                <a:cxn ang="0">
                  <a:pos x="46" y="39"/>
                </a:cxn>
                <a:cxn ang="0">
                  <a:pos x="49" y="36"/>
                </a:cxn>
                <a:cxn ang="0">
                  <a:pos x="53" y="32"/>
                </a:cxn>
                <a:cxn ang="0">
                  <a:pos x="60" y="29"/>
                </a:cxn>
                <a:cxn ang="0">
                  <a:pos x="63" y="25"/>
                </a:cxn>
                <a:cxn ang="0">
                  <a:pos x="67" y="22"/>
                </a:cxn>
                <a:cxn ang="0">
                  <a:pos x="70" y="18"/>
                </a:cxn>
                <a:cxn ang="0">
                  <a:pos x="74" y="14"/>
                </a:cxn>
                <a:cxn ang="0">
                  <a:pos x="78" y="14"/>
                </a:cxn>
                <a:cxn ang="0">
                  <a:pos x="70" y="0"/>
                </a:cxn>
                <a:cxn ang="0">
                  <a:pos x="63" y="4"/>
                </a:cxn>
                <a:cxn ang="0">
                  <a:pos x="60" y="7"/>
                </a:cxn>
                <a:cxn ang="0">
                  <a:pos x="56" y="11"/>
                </a:cxn>
                <a:cxn ang="0">
                  <a:pos x="53" y="11"/>
                </a:cxn>
                <a:cxn ang="0">
                  <a:pos x="49" y="14"/>
                </a:cxn>
                <a:cxn ang="0">
                  <a:pos x="46" y="18"/>
                </a:cxn>
                <a:cxn ang="0">
                  <a:pos x="42" y="22"/>
                </a:cxn>
                <a:cxn ang="0">
                  <a:pos x="35" y="25"/>
                </a:cxn>
                <a:cxn ang="0">
                  <a:pos x="32" y="29"/>
                </a:cxn>
                <a:cxn ang="0">
                  <a:pos x="28" y="32"/>
                </a:cxn>
                <a:cxn ang="0">
                  <a:pos x="21" y="32"/>
                </a:cxn>
                <a:cxn ang="0">
                  <a:pos x="17" y="36"/>
                </a:cxn>
                <a:cxn ang="0">
                  <a:pos x="14" y="39"/>
                </a:cxn>
                <a:cxn ang="0">
                  <a:pos x="10" y="43"/>
                </a:cxn>
                <a:cxn ang="0">
                  <a:pos x="3" y="46"/>
                </a:cxn>
                <a:cxn ang="0">
                  <a:pos x="0" y="50"/>
                </a:cxn>
                <a:cxn ang="0">
                  <a:pos x="3" y="64"/>
                </a:cxn>
                <a:cxn ang="0">
                  <a:pos x="7" y="46"/>
                </a:cxn>
              </a:cxnLst>
              <a:rect l="0" t="0" r="r" b="b"/>
              <a:pathLst>
                <a:path w="78" h="64">
                  <a:moveTo>
                    <a:pt x="7" y="46"/>
                  </a:moveTo>
                  <a:lnTo>
                    <a:pt x="10" y="61"/>
                  </a:lnTo>
                  <a:lnTo>
                    <a:pt x="14" y="57"/>
                  </a:lnTo>
                  <a:lnTo>
                    <a:pt x="17" y="57"/>
                  </a:lnTo>
                  <a:lnTo>
                    <a:pt x="21" y="53"/>
                  </a:lnTo>
                  <a:lnTo>
                    <a:pt x="28" y="50"/>
                  </a:lnTo>
                  <a:lnTo>
                    <a:pt x="32" y="46"/>
                  </a:lnTo>
                  <a:lnTo>
                    <a:pt x="35" y="43"/>
                  </a:lnTo>
                  <a:lnTo>
                    <a:pt x="42" y="39"/>
                  </a:lnTo>
                  <a:lnTo>
                    <a:pt x="46" y="39"/>
                  </a:lnTo>
                  <a:lnTo>
                    <a:pt x="49" y="36"/>
                  </a:lnTo>
                  <a:lnTo>
                    <a:pt x="53" y="32"/>
                  </a:lnTo>
                  <a:lnTo>
                    <a:pt x="60" y="29"/>
                  </a:lnTo>
                  <a:lnTo>
                    <a:pt x="63" y="25"/>
                  </a:lnTo>
                  <a:lnTo>
                    <a:pt x="67" y="22"/>
                  </a:lnTo>
                  <a:lnTo>
                    <a:pt x="70" y="18"/>
                  </a:lnTo>
                  <a:lnTo>
                    <a:pt x="74" y="14"/>
                  </a:lnTo>
                  <a:lnTo>
                    <a:pt x="78" y="14"/>
                  </a:lnTo>
                  <a:lnTo>
                    <a:pt x="70" y="0"/>
                  </a:lnTo>
                  <a:lnTo>
                    <a:pt x="63" y="4"/>
                  </a:lnTo>
                  <a:lnTo>
                    <a:pt x="60" y="7"/>
                  </a:lnTo>
                  <a:lnTo>
                    <a:pt x="56" y="11"/>
                  </a:lnTo>
                  <a:lnTo>
                    <a:pt x="53" y="11"/>
                  </a:lnTo>
                  <a:lnTo>
                    <a:pt x="49" y="14"/>
                  </a:lnTo>
                  <a:lnTo>
                    <a:pt x="46" y="18"/>
                  </a:lnTo>
                  <a:lnTo>
                    <a:pt x="42" y="22"/>
                  </a:lnTo>
                  <a:lnTo>
                    <a:pt x="35" y="25"/>
                  </a:lnTo>
                  <a:lnTo>
                    <a:pt x="32" y="29"/>
                  </a:lnTo>
                  <a:lnTo>
                    <a:pt x="28" y="32"/>
                  </a:lnTo>
                  <a:lnTo>
                    <a:pt x="21" y="32"/>
                  </a:lnTo>
                  <a:lnTo>
                    <a:pt x="17" y="36"/>
                  </a:lnTo>
                  <a:lnTo>
                    <a:pt x="14" y="39"/>
                  </a:lnTo>
                  <a:lnTo>
                    <a:pt x="10" y="43"/>
                  </a:lnTo>
                  <a:lnTo>
                    <a:pt x="3" y="46"/>
                  </a:lnTo>
                  <a:lnTo>
                    <a:pt x="0" y="50"/>
                  </a:lnTo>
                  <a:lnTo>
                    <a:pt x="3" y="64"/>
                  </a:lnTo>
                  <a:lnTo>
                    <a:pt x="7" y="46"/>
                  </a:lnTo>
                  <a:close/>
                </a:path>
              </a:pathLst>
            </a:custGeom>
            <a:solidFill>
              <a:srgbClr val="0E0D0D"/>
            </a:solidFill>
            <a:ln w="9525">
              <a:noFill/>
              <a:round/>
              <a:headEnd/>
              <a:tailEnd/>
            </a:ln>
          </p:spPr>
          <p:txBody>
            <a:bodyPr/>
            <a:lstStyle/>
            <a:p>
              <a:endParaRPr lang="en-US" dirty="0"/>
            </a:p>
          </p:txBody>
        </p:sp>
        <p:sp>
          <p:nvSpPr>
            <p:cNvPr id="95" name="Freeform 93"/>
            <p:cNvSpPr>
              <a:spLocks/>
            </p:cNvSpPr>
            <p:nvPr/>
          </p:nvSpPr>
          <p:spPr bwMode="auto">
            <a:xfrm>
              <a:off x="4899" y="2301"/>
              <a:ext cx="99" cy="50"/>
            </a:xfrm>
            <a:custGeom>
              <a:avLst/>
              <a:gdLst/>
              <a:ahLst/>
              <a:cxnLst>
                <a:cxn ang="0">
                  <a:pos x="99" y="46"/>
                </a:cxn>
                <a:cxn ang="0">
                  <a:pos x="96" y="39"/>
                </a:cxn>
                <a:cxn ang="0">
                  <a:pos x="92" y="36"/>
                </a:cxn>
                <a:cxn ang="0">
                  <a:pos x="89" y="32"/>
                </a:cxn>
                <a:cxn ang="0">
                  <a:pos x="82" y="29"/>
                </a:cxn>
                <a:cxn ang="0">
                  <a:pos x="78" y="25"/>
                </a:cxn>
                <a:cxn ang="0">
                  <a:pos x="71" y="25"/>
                </a:cxn>
                <a:cxn ang="0">
                  <a:pos x="67" y="22"/>
                </a:cxn>
                <a:cxn ang="0">
                  <a:pos x="60" y="22"/>
                </a:cxn>
                <a:cxn ang="0">
                  <a:pos x="53" y="18"/>
                </a:cxn>
                <a:cxn ang="0">
                  <a:pos x="50" y="18"/>
                </a:cxn>
                <a:cxn ang="0">
                  <a:pos x="43" y="15"/>
                </a:cxn>
                <a:cxn ang="0">
                  <a:pos x="36" y="11"/>
                </a:cxn>
                <a:cxn ang="0">
                  <a:pos x="32" y="11"/>
                </a:cxn>
                <a:cxn ang="0">
                  <a:pos x="25" y="7"/>
                </a:cxn>
                <a:cxn ang="0">
                  <a:pos x="18" y="7"/>
                </a:cxn>
                <a:cxn ang="0">
                  <a:pos x="11" y="4"/>
                </a:cxn>
                <a:cxn ang="0">
                  <a:pos x="4" y="0"/>
                </a:cxn>
                <a:cxn ang="0">
                  <a:pos x="0" y="18"/>
                </a:cxn>
                <a:cxn ang="0">
                  <a:pos x="7" y="18"/>
                </a:cxn>
                <a:cxn ang="0">
                  <a:pos x="11" y="22"/>
                </a:cxn>
                <a:cxn ang="0">
                  <a:pos x="18" y="25"/>
                </a:cxn>
                <a:cxn ang="0">
                  <a:pos x="25" y="25"/>
                </a:cxn>
                <a:cxn ang="0">
                  <a:pos x="32" y="29"/>
                </a:cxn>
                <a:cxn ang="0">
                  <a:pos x="39" y="29"/>
                </a:cxn>
                <a:cxn ang="0">
                  <a:pos x="43" y="32"/>
                </a:cxn>
                <a:cxn ang="0">
                  <a:pos x="50" y="32"/>
                </a:cxn>
                <a:cxn ang="0">
                  <a:pos x="57" y="36"/>
                </a:cxn>
                <a:cxn ang="0">
                  <a:pos x="60" y="36"/>
                </a:cxn>
                <a:cxn ang="0">
                  <a:pos x="67" y="39"/>
                </a:cxn>
                <a:cxn ang="0">
                  <a:pos x="71" y="43"/>
                </a:cxn>
                <a:cxn ang="0">
                  <a:pos x="75" y="43"/>
                </a:cxn>
                <a:cxn ang="0">
                  <a:pos x="82" y="46"/>
                </a:cxn>
                <a:cxn ang="0">
                  <a:pos x="85" y="50"/>
                </a:cxn>
                <a:cxn ang="0">
                  <a:pos x="89" y="50"/>
                </a:cxn>
                <a:cxn ang="0">
                  <a:pos x="85" y="43"/>
                </a:cxn>
                <a:cxn ang="0">
                  <a:pos x="99" y="46"/>
                </a:cxn>
              </a:cxnLst>
              <a:rect l="0" t="0" r="r" b="b"/>
              <a:pathLst>
                <a:path w="99" h="50">
                  <a:moveTo>
                    <a:pt x="99" y="46"/>
                  </a:moveTo>
                  <a:lnTo>
                    <a:pt x="96" y="39"/>
                  </a:lnTo>
                  <a:lnTo>
                    <a:pt x="92" y="36"/>
                  </a:lnTo>
                  <a:lnTo>
                    <a:pt x="89" y="32"/>
                  </a:lnTo>
                  <a:lnTo>
                    <a:pt x="82" y="29"/>
                  </a:lnTo>
                  <a:lnTo>
                    <a:pt x="78" y="25"/>
                  </a:lnTo>
                  <a:lnTo>
                    <a:pt x="71" y="25"/>
                  </a:lnTo>
                  <a:lnTo>
                    <a:pt x="67" y="22"/>
                  </a:lnTo>
                  <a:lnTo>
                    <a:pt x="60" y="22"/>
                  </a:lnTo>
                  <a:lnTo>
                    <a:pt x="53" y="18"/>
                  </a:lnTo>
                  <a:lnTo>
                    <a:pt x="50" y="18"/>
                  </a:lnTo>
                  <a:lnTo>
                    <a:pt x="43" y="15"/>
                  </a:lnTo>
                  <a:lnTo>
                    <a:pt x="36" y="11"/>
                  </a:lnTo>
                  <a:lnTo>
                    <a:pt x="32" y="11"/>
                  </a:lnTo>
                  <a:lnTo>
                    <a:pt x="25" y="7"/>
                  </a:lnTo>
                  <a:lnTo>
                    <a:pt x="18" y="7"/>
                  </a:lnTo>
                  <a:lnTo>
                    <a:pt x="11" y="4"/>
                  </a:lnTo>
                  <a:lnTo>
                    <a:pt x="4" y="0"/>
                  </a:lnTo>
                  <a:lnTo>
                    <a:pt x="0" y="18"/>
                  </a:lnTo>
                  <a:lnTo>
                    <a:pt x="7" y="18"/>
                  </a:lnTo>
                  <a:lnTo>
                    <a:pt x="11" y="22"/>
                  </a:lnTo>
                  <a:lnTo>
                    <a:pt x="18" y="25"/>
                  </a:lnTo>
                  <a:lnTo>
                    <a:pt x="25" y="25"/>
                  </a:lnTo>
                  <a:lnTo>
                    <a:pt x="32" y="29"/>
                  </a:lnTo>
                  <a:lnTo>
                    <a:pt x="39" y="29"/>
                  </a:lnTo>
                  <a:lnTo>
                    <a:pt x="43" y="32"/>
                  </a:lnTo>
                  <a:lnTo>
                    <a:pt x="50" y="32"/>
                  </a:lnTo>
                  <a:lnTo>
                    <a:pt x="57" y="36"/>
                  </a:lnTo>
                  <a:lnTo>
                    <a:pt x="60" y="36"/>
                  </a:lnTo>
                  <a:lnTo>
                    <a:pt x="67" y="39"/>
                  </a:lnTo>
                  <a:lnTo>
                    <a:pt x="71" y="43"/>
                  </a:lnTo>
                  <a:lnTo>
                    <a:pt x="75" y="43"/>
                  </a:lnTo>
                  <a:lnTo>
                    <a:pt x="82" y="46"/>
                  </a:lnTo>
                  <a:lnTo>
                    <a:pt x="85" y="50"/>
                  </a:lnTo>
                  <a:lnTo>
                    <a:pt x="89" y="50"/>
                  </a:lnTo>
                  <a:lnTo>
                    <a:pt x="85" y="43"/>
                  </a:lnTo>
                  <a:lnTo>
                    <a:pt x="99" y="46"/>
                  </a:lnTo>
                  <a:close/>
                </a:path>
              </a:pathLst>
            </a:custGeom>
            <a:solidFill>
              <a:srgbClr val="0E0D0D"/>
            </a:solidFill>
            <a:ln w="9525">
              <a:noFill/>
              <a:round/>
              <a:headEnd/>
              <a:tailEnd/>
            </a:ln>
          </p:spPr>
          <p:txBody>
            <a:bodyPr/>
            <a:lstStyle/>
            <a:p>
              <a:endParaRPr lang="en-US" dirty="0"/>
            </a:p>
          </p:txBody>
        </p:sp>
        <p:sp>
          <p:nvSpPr>
            <p:cNvPr id="96" name="Freeform 94"/>
            <p:cNvSpPr>
              <a:spLocks/>
            </p:cNvSpPr>
            <p:nvPr/>
          </p:nvSpPr>
          <p:spPr bwMode="auto">
            <a:xfrm>
              <a:off x="4924" y="2344"/>
              <a:ext cx="74" cy="371"/>
            </a:xfrm>
            <a:custGeom>
              <a:avLst/>
              <a:gdLst/>
              <a:ahLst/>
              <a:cxnLst>
                <a:cxn ang="0">
                  <a:pos x="18" y="357"/>
                </a:cxn>
                <a:cxn ang="0">
                  <a:pos x="21" y="333"/>
                </a:cxn>
                <a:cxn ang="0">
                  <a:pos x="25" y="308"/>
                </a:cxn>
                <a:cxn ang="0">
                  <a:pos x="28" y="279"/>
                </a:cxn>
                <a:cxn ang="0">
                  <a:pos x="32" y="255"/>
                </a:cxn>
                <a:cxn ang="0">
                  <a:pos x="35" y="230"/>
                </a:cxn>
                <a:cxn ang="0">
                  <a:pos x="39" y="205"/>
                </a:cxn>
                <a:cxn ang="0">
                  <a:pos x="42" y="180"/>
                </a:cxn>
                <a:cxn ang="0">
                  <a:pos x="46" y="159"/>
                </a:cxn>
                <a:cxn ang="0">
                  <a:pos x="50" y="134"/>
                </a:cxn>
                <a:cxn ang="0">
                  <a:pos x="53" y="113"/>
                </a:cxn>
                <a:cxn ang="0">
                  <a:pos x="57" y="92"/>
                </a:cxn>
                <a:cxn ang="0">
                  <a:pos x="60" y="71"/>
                </a:cxn>
                <a:cxn ang="0">
                  <a:pos x="64" y="53"/>
                </a:cxn>
                <a:cxn ang="0">
                  <a:pos x="71" y="32"/>
                </a:cxn>
                <a:cxn ang="0">
                  <a:pos x="74" y="14"/>
                </a:cxn>
                <a:cxn ang="0">
                  <a:pos x="60" y="0"/>
                </a:cxn>
                <a:cxn ang="0">
                  <a:pos x="57" y="18"/>
                </a:cxn>
                <a:cxn ang="0">
                  <a:pos x="53" y="39"/>
                </a:cxn>
                <a:cxn ang="0">
                  <a:pos x="50" y="56"/>
                </a:cxn>
                <a:cxn ang="0">
                  <a:pos x="42" y="78"/>
                </a:cxn>
                <a:cxn ang="0">
                  <a:pos x="39" y="99"/>
                </a:cxn>
                <a:cxn ang="0">
                  <a:pos x="35" y="124"/>
                </a:cxn>
                <a:cxn ang="0">
                  <a:pos x="32" y="145"/>
                </a:cxn>
                <a:cxn ang="0">
                  <a:pos x="28" y="166"/>
                </a:cxn>
                <a:cxn ang="0">
                  <a:pos x="25" y="191"/>
                </a:cxn>
                <a:cxn ang="0">
                  <a:pos x="21" y="216"/>
                </a:cxn>
                <a:cxn ang="0">
                  <a:pos x="18" y="240"/>
                </a:cxn>
                <a:cxn ang="0">
                  <a:pos x="14" y="265"/>
                </a:cxn>
                <a:cxn ang="0">
                  <a:pos x="11" y="290"/>
                </a:cxn>
                <a:cxn ang="0">
                  <a:pos x="7" y="318"/>
                </a:cxn>
                <a:cxn ang="0">
                  <a:pos x="4" y="343"/>
                </a:cxn>
                <a:cxn ang="0">
                  <a:pos x="0" y="371"/>
                </a:cxn>
              </a:cxnLst>
              <a:rect l="0" t="0" r="r" b="b"/>
              <a:pathLst>
                <a:path w="74" h="371">
                  <a:moveTo>
                    <a:pt x="18" y="371"/>
                  </a:moveTo>
                  <a:lnTo>
                    <a:pt x="18" y="357"/>
                  </a:lnTo>
                  <a:lnTo>
                    <a:pt x="21" y="347"/>
                  </a:lnTo>
                  <a:lnTo>
                    <a:pt x="21" y="333"/>
                  </a:lnTo>
                  <a:lnTo>
                    <a:pt x="25" y="318"/>
                  </a:lnTo>
                  <a:lnTo>
                    <a:pt x="25" y="308"/>
                  </a:lnTo>
                  <a:lnTo>
                    <a:pt x="28" y="294"/>
                  </a:lnTo>
                  <a:lnTo>
                    <a:pt x="28" y="279"/>
                  </a:lnTo>
                  <a:lnTo>
                    <a:pt x="32" y="269"/>
                  </a:lnTo>
                  <a:lnTo>
                    <a:pt x="32" y="255"/>
                  </a:lnTo>
                  <a:lnTo>
                    <a:pt x="35" y="244"/>
                  </a:lnTo>
                  <a:lnTo>
                    <a:pt x="35" y="230"/>
                  </a:lnTo>
                  <a:lnTo>
                    <a:pt x="39" y="219"/>
                  </a:lnTo>
                  <a:lnTo>
                    <a:pt x="39" y="205"/>
                  </a:lnTo>
                  <a:lnTo>
                    <a:pt x="42" y="194"/>
                  </a:lnTo>
                  <a:lnTo>
                    <a:pt x="42" y="180"/>
                  </a:lnTo>
                  <a:lnTo>
                    <a:pt x="46" y="170"/>
                  </a:lnTo>
                  <a:lnTo>
                    <a:pt x="46" y="159"/>
                  </a:lnTo>
                  <a:lnTo>
                    <a:pt x="50" y="148"/>
                  </a:lnTo>
                  <a:lnTo>
                    <a:pt x="50" y="134"/>
                  </a:lnTo>
                  <a:lnTo>
                    <a:pt x="53" y="124"/>
                  </a:lnTo>
                  <a:lnTo>
                    <a:pt x="53" y="113"/>
                  </a:lnTo>
                  <a:lnTo>
                    <a:pt x="57" y="102"/>
                  </a:lnTo>
                  <a:lnTo>
                    <a:pt x="57" y="92"/>
                  </a:lnTo>
                  <a:lnTo>
                    <a:pt x="60" y="81"/>
                  </a:lnTo>
                  <a:lnTo>
                    <a:pt x="60" y="71"/>
                  </a:lnTo>
                  <a:lnTo>
                    <a:pt x="64" y="60"/>
                  </a:lnTo>
                  <a:lnTo>
                    <a:pt x="64" y="53"/>
                  </a:lnTo>
                  <a:lnTo>
                    <a:pt x="67" y="42"/>
                  </a:lnTo>
                  <a:lnTo>
                    <a:pt x="71" y="32"/>
                  </a:lnTo>
                  <a:lnTo>
                    <a:pt x="71" y="21"/>
                  </a:lnTo>
                  <a:lnTo>
                    <a:pt x="74" y="14"/>
                  </a:lnTo>
                  <a:lnTo>
                    <a:pt x="74" y="3"/>
                  </a:lnTo>
                  <a:lnTo>
                    <a:pt x="60" y="0"/>
                  </a:lnTo>
                  <a:lnTo>
                    <a:pt x="57" y="10"/>
                  </a:lnTo>
                  <a:lnTo>
                    <a:pt x="57" y="18"/>
                  </a:lnTo>
                  <a:lnTo>
                    <a:pt x="53" y="28"/>
                  </a:lnTo>
                  <a:lnTo>
                    <a:pt x="53" y="39"/>
                  </a:lnTo>
                  <a:lnTo>
                    <a:pt x="50" y="49"/>
                  </a:lnTo>
                  <a:lnTo>
                    <a:pt x="50" y="56"/>
                  </a:lnTo>
                  <a:lnTo>
                    <a:pt x="46" y="67"/>
                  </a:lnTo>
                  <a:lnTo>
                    <a:pt x="42" y="78"/>
                  </a:lnTo>
                  <a:lnTo>
                    <a:pt x="42" y="88"/>
                  </a:lnTo>
                  <a:lnTo>
                    <a:pt x="39" y="99"/>
                  </a:lnTo>
                  <a:lnTo>
                    <a:pt x="39" y="110"/>
                  </a:lnTo>
                  <a:lnTo>
                    <a:pt x="35" y="124"/>
                  </a:lnTo>
                  <a:lnTo>
                    <a:pt x="35" y="134"/>
                  </a:lnTo>
                  <a:lnTo>
                    <a:pt x="32" y="145"/>
                  </a:lnTo>
                  <a:lnTo>
                    <a:pt x="32" y="156"/>
                  </a:lnTo>
                  <a:lnTo>
                    <a:pt x="28" y="166"/>
                  </a:lnTo>
                  <a:lnTo>
                    <a:pt x="28" y="180"/>
                  </a:lnTo>
                  <a:lnTo>
                    <a:pt x="25" y="191"/>
                  </a:lnTo>
                  <a:lnTo>
                    <a:pt x="25" y="205"/>
                  </a:lnTo>
                  <a:lnTo>
                    <a:pt x="21" y="216"/>
                  </a:lnTo>
                  <a:lnTo>
                    <a:pt x="21" y="230"/>
                  </a:lnTo>
                  <a:lnTo>
                    <a:pt x="18" y="240"/>
                  </a:lnTo>
                  <a:lnTo>
                    <a:pt x="18" y="255"/>
                  </a:lnTo>
                  <a:lnTo>
                    <a:pt x="14" y="265"/>
                  </a:lnTo>
                  <a:lnTo>
                    <a:pt x="14" y="279"/>
                  </a:lnTo>
                  <a:lnTo>
                    <a:pt x="11" y="290"/>
                  </a:lnTo>
                  <a:lnTo>
                    <a:pt x="11" y="304"/>
                  </a:lnTo>
                  <a:lnTo>
                    <a:pt x="7" y="318"/>
                  </a:lnTo>
                  <a:lnTo>
                    <a:pt x="7" y="329"/>
                  </a:lnTo>
                  <a:lnTo>
                    <a:pt x="4" y="343"/>
                  </a:lnTo>
                  <a:lnTo>
                    <a:pt x="4" y="357"/>
                  </a:lnTo>
                  <a:lnTo>
                    <a:pt x="0" y="371"/>
                  </a:lnTo>
                  <a:lnTo>
                    <a:pt x="18" y="371"/>
                  </a:lnTo>
                  <a:close/>
                </a:path>
              </a:pathLst>
            </a:custGeom>
            <a:solidFill>
              <a:srgbClr val="0E0D0D"/>
            </a:solidFill>
            <a:ln w="9525">
              <a:noFill/>
              <a:round/>
              <a:headEnd/>
              <a:tailEnd/>
            </a:ln>
          </p:spPr>
          <p:txBody>
            <a:bodyPr/>
            <a:lstStyle/>
            <a:p>
              <a:endParaRPr lang="en-US" dirty="0"/>
            </a:p>
          </p:txBody>
        </p:sp>
        <p:sp>
          <p:nvSpPr>
            <p:cNvPr id="97" name="Freeform 95"/>
            <p:cNvSpPr>
              <a:spLocks/>
            </p:cNvSpPr>
            <p:nvPr/>
          </p:nvSpPr>
          <p:spPr bwMode="auto">
            <a:xfrm>
              <a:off x="4984" y="2347"/>
              <a:ext cx="14" cy="7"/>
            </a:xfrm>
            <a:custGeom>
              <a:avLst/>
              <a:gdLst/>
              <a:ahLst/>
              <a:cxnLst>
                <a:cxn ang="0">
                  <a:pos x="0" y="0"/>
                </a:cxn>
                <a:cxn ang="0">
                  <a:pos x="0" y="0"/>
                </a:cxn>
                <a:cxn ang="0">
                  <a:pos x="0" y="4"/>
                </a:cxn>
                <a:cxn ang="0">
                  <a:pos x="4" y="7"/>
                </a:cxn>
                <a:cxn ang="0">
                  <a:pos x="7" y="7"/>
                </a:cxn>
                <a:cxn ang="0">
                  <a:pos x="11" y="7"/>
                </a:cxn>
                <a:cxn ang="0">
                  <a:pos x="11" y="4"/>
                </a:cxn>
                <a:cxn ang="0">
                  <a:pos x="14" y="4"/>
                </a:cxn>
                <a:cxn ang="0">
                  <a:pos x="14" y="0"/>
                </a:cxn>
                <a:cxn ang="0">
                  <a:pos x="0" y="0"/>
                </a:cxn>
              </a:cxnLst>
              <a:rect l="0" t="0" r="r" b="b"/>
              <a:pathLst>
                <a:path w="14" h="7">
                  <a:moveTo>
                    <a:pt x="0" y="0"/>
                  </a:moveTo>
                  <a:lnTo>
                    <a:pt x="0" y="0"/>
                  </a:lnTo>
                  <a:lnTo>
                    <a:pt x="0" y="4"/>
                  </a:lnTo>
                  <a:lnTo>
                    <a:pt x="4" y="7"/>
                  </a:lnTo>
                  <a:lnTo>
                    <a:pt x="7" y="7"/>
                  </a:lnTo>
                  <a:lnTo>
                    <a:pt x="11" y="7"/>
                  </a:lnTo>
                  <a:lnTo>
                    <a:pt x="11" y="4"/>
                  </a:lnTo>
                  <a:lnTo>
                    <a:pt x="14" y="4"/>
                  </a:lnTo>
                  <a:lnTo>
                    <a:pt x="14" y="0"/>
                  </a:lnTo>
                  <a:lnTo>
                    <a:pt x="0" y="0"/>
                  </a:lnTo>
                  <a:close/>
                </a:path>
              </a:pathLst>
            </a:custGeom>
            <a:solidFill>
              <a:srgbClr val="0E0D0D"/>
            </a:solidFill>
            <a:ln w="9525">
              <a:noFill/>
              <a:round/>
              <a:headEnd/>
              <a:tailEnd/>
            </a:ln>
          </p:spPr>
          <p:txBody>
            <a:bodyPr/>
            <a:lstStyle/>
            <a:p>
              <a:endParaRPr lang="en-US" dirty="0"/>
            </a:p>
          </p:txBody>
        </p:sp>
        <p:sp>
          <p:nvSpPr>
            <p:cNvPr id="98" name="Freeform 96"/>
            <p:cNvSpPr>
              <a:spLocks/>
            </p:cNvSpPr>
            <p:nvPr/>
          </p:nvSpPr>
          <p:spPr bwMode="auto">
            <a:xfrm>
              <a:off x="4747" y="2379"/>
              <a:ext cx="326" cy="393"/>
            </a:xfrm>
            <a:custGeom>
              <a:avLst/>
              <a:gdLst/>
              <a:ahLst/>
              <a:cxnLst>
                <a:cxn ang="0">
                  <a:pos x="50" y="14"/>
                </a:cxn>
                <a:cxn ang="0">
                  <a:pos x="46" y="39"/>
                </a:cxn>
                <a:cxn ang="0">
                  <a:pos x="50" y="60"/>
                </a:cxn>
                <a:cxn ang="0">
                  <a:pos x="53" y="82"/>
                </a:cxn>
                <a:cxn ang="0">
                  <a:pos x="60" y="96"/>
                </a:cxn>
                <a:cxn ang="0">
                  <a:pos x="67" y="103"/>
                </a:cxn>
                <a:cxn ang="0">
                  <a:pos x="74" y="110"/>
                </a:cxn>
                <a:cxn ang="0">
                  <a:pos x="81" y="117"/>
                </a:cxn>
                <a:cxn ang="0">
                  <a:pos x="92" y="124"/>
                </a:cxn>
                <a:cxn ang="0">
                  <a:pos x="99" y="128"/>
                </a:cxn>
                <a:cxn ang="0">
                  <a:pos x="110" y="131"/>
                </a:cxn>
                <a:cxn ang="0">
                  <a:pos x="120" y="131"/>
                </a:cxn>
                <a:cxn ang="0">
                  <a:pos x="131" y="131"/>
                </a:cxn>
                <a:cxn ang="0">
                  <a:pos x="145" y="131"/>
                </a:cxn>
                <a:cxn ang="0">
                  <a:pos x="159" y="128"/>
                </a:cxn>
                <a:cxn ang="0">
                  <a:pos x="173" y="124"/>
                </a:cxn>
                <a:cxn ang="0">
                  <a:pos x="188" y="117"/>
                </a:cxn>
                <a:cxn ang="0">
                  <a:pos x="202" y="110"/>
                </a:cxn>
                <a:cxn ang="0">
                  <a:pos x="216" y="103"/>
                </a:cxn>
                <a:cxn ang="0">
                  <a:pos x="230" y="96"/>
                </a:cxn>
                <a:cxn ang="0">
                  <a:pos x="241" y="103"/>
                </a:cxn>
                <a:cxn ang="0">
                  <a:pos x="248" y="124"/>
                </a:cxn>
                <a:cxn ang="0">
                  <a:pos x="258" y="145"/>
                </a:cxn>
                <a:cxn ang="0">
                  <a:pos x="269" y="167"/>
                </a:cxn>
                <a:cxn ang="0">
                  <a:pos x="280" y="188"/>
                </a:cxn>
                <a:cxn ang="0">
                  <a:pos x="290" y="209"/>
                </a:cxn>
                <a:cxn ang="0">
                  <a:pos x="304" y="230"/>
                </a:cxn>
                <a:cxn ang="0">
                  <a:pos x="319" y="251"/>
                </a:cxn>
                <a:cxn ang="0">
                  <a:pos x="319" y="269"/>
                </a:cxn>
                <a:cxn ang="0">
                  <a:pos x="304" y="283"/>
                </a:cxn>
                <a:cxn ang="0">
                  <a:pos x="287" y="301"/>
                </a:cxn>
                <a:cxn ang="0">
                  <a:pos x="273" y="319"/>
                </a:cxn>
                <a:cxn ang="0">
                  <a:pos x="258" y="333"/>
                </a:cxn>
                <a:cxn ang="0">
                  <a:pos x="244" y="351"/>
                </a:cxn>
                <a:cxn ang="0">
                  <a:pos x="230" y="368"/>
                </a:cxn>
                <a:cxn ang="0">
                  <a:pos x="219" y="386"/>
                </a:cxn>
                <a:cxn ang="0">
                  <a:pos x="205" y="393"/>
                </a:cxn>
                <a:cxn ang="0">
                  <a:pos x="188" y="393"/>
                </a:cxn>
                <a:cxn ang="0">
                  <a:pos x="173" y="390"/>
                </a:cxn>
                <a:cxn ang="0">
                  <a:pos x="159" y="382"/>
                </a:cxn>
                <a:cxn ang="0">
                  <a:pos x="142" y="375"/>
                </a:cxn>
                <a:cxn ang="0">
                  <a:pos x="127" y="368"/>
                </a:cxn>
                <a:cxn ang="0">
                  <a:pos x="117" y="361"/>
                </a:cxn>
                <a:cxn ang="0">
                  <a:pos x="103" y="351"/>
                </a:cxn>
                <a:cxn ang="0">
                  <a:pos x="92" y="340"/>
                </a:cxn>
                <a:cxn ang="0">
                  <a:pos x="78" y="329"/>
                </a:cxn>
                <a:cxn ang="0">
                  <a:pos x="67" y="319"/>
                </a:cxn>
                <a:cxn ang="0">
                  <a:pos x="60" y="305"/>
                </a:cxn>
                <a:cxn ang="0">
                  <a:pos x="50" y="290"/>
                </a:cxn>
                <a:cxn ang="0">
                  <a:pos x="42" y="276"/>
                </a:cxn>
                <a:cxn ang="0">
                  <a:pos x="35" y="262"/>
                </a:cxn>
                <a:cxn ang="0">
                  <a:pos x="28" y="244"/>
                </a:cxn>
                <a:cxn ang="0">
                  <a:pos x="18" y="220"/>
                </a:cxn>
                <a:cxn ang="0">
                  <a:pos x="7" y="181"/>
                </a:cxn>
                <a:cxn ang="0">
                  <a:pos x="4" y="145"/>
                </a:cxn>
                <a:cxn ang="0">
                  <a:pos x="0" y="106"/>
                </a:cxn>
                <a:cxn ang="0">
                  <a:pos x="4" y="67"/>
                </a:cxn>
                <a:cxn ang="0">
                  <a:pos x="7" y="25"/>
                </a:cxn>
                <a:cxn ang="0">
                  <a:pos x="50" y="0"/>
                </a:cxn>
              </a:cxnLst>
              <a:rect l="0" t="0" r="r" b="b"/>
              <a:pathLst>
                <a:path w="326" h="393">
                  <a:moveTo>
                    <a:pt x="50" y="0"/>
                  </a:moveTo>
                  <a:lnTo>
                    <a:pt x="50" y="14"/>
                  </a:lnTo>
                  <a:lnTo>
                    <a:pt x="46" y="29"/>
                  </a:lnTo>
                  <a:lnTo>
                    <a:pt x="46" y="39"/>
                  </a:lnTo>
                  <a:lnTo>
                    <a:pt x="46" y="50"/>
                  </a:lnTo>
                  <a:lnTo>
                    <a:pt x="50" y="60"/>
                  </a:lnTo>
                  <a:lnTo>
                    <a:pt x="50" y="71"/>
                  </a:lnTo>
                  <a:lnTo>
                    <a:pt x="53" y="82"/>
                  </a:lnTo>
                  <a:lnTo>
                    <a:pt x="60" y="92"/>
                  </a:lnTo>
                  <a:lnTo>
                    <a:pt x="60" y="96"/>
                  </a:lnTo>
                  <a:lnTo>
                    <a:pt x="64" y="99"/>
                  </a:lnTo>
                  <a:lnTo>
                    <a:pt x="67" y="103"/>
                  </a:lnTo>
                  <a:lnTo>
                    <a:pt x="71" y="106"/>
                  </a:lnTo>
                  <a:lnTo>
                    <a:pt x="74" y="110"/>
                  </a:lnTo>
                  <a:lnTo>
                    <a:pt x="78" y="113"/>
                  </a:lnTo>
                  <a:lnTo>
                    <a:pt x="81" y="117"/>
                  </a:lnTo>
                  <a:lnTo>
                    <a:pt x="88" y="121"/>
                  </a:lnTo>
                  <a:lnTo>
                    <a:pt x="92" y="124"/>
                  </a:lnTo>
                  <a:lnTo>
                    <a:pt x="96" y="124"/>
                  </a:lnTo>
                  <a:lnTo>
                    <a:pt x="99" y="128"/>
                  </a:lnTo>
                  <a:lnTo>
                    <a:pt x="106" y="128"/>
                  </a:lnTo>
                  <a:lnTo>
                    <a:pt x="110" y="131"/>
                  </a:lnTo>
                  <a:lnTo>
                    <a:pt x="113" y="131"/>
                  </a:lnTo>
                  <a:lnTo>
                    <a:pt x="120" y="131"/>
                  </a:lnTo>
                  <a:lnTo>
                    <a:pt x="124" y="131"/>
                  </a:lnTo>
                  <a:lnTo>
                    <a:pt x="131" y="131"/>
                  </a:lnTo>
                  <a:lnTo>
                    <a:pt x="138" y="131"/>
                  </a:lnTo>
                  <a:lnTo>
                    <a:pt x="145" y="131"/>
                  </a:lnTo>
                  <a:lnTo>
                    <a:pt x="152" y="128"/>
                  </a:lnTo>
                  <a:lnTo>
                    <a:pt x="159" y="128"/>
                  </a:lnTo>
                  <a:lnTo>
                    <a:pt x="166" y="124"/>
                  </a:lnTo>
                  <a:lnTo>
                    <a:pt x="173" y="124"/>
                  </a:lnTo>
                  <a:lnTo>
                    <a:pt x="181" y="121"/>
                  </a:lnTo>
                  <a:lnTo>
                    <a:pt x="188" y="117"/>
                  </a:lnTo>
                  <a:lnTo>
                    <a:pt x="195" y="113"/>
                  </a:lnTo>
                  <a:lnTo>
                    <a:pt x="202" y="110"/>
                  </a:lnTo>
                  <a:lnTo>
                    <a:pt x="209" y="106"/>
                  </a:lnTo>
                  <a:lnTo>
                    <a:pt x="216" y="103"/>
                  </a:lnTo>
                  <a:lnTo>
                    <a:pt x="223" y="99"/>
                  </a:lnTo>
                  <a:lnTo>
                    <a:pt x="230" y="96"/>
                  </a:lnTo>
                  <a:lnTo>
                    <a:pt x="237" y="92"/>
                  </a:lnTo>
                  <a:lnTo>
                    <a:pt x="241" y="103"/>
                  </a:lnTo>
                  <a:lnTo>
                    <a:pt x="244" y="113"/>
                  </a:lnTo>
                  <a:lnTo>
                    <a:pt x="248" y="124"/>
                  </a:lnTo>
                  <a:lnTo>
                    <a:pt x="251" y="135"/>
                  </a:lnTo>
                  <a:lnTo>
                    <a:pt x="258" y="145"/>
                  </a:lnTo>
                  <a:lnTo>
                    <a:pt x="262" y="156"/>
                  </a:lnTo>
                  <a:lnTo>
                    <a:pt x="269" y="167"/>
                  </a:lnTo>
                  <a:lnTo>
                    <a:pt x="273" y="177"/>
                  </a:lnTo>
                  <a:lnTo>
                    <a:pt x="280" y="188"/>
                  </a:lnTo>
                  <a:lnTo>
                    <a:pt x="283" y="198"/>
                  </a:lnTo>
                  <a:lnTo>
                    <a:pt x="290" y="209"/>
                  </a:lnTo>
                  <a:lnTo>
                    <a:pt x="297" y="220"/>
                  </a:lnTo>
                  <a:lnTo>
                    <a:pt x="304" y="230"/>
                  </a:lnTo>
                  <a:lnTo>
                    <a:pt x="311" y="241"/>
                  </a:lnTo>
                  <a:lnTo>
                    <a:pt x="319" y="251"/>
                  </a:lnTo>
                  <a:lnTo>
                    <a:pt x="326" y="259"/>
                  </a:lnTo>
                  <a:lnTo>
                    <a:pt x="319" y="269"/>
                  </a:lnTo>
                  <a:lnTo>
                    <a:pt x="311" y="276"/>
                  </a:lnTo>
                  <a:lnTo>
                    <a:pt x="304" y="283"/>
                  </a:lnTo>
                  <a:lnTo>
                    <a:pt x="297" y="294"/>
                  </a:lnTo>
                  <a:lnTo>
                    <a:pt x="287" y="301"/>
                  </a:lnTo>
                  <a:lnTo>
                    <a:pt x="280" y="308"/>
                  </a:lnTo>
                  <a:lnTo>
                    <a:pt x="273" y="319"/>
                  </a:lnTo>
                  <a:lnTo>
                    <a:pt x="265" y="326"/>
                  </a:lnTo>
                  <a:lnTo>
                    <a:pt x="258" y="333"/>
                  </a:lnTo>
                  <a:lnTo>
                    <a:pt x="251" y="344"/>
                  </a:lnTo>
                  <a:lnTo>
                    <a:pt x="244" y="351"/>
                  </a:lnTo>
                  <a:lnTo>
                    <a:pt x="237" y="361"/>
                  </a:lnTo>
                  <a:lnTo>
                    <a:pt x="230" y="368"/>
                  </a:lnTo>
                  <a:lnTo>
                    <a:pt x="223" y="375"/>
                  </a:lnTo>
                  <a:lnTo>
                    <a:pt x="219" y="386"/>
                  </a:lnTo>
                  <a:lnTo>
                    <a:pt x="212" y="393"/>
                  </a:lnTo>
                  <a:lnTo>
                    <a:pt x="205" y="393"/>
                  </a:lnTo>
                  <a:lnTo>
                    <a:pt x="195" y="393"/>
                  </a:lnTo>
                  <a:lnTo>
                    <a:pt x="188" y="393"/>
                  </a:lnTo>
                  <a:lnTo>
                    <a:pt x="181" y="393"/>
                  </a:lnTo>
                  <a:lnTo>
                    <a:pt x="173" y="390"/>
                  </a:lnTo>
                  <a:lnTo>
                    <a:pt x="166" y="386"/>
                  </a:lnTo>
                  <a:lnTo>
                    <a:pt x="159" y="382"/>
                  </a:lnTo>
                  <a:lnTo>
                    <a:pt x="152" y="379"/>
                  </a:lnTo>
                  <a:lnTo>
                    <a:pt x="142" y="375"/>
                  </a:lnTo>
                  <a:lnTo>
                    <a:pt x="135" y="372"/>
                  </a:lnTo>
                  <a:lnTo>
                    <a:pt x="127" y="368"/>
                  </a:lnTo>
                  <a:lnTo>
                    <a:pt x="124" y="365"/>
                  </a:lnTo>
                  <a:lnTo>
                    <a:pt x="117" y="361"/>
                  </a:lnTo>
                  <a:lnTo>
                    <a:pt x="110" y="354"/>
                  </a:lnTo>
                  <a:lnTo>
                    <a:pt x="103" y="351"/>
                  </a:lnTo>
                  <a:lnTo>
                    <a:pt x="99" y="347"/>
                  </a:lnTo>
                  <a:lnTo>
                    <a:pt x="92" y="340"/>
                  </a:lnTo>
                  <a:lnTo>
                    <a:pt x="85" y="336"/>
                  </a:lnTo>
                  <a:lnTo>
                    <a:pt x="78" y="329"/>
                  </a:lnTo>
                  <a:lnTo>
                    <a:pt x="74" y="322"/>
                  </a:lnTo>
                  <a:lnTo>
                    <a:pt x="67" y="319"/>
                  </a:lnTo>
                  <a:lnTo>
                    <a:pt x="64" y="312"/>
                  </a:lnTo>
                  <a:lnTo>
                    <a:pt x="60" y="305"/>
                  </a:lnTo>
                  <a:lnTo>
                    <a:pt x="57" y="298"/>
                  </a:lnTo>
                  <a:lnTo>
                    <a:pt x="50" y="290"/>
                  </a:lnTo>
                  <a:lnTo>
                    <a:pt x="46" y="283"/>
                  </a:lnTo>
                  <a:lnTo>
                    <a:pt x="42" y="276"/>
                  </a:lnTo>
                  <a:lnTo>
                    <a:pt x="39" y="269"/>
                  </a:lnTo>
                  <a:lnTo>
                    <a:pt x="35" y="262"/>
                  </a:lnTo>
                  <a:lnTo>
                    <a:pt x="32" y="255"/>
                  </a:lnTo>
                  <a:lnTo>
                    <a:pt x="28" y="244"/>
                  </a:lnTo>
                  <a:lnTo>
                    <a:pt x="25" y="237"/>
                  </a:lnTo>
                  <a:lnTo>
                    <a:pt x="18" y="220"/>
                  </a:lnTo>
                  <a:lnTo>
                    <a:pt x="14" y="198"/>
                  </a:lnTo>
                  <a:lnTo>
                    <a:pt x="7" y="181"/>
                  </a:lnTo>
                  <a:lnTo>
                    <a:pt x="4" y="163"/>
                  </a:lnTo>
                  <a:lnTo>
                    <a:pt x="4" y="145"/>
                  </a:lnTo>
                  <a:lnTo>
                    <a:pt x="0" y="124"/>
                  </a:lnTo>
                  <a:lnTo>
                    <a:pt x="0" y="106"/>
                  </a:lnTo>
                  <a:lnTo>
                    <a:pt x="0" y="89"/>
                  </a:lnTo>
                  <a:lnTo>
                    <a:pt x="4" y="67"/>
                  </a:lnTo>
                  <a:lnTo>
                    <a:pt x="7" y="46"/>
                  </a:lnTo>
                  <a:lnTo>
                    <a:pt x="7" y="25"/>
                  </a:lnTo>
                  <a:lnTo>
                    <a:pt x="11" y="4"/>
                  </a:lnTo>
                  <a:lnTo>
                    <a:pt x="50" y="0"/>
                  </a:lnTo>
                  <a:close/>
                </a:path>
              </a:pathLst>
            </a:custGeom>
            <a:solidFill>
              <a:srgbClr val="889E56"/>
            </a:solidFill>
            <a:ln w="9525">
              <a:noFill/>
              <a:round/>
              <a:headEnd/>
              <a:tailEnd/>
            </a:ln>
          </p:spPr>
          <p:txBody>
            <a:bodyPr/>
            <a:lstStyle/>
            <a:p>
              <a:endParaRPr lang="en-US" dirty="0"/>
            </a:p>
          </p:txBody>
        </p:sp>
        <p:sp>
          <p:nvSpPr>
            <p:cNvPr id="99" name="Freeform 97"/>
            <p:cNvSpPr>
              <a:spLocks/>
            </p:cNvSpPr>
            <p:nvPr/>
          </p:nvSpPr>
          <p:spPr bwMode="auto">
            <a:xfrm>
              <a:off x="4786" y="2379"/>
              <a:ext cx="28" cy="96"/>
            </a:xfrm>
            <a:custGeom>
              <a:avLst/>
              <a:gdLst/>
              <a:ahLst/>
              <a:cxnLst>
                <a:cxn ang="0">
                  <a:pos x="28" y="89"/>
                </a:cxn>
                <a:cxn ang="0">
                  <a:pos x="28" y="89"/>
                </a:cxn>
                <a:cxn ang="0">
                  <a:pos x="25" y="82"/>
                </a:cxn>
                <a:cxn ang="0">
                  <a:pos x="21" y="78"/>
                </a:cxn>
                <a:cxn ang="0">
                  <a:pos x="21" y="75"/>
                </a:cxn>
                <a:cxn ang="0">
                  <a:pos x="18" y="71"/>
                </a:cxn>
                <a:cxn ang="0">
                  <a:pos x="18" y="64"/>
                </a:cxn>
                <a:cxn ang="0">
                  <a:pos x="18" y="60"/>
                </a:cxn>
                <a:cxn ang="0">
                  <a:pos x="18" y="57"/>
                </a:cxn>
                <a:cxn ang="0">
                  <a:pos x="18" y="50"/>
                </a:cxn>
                <a:cxn ang="0">
                  <a:pos x="18" y="46"/>
                </a:cxn>
                <a:cxn ang="0">
                  <a:pos x="18" y="39"/>
                </a:cxn>
                <a:cxn ang="0">
                  <a:pos x="18" y="36"/>
                </a:cxn>
                <a:cxn ang="0">
                  <a:pos x="18" y="29"/>
                </a:cxn>
                <a:cxn ang="0">
                  <a:pos x="18" y="21"/>
                </a:cxn>
                <a:cxn ang="0">
                  <a:pos x="18" y="14"/>
                </a:cxn>
                <a:cxn ang="0">
                  <a:pos x="18" y="7"/>
                </a:cxn>
                <a:cxn ang="0">
                  <a:pos x="18" y="0"/>
                </a:cxn>
                <a:cxn ang="0">
                  <a:pos x="0" y="0"/>
                </a:cxn>
                <a:cxn ang="0">
                  <a:pos x="0" y="7"/>
                </a:cxn>
                <a:cxn ang="0">
                  <a:pos x="0" y="14"/>
                </a:cxn>
                <a:cxn ang="0">
                  <a:pos x="0" y="21"/>
                </a:cxn>
                <a:cxn ang="0">
                  <a:pos x="0" y="29"/>
                </a:cxn>
                <a:cxn ang="0">
                  <a:pos x="0" y="32"/>
                </a:cxn>
                <a:cxn ang="0">
                  <a:pos x="0" y="39"/>
                </a:cxn>
                <a:cxn ang="0">
                  <a:pos x="0" y="46"/>
                </a:cxn>
                <a:cxn ang="0">
                  <a:pos x="0" y="50"/>
                </a:cxn>
                <a:cxn ang="0">
                  <a:pos x="0" y="57"/>
                </a:cxn>
                <a:cxn ang="0">
                  <a:pos x="0" y="64"/>
                </a:cxn>
                <a:cxn ang="0">
                  <a:pos x="3" y="67"/>
                </a:cxn>
                <a:cxn ang="0">
                  <a:pos x="3" y="75"/>
                </a:cxn>
                <a:cxn ang="0">
                  <a:pos x="7" y="78"/>
                </a:cxn>
                <a:cxn ang="0">
                  <a:pos x="7" y="85"/>
                </a:cxn>
                <a:cxn ang="0">
                  <a:pos x="11" y="89"/>
                </a:cxn>
                <a:cxn ang="0">
                  <a:pos x="14" y="96"/>
                </a:cxn>
                <a:cxn ang="0">
                  <a:pos x="14" y="96"/>
                </a:cxn>
                <a:cxn ang="0">
                  <a:pos x="28" y="89"/>
                </a:cxn>
              </a:cxnLst>
              <a:rect l="0" t="0" r="r" b="b"/>
              <a:pathLst>
                <a:path w="28" h="96">
                  <a:moveTo>
                    <a:pt x="28" y="89"/>
                  </a:moveTo>
                  <a:lnTo>
                    <a:pt x="28" y="89"/>
                  </a:lnTo>
                  <a:lnTo>
                    <a:pt x="25" y="82"/>
                  </a:lnTo>
                  <a:lnTo>
                    <a:pt x="21" y="78"/>
                  </a:lnTo>
                  <a:lnTo>
                    <a:pt x="21" y="75"/>
                  </a:lnTo>
                  <a:lnTo>
                    <a:pt x="18" y="71"/>
                  </a:lnTo>
                  <a:lnTo>
                    <a:pt x="18" y="64"/>
                  </a:lnTo>
                  <a:lnTo>
                    <a:pt x="18" y="60"/>
                  </a:lnTo>
                  <a:lnTo>
                    <a:pt x="18" y="57"/>
                  </a:lnTo>
                  <a:lnTo>
                    <a:pt x="18" y="50"/>
                  </a:lnTo>
                  <a:lnTo>
                    <a:pt x="18" y="46"/>
                  </a:lnTo>
                  <a:lnTo>
                    <a:pt x="18" y="39"/>
                  </a:lnTo>
                  <a:lnTo>
                    <a:pt x="18" y="36"/>
                  </a:lnTo>
                  <a:lnTo>
                    <a:pt x="18" y="29"/>
                  </a:lnTo>
                  <a:lnTo>
                    <a:pt x="18" y="21"/>
                  </a:lnTo>
                  <a:lnTo>
                    <a:pt x="18" y="14"/>
                  </a:lnTo>
                  <a:lnTo>
                    <a:pt x="18" y="7"/>
                  </a:lnTo>
                  <a:lnTo>
                    <a:pt x="18" y="0"/>
                  </a:lnTo>
                  <a:lnTo>
                    <a:pt x="0" y="0"/>
                  </a:lnTo>
                  <a:lnTo>
                    <a:pt x="0" y="7"/>
                  </a:lnTo>
                  <a:lnTo>
                    <a:pt x="0" y="14"/>
                  </a:lnTo>
                  <a:lnTo>
                    <a:pt x="0" y="21"/>
                  </a:lnTo>
                  <a:lnTo>
                    <a:pt x="0" y="29"/>
                  </a:lnTo>
                  <a:lnTo>
                    <a:pt x="0" y="32"/>
                  </a:lnTo>
                  <a:lnTo>
                    <a:pt x="0" y="39"/>
                  </a:lnTo>
                  <a:lnTo>
                    <a:pt x="0" y="46"/>
                  </a:lnTo>
                  <a:lnTo>
                    <a:pt x="0" y="50"/>
                  </a:lnTo>
                  <a:lnTo>
                    <a:pt x="0" y="57"/>
                  </a:lnTo>
                  <a:lnTo>
                    <a:pt x="0" y="64"/>
                  </a:lnTo>
                  <a:lnTo>
                    <a:pt x="3" y="67"/>
                  </a:lnTo>
                  <a:lnTo>
                    <a:pt x="3" y="75"/>
                  </a:lnTo>
                  <a:lnTo>
                    <a:pt x="7" y="78"/>
                  </a:lnTo>
                  <a:lnTo>
                    <a:pt x="7" y="85"/>
                  </a:lnTo>
                  <a:lnTo>
                    <a:pt x="11" y="89"/>
                  </a:lnTo>
                  <a:lnTo>
                    <a:pt x="14" y="96"/>
                  </a:lnTo>
                  <a:lnTo>
                    <a:pt x="14" y="96"/>
                  </a:lnTo>
                  <a:lnTo>
                    <a:pt x="28" y="89"/>
                  </a:lnTo>
                  <a:close/>
                </a:path>
              </a:pathLst>
            </a:custGeom>
            <a:solidFill>
              <a:srgbClr val="0E0D0D"/>
            </a:solidFill>
            <a:ln w="9525">
              <a:noFill/>
              <a:round/>
              <a:headEnd/>
              <a:tailEnd/>
            </a:ln>
          </p:spPr>
          <p:txBody>
            <a:bodyPr/>
            <a:lstStyle/>
            <a:p>
              <a:endParaRPr lang="en-US" dirty="0"/>
            </a:p>
          </p:txBody>
        </p:sp>
        <p:sp>
          <p:nvSpPr>
            <p:cNvPr id="100" name="Freeform 98"/>
            <p:cNvSpPr>
              <a:spLocks/>
            </p:cNvSpPr>
            <p:nvPr/>
          </p:nvSpPr>
          <p:spPr bwMode="auto">
            <a:xfrm>
              <a:off x="4800" y="2468"/>
              <a:ext cx="71" cy="49"/>
            </a:xfrm>
            <a:custGeom>
              <a:avLst/>
              <a:gdLst/>
              <a:ahLst/>
              <a:cxnLst>
                <a:cxn ang="0">
                  <a:pos x="71" y="35"/>
                </a:cxn>
                <a:cxn ang="0">
                  <a:pos x="71" y="35"/>
                </a:cxn>
                <a:cxn ang="0">
                  <a:pos x="67" y="35"/>
                </a:cxn>
                <a:cxn ang="0">
                  <a:pos x="64" y="35"/>
                </a:cxn>
                <a:cxn ang="0">
                  <a:pos x="60" y="32"/>
                </a:cxn>
                <a:cxn ang="0">
                  <a:pos x="53" y="32"/>
                </a:cxn>
                <a:cxn ang="0">
                  <a:pos x="50" y="32"/>
                </a:cxn>
                <a:cxn ang="0">
                  <a:pos x="46" y="28"/>
                </a:cxn>
                <a:cxn ang="0">
                  <a:pos x="43" y="28"/>
                </a:cxn>
                <a:cxn ang="0">
                  <a:pos x="39" y="24"/>
                </a:cxn>
                <a:cxn ang="0">
                  <a:pos x="35" y="21"/>
                </a:cxn>
                <a:cxn ang="0">
                  <a:pos x="32" y="17"/>
                </a:cxn>
                <a:cxn ang="0">
                  <a:pos x="28" y="17"/>
                </a:cxn>
                <a:cxn ang="0">
                  <a:pos x="25" y="14"/>
                </a:cxn>
                <a:cxn ang="0">
                  <a:pos x="21" y="10"/>
                </a:cxn>
                <a:cxn ang="0">
                  <a:pos x="18" y="7"/>
                </a:cxn>
                <a:cxn ang="0">
                  <a:pos x="14" y="3"/>
                </a:cxn>
                <a:cxn ang="0">
                  <a:pos x="14" y="0"/>
                </a:cxn>
                <a:cxn ang="0">
                  <a:pos x="0" y="7"/>
                </a:cxn>
                <a:cxn ang="0">
                  <a:pos x="4" y="10"/>
                </a:cxn>
                <a:cxn ang="0">
                  <a:pos x="7" y="14"/>
                </a:cxn>
                <a:cxn ang="0">
                  <a:pos x="7" y="21"/>
                </a:cxn>
                <a:cxn ang="0">
                  <a:pos x="11" y="24"/>
                </a:cxn>
                <a:cxn ang="0">
                  <a:pos x="18" y="28"/>
                </a:cxn>
                <a:cxn ang="0">
                  <a:pos x="21" y="32"/>
                </a:cxn>
                <a:cxn ang="0">
                  <a:pos x="25" y="35"/>
                </a:cxn>
                <a:cxn ang="0">
                  <a:pos x="28" y="39"/>
                </a:cxn>
                <a:cxn ang="0">
                  <a:pos x="35" y="39"/>
                </a:cxn>
                <a:cxn ang="0">
                  <a:pos x="39" y="42"/>
                </a:cxn>
                <a:cxn ang="0">
                  <a:pos x="46" y="46"/>
                </a:cxn>
                <a:cxn ang="0">
                  <a:pos x="50" y="46"/>
                </a:cxn>
                <a:cxn ang="0">
                  <a:pos x="53" y="49"/>
                </a:cxn>
                <a:cxn ang="0">
                  <a:pos x="60" y="49"/>
                </a:cxn>
                <a:cxn ang="0">
                  <a:pos x="67" y="49"/>
                </a:cxn>
                <a:cxn ang="0">
                  <a:pos x="71" y="49"/>
                </a:cxn>
                <a:cxn ang="0">
                  <a:pos x="71" y="49"/>
                </a:cxn>
                <a:cxn ang="0">
                  <a:pos x="71" y="35"/>
                </a:cxn>
              </a:cxnLst>
              <a:rect l="0" t="0" r="r" b="b"/>
              <a:pathLst>
                <a:path w="71" h="49">
                  <a:moveTo>
                    <a:pt x="71" y="35"/>
                  </a:moveTo>
                  <a:lnTo>
                    <a:pt x="71" y="35"/>
                  </a:lnTo>
                  <a:lnTo>
                    <a:pt x="67" y="35"/>
                  </a:lnTo>
                  <a:lnTo>
                    <a:pt x="64" y="35"/>
                  </a:lnTo>
                  <a:lnTo>
                    <a:pt x="60" y="32"/>
                  </a:lnTo>
                  <a:lnTo>
                    <a:pt x="53" y="32"/>
                  </a:lnTo>
                  <a:lnTo>
                    <a:pt x="50" y="32"/>
                  </a:lnTo>
                  <a:lnTo>
                    <a:pt x="46" y="28"/>
                  </a:lnTo>
                  <a:lnTo>
                    <a:pt x="43" y="28"/>
                  </a:lnTo>
                  <a:lnTo>
                    <a:pt x="39" y="24"/>
                  </a:lnTo>
                  <a:lnTo>
                    <a:pt x="35" y="21"/>
                  </a:lnTo>
                  <a:lnTo>
                    <a:pt x="32" y="17"/>
                  </a:lnTo>
                  <a:lnTo>
                    <a:pt x="28" y="17"/>
                  </a:lnTo>
                  <a:lnTo>
                    <a:pt x="25" y="14"/>
                  </a:lnTo>
                  <a:lnTo>
                    <a:pt x="21" y="10"/>
                  </a:lnTo>
                  <a:lnTo>
                    <a:pt x="18" y="7"/>
                  </a:lnTo>
                  <a:lnTo>
                    <a:pt x="14" y="3"/>
                  </a:lnTo>
                  <a:lnTo>
                    <a:pt x="14" y="0"/>
                  </a:lnTo>
                  <a:lnTo>
                    <a:pt x="0" y="7"/>
                  </a:lnTo>
                  <a:lnTo>
                    <a:pt x="4" y="10"/>
                  </a:lnTo>
                  <a:lnTo>
                    <a:pt x="7" y="14"/>
                  </a:lnTo>
                  <a:lnTo>
                    <a:pt x="7" y="21"/>
                  </a:lnTo>
                  <a:lnTo>
                    <a:pt x="11" y="24"/>
                  </a:lnTo>
                  <a:lnTo>
                    <a:pt x="18" y="28"/>
                  </a:lnTo>
                  <a:lnTo>
                    <a:pt x="21" y="32"/>
                  </a:lnTo>
                  <a:lnTo>
                    <a:pt x="25" y="35"/>
                  </a:lnTo>
                  <a:lnTo>
                    <a:pt x="28" y="39"/>
                  </a:lnTo>
                  <a:lnTo>
                    <a:pt x="35" y="39"/>
                  </a:lnTo>
                  <a:lnTo>
                    <a:pt x="39" y="42"/>
                  </a:lnTo>
                  <a:lnTo>
                    <a:pt x="46" y="46"/>
                  </a:lnTo>
                  <a:lnTo>
                    <a:pt x="50" y="46"/>
                  </a:lnTo>
                  <a:lnTo>
                    <a:pt x="53" y="49"/>
                  </a:lnTo>
                  <a:lnTo>
                    <a:pt x="60" y="49"/>
                  </a:lnTo>
                  <a:lnTo>
                    <a:pt x="67" y="49"/>
                  </a:lnTo>
                  <a:lnTo>
                    <a:pt x="71" y="49"/>
                  </a:lnTo>
                  <a:lnTo>
                    <a:pt x="71" y="49"/>
                  </a:lnTo>
                  <a:lnTo>
                    <a:pt x="71" y="35"/>
                  </a:lnTo>
                  <a:close/>
                </a:path>
              </a:pathLst>
            </a:custGeom>
            <a:solidFill>
              <a:srgbClr val="0E0D0D"/>
            </a:solidFill>
            <a:ln w="9525">
              <a:noFill/>
              <a:round/>
              <a:headEnd/>
              <a:tailEnd/>
            </a:ln>
          </p:spPr>
          <p:txBody>
            <a:bodyPr/>
            <a:lstStyle/>
            <a:p>
              <a:endParaRPr lang="en-US" dirty="0"/>
            </a:p>
          </p:txBody>
        </p:sp>
        <p:sp>
          <p:nvSpPr>
            <p:cNvPr id="101" name="Freeform 99"/>
            <p:cNvSpPr>
              <a:spLocks/>
            </p:cNvSpPr>
            <p:nvPr/>
          </p:nvSpPr>
          <p:spPr bwMode="auto">
            <a:xfrm>
              <a:off x="4871" y="2464"/>
              <a:ext cx="120" cy="53"/>
            </a:xfrm>
            <a:custGeom>
              <a:avLst/>
              <a:gdLst/>
              <a:ahLst/>
              <a:cxnLst>
                <a:cxn ang="0">
                  <a:pos x="120" y="4"/>
                </a:cxn>
                <a:cxn ang="0">
                  <a:pos x="110" y="0"/>
                </a:cxn>
                <a:cxn ang="0">
                  <a:pos x="103" y="4"/>
                </a:cxn>
                <a:cxn ang="0">
                  <a:pos x="95" y="7"/>
                </a:cxn>
                <a:cxn ang="0">
                  <a:pos x="88" y="11"/>
                </a:cxn>
                <a:cxn ang="0">
                  <a:pos x="81" y="14"/>
                </a:cxn>
                <a:cxn ang="0">
                  <a:pos x="74" y="18"/>
                </a:cxn>
                <a:cxn ang="0">
                  <a:pos x="67" y="21"/>
                </a:cxn>
                <a:cxn ang="0">
                  <a:pos x="60" y="25"/>
                </a:cxn>
                <a:cxn ang="0">
                  <a:pos x="53" y="28"/>
                </a:cxn>
                <a:cxn ang="0">
                  <a:pos x="46" y="32"/>
                </a:cxn>
                <a:cxn ang="0">
                  <a:pos x="39" y="32"/>
                </a:cxn>
                <a:cxn ang="0">
                  <a:pos x="32" y="36"/>
                </a:cxn>
                <a:cxn ang="0">
                  <a:pos x="28" y="36"/>
                </a:cxn>
                <a:cxn ang="0">
                  <a:pos x="21" y="39"/>
                </a:cxn>
                <a:cxn ang="0">
                  <a:pos x="14" y="39"/>
                </a:cxn>
                <a:cxn ang="0">
                  <a:pos x="7" y="39"/>
                </a:cxn>
                <a:cxn ang="0">
                  <a:pos x="0" y="39"/>
                </a:cxn>
                <a:cxn ang="0">
                  <a:pos x="0" y="53"/>
                </a:cxn>
                <a:cxn ang="0">
                  <a:pos x="7" y="53"/>
                </a:cxn>
                <a:cxn ang="0">
                  <a:pos x="14" y="53"/>
                </a:cxn>
                <a:cxn ang="0">
                  <a:pos x="21" y="53"/>
                </a:cxn>
                <a:cxn ang="0">
                  <a:pos x="32" y="53"/>
                </a:cxn>
                <a:cxn ang="0">
                  <a:pos x="39" y="50"/>
                </a:cxn>
                <a:cxn ang="0">
                  <a:pos x="46" y="46"/>
                </a:cxn>
                <a:cxn ang="0">
                  <a:pos x="53" y="46"/>
                </a:cxn>
                <a:cxn ang="0">
                  <a:pos x="60" y="43"/>
                </a:cxn>
                <a:cxn ang="0">
                  <a:pos x="67" y="39"/>
                </a:cxn>
                <a:cxn ang="0">
                  <a:pos x="74" y="36"/>
                </a:cxn>
                <a:cxn ang="0">
                  <a:pos x="81" y="32"/>
                </a:cxn>
                <a:cxn ang="0">
                  <a:pos x="88" y="28"/>
                </a:cxn>
                <a:cxn ang="0">
                  <a:pos x="95" y="25"/>
                </a:cxn>
                <a:cxn ang="0">
                  <a:pos x="103" y="21"/>
                </a:cxn>
                <a:cxn ang="0">
                  <a:pos x="110" y="18"/>
                </a:cxn>
                <a:cxn ang="0">
                  <a:pos x="117" y="14"/>
                </a:cxn>
                <a:cxn ang="0">
                  <a:pos x="106" y="11"/>
                </a:cxn>
                <a:cxn ang="0">
                  <a:pos x="120" y="4"/>
                </a:cxn>
              </a:cxnLst>
              <a:rect l="0" t="0" r="r" b="b"/>
              <a:pathLst>
                <a:path w="120" h="53">
                  <a:moveTo>
                    <a:pt x="120" y="4"/>
                  </a:moveTo>
                  <a:lnTo>
                    <a:pt x="110" y="0"/>
                  </a:lnTo>
                  <a:lnTo>
                    <a:pt x="103" y="4"/>
                  </a:lnTo>
                  <a:lnTo>
                    <a:pt x="95" y="7"/>
                  </a:lnTo>
                  <a:lnTo>
                    <a:pt x="88" y="11"/>
                  </a:lnTo>
                  <a:lnTo>
                    <a:pt x="81" y="14"/>
                  </a:lnTo>
                  <a:lnTo>
                    <a:pt x="74" y="18"/>
                  </a:lnTo>
                  <a:lnTo>
                    <a:pt x="67" y="21"/>
                  </a:lnTo>
                  <a:lnTo>
                    <a:pt x="60" y="25"/>
                  </a:lnTo>
                  <a:lnTo>
                    <a:pt x="53" y="28"/>
                  </a:lnTo>
                  <a:lnTo>
                    <a:pt x="46" y="32"/>
                  </a:lnTo>
                  <a:lnTo>
                    <a:pt x="39" y="32"/>
                  </a:lnTo>
                  <a:lnTo>
                    <a:pt x="32" y="36"/>
                  </a:lnTo>
                  <a:lnTo>
                    <a:pt x="28" y="36"/>
                  </a:lnTo>
                  <a:lnTo>
                    <a:pt x="21" y="39"/>
                  </a:lnTo>
                  <a:lnTo>
                    <a:pt x="14" y="39"/>
                  </a:lnTo>
                  <a:lnTo>
                    <a:pt x="7" y="39"/>
                  </a:lnTo>
                  <a:lnTo>
                    <a:pt x="0" y="39"/>
                  </a:lnTo>
                  <a:lnTo>
                    <a:pt x="0" y="53"/>
                  </a:lnTo>
                  <a:lnTo>
                    <a:pt x="7" y="53"/>
                  </a:lnTo>
                  <a:lnTo>
                    <a:pt x="14" y="53"/>
                  </a:lnTo>
                  <a:lnTo>
                    <a:pt x="21" y="53"/>
                  </a:lnTo>
                  <a:lnTo>
                    <a:pt x="32" y="53"/>
                  </a:lnTo>
                  <a:lnTo>
                    <a:pt x="39" y="50"/>
                  </a:lnTo>
                  <a:lnTo>
                    <a:pt x="46" y="46"/>
                  </a:lnTo>
                  <a:lnTo>
                    <a:pt x="53" y="46"/>
                  </a:lnTo>
                  <a:lnTo>
                    <a:pt x="60" y="43"/>
                  </a:lnTo>
                  <a:lnTo>
                    <a:pt x="67" y="39"/>
                  </a:lnTo>
                  <a:lnTo>
                    <a:pt x="74" y="36"/>
                  </a:lnTo>
                  <a:lnTo>
                    <a:pt x="81" y="32"/>
                  </a:lnTo>
                  <a:lnTo>
                    <a:pt x="88" y="28"/>
                  </a:lnTo>
                  <a:lnTo>
                    <a:pt x="95" y="25"/>
                  </a:lnTo>
                  <a:lnTo>
                    <a:pt x="103" y="21"/>
                  </a:lnTo>
                  <a:lnTo>
                    <a:pt x="110" y="18"/>
                  </a:lnTo>
                  <a:lnTo>
                    <a:pt x="117" y="14"/>
                  </a:lnTo>
                  <a:lnTo>
                    <a:pt x="106" y="11"/>
                  </a:lnTo>
                  <a:lnTo>
                    <a:pt x="120" y="4"/>
                  </a:lnTo>
                  <a:close/>
                </a:path>
              </a:pathLst>
            </a:custGeom>
            <a:solidFill>
              <a:srgbClr val="0E0D0D"/>
            </a:solidFill>
            <a:ln w="9525">
              <a:noFill/>
              <a:round/>
              <a:headEnd/>
              <a:tailEnd/>
            </a:ln>
          </p:spPr>
          <p:txBody>
            <a:bodyPr/>
            <a:lstStyle/>
            <a:p>
              <a:endParaRPr lang="en-US" dirty="0"/>
            </a:p>
          </p:txBody>
        </p:sp>
        <p:sp>
          <p:nvSpPr>
            <p:cNvPr id="102" name="Freeform 100"/>
            <p:cNvSpPr>
              <a:spLocks/>
            </p:cNvSpPr>
            <p:nvPr/>
          </p:nvSpPr>
          <p:spPr bwMode="auto">
            <a:xfrm>
              <a:off x="4977" y="2468"/>
              <a:ext cx="99" cy="177"/>
            </a:xfrm>
            <a:custGeom>
              <a:avLst/>
              <a:gdLst/>
              <a:ahLst/>
              <a:cxnLst>
                <a:cxn ang="0">
                  <a:pos x="99" y="177"/>
                </a:cxn>
                <a:cxn ang="0">
                  <a:pos x="99" y="166"/>
                </a:cxn>
                <a:cxn ang="0">
                  <a:pos x="92" y="155"/>
                </a:cxn>
                <a:cxn ang="0">
                  <a:pos x="85" y="148"/>
                </a:cxn>
                <a:cxn ang="0">
                  <a:pos x="81" y="138"/>
                </a:cxn>
                <a:cxn ang="0">
                  <a:pos x="74" y="127"/>
                </a:cxn>
                <a:cxn ang="0">
                  <a:pos x="67" y="116"/>
                </a:cxn>
                <a:cxn ang="0">
                  <a:pos x="60" y="106"/>
                </a:cxn>
                <a:cxn ang="0">
                  <a:pos x="57" y="95"/>
                </a:cxn>
                <a:cxn ang="0">
                  <a:pos x="50" y="85"/>
                </a:cxn>
                <a:cxn ang="0">
                  <a:pos x="46" y="74"/>
                </a:cxn>
                <a:cxn ang="0">
                  <a:pos x="39" y="63"/>
                </a:cxn>
                <a:cxn ang="0">
                  <a:pos x="35" y="53"/>
                </a:cxn>
                <a:cxn ang="0">
                  <a:pos x="32" y="42"/>
                </a:cxn>
                <a:cxn ang="0">
                  <a:pos x="25" y="32"/>
                </a:cxn>
                <a:cxn ang="0">
                  <a:pos x="21" y="21"/>
                </a:cxn>
                <a:cxn ang="0">
                  <a:pos x="18" y="10"/>
                </a:cxn>
                <a:cxn ang="0">
                  <a:pos x="14" y="0"/>
                </a:cxn>
                <a:cxn ang="0">
                  <a:pos x="0" y="7"/>
                </a:cxn>
                <a:cxn ang="0">
                  <a:pos x="4" y="14"/>
                </a:cxn>
                <a:cxn ang="0">
                  <a:pos x="7" y="28"/>
                </a:cxn>
                <a:cxn ang="0">
                  <a:pos x="11" y="39"/>
                </a:cxn>
                <a:cxn ang="0">
                  <a:pos x="14" y="49"/>
                </a:cxn>
                <a:cxn ang="0">
                  <a:pos x="21" y="60"/>
                </a:cxn>
                <a:cxn ang="0">
                  <a:pos x="25" y="70"/>
                </a:cxn>
                <a:cxn ang="0">
                  <a:pos x="32" y="81"/>
                </a:cxn>
                <a:cxn ang="0">
                  <a:pos x="35" y="92"/>
                </a:cxn>
                <a:cxn ang="0">
                  <a:pos x="43" y="102"/>
                </a:cxn>
                <a:cxn ang="0">
                  <a:pos x="46" y="113"/>
                </a:cxn>
                <a:cxn ang="0">
                  <a:pos x="53" y="127"/>
                </a:cxn>
                <a:cxn ang="0">
                  <a:pos x="60" y="138"/>
                </a:cxn>
                <a:cxn ang="0">
                  <a:pos x="67" y="148"/>
                </a:cxn>
                <a:cxn ang="0">
                  <a:pos x="74" y="155"/>
                </a:cxn>
                <a:cxn ang="0">
                  <a:pos x="81" y="166"/>
                </a:cxn>
                <a:cxn ang="0">
                  <a:pos x="89" y="177"/>
                </a:cxn>
                <a:cxn ang="0">
                  <a:pos x="89" y="166"/>
                </a:cxn>
                <a:cxn ang="0">
                  <a:pos x="99" y="177"/>
                </a:cxn>
              </a:cxnLst>
              <a:rect l="0" t="0" r="r" b="b"/>
              <a:pathLst>
                <a:path w="99" h="177">
                  <a:moveTo>
                    <a:pt x="99" y="177"/>
                  </a:moveTo>
                  <a:lnTo>
                    <a:pt x="99" y="166"/>
                  </a:lnTo>
                  <a:lnTo>
                    <a:pt x="92" y="155"/>
                  </a:lnTo>
                  <a:lnTo>
                    <a:pt x="85" y="148"/>
                  </a:lnTo>
                  <a:lnTo>
                    <a:pt x="81" y="138"/>
                  </a:lnTo>
                  <a:lnTo>
                    <a:pt x="74" y="127"/>
                  </a:lnTo>
                  <a:lnTo>
                    <a:pt x="67" y="116"/>
                  </a:lnTo>
                  <a:lnTo>
                    <a:pt x="60" y="106"/>
                  </a:lnTo>
                  <a:lnTo>
                    <a:pt x="57" y="95"/>
                  </a:lnTo>
                  <a:lnTo>
                    <a:pt x="50" y="85"/>
                  </a:lnTo>
                  <a:lnTo>
                    <a:pt x="46" y="74"/>
                  </a:lnTo>
                  <a:lnTo>
                    <a:pt x="39" y="63"/>
                  </a:lnTo>
                  <a:lnTo>
                    <a:pt x="35" y="53"/>
                  </a:lnTo>
                  <a:lnTo>
                    <a:pt x="32" y="42"/>
                  </a:lnTo>
                  <a:lnTo>
                    <a:pt x="25" y="32"/>
                  </a:lnTo>
                  <a:lnTo>
                    <a:pt x="21" y="21"/>
                  </a:lnTo>
                  <a:lnTo>
                    <a:pt x="18" y="10"/>
                  </a:lnTo>
                  <a:lnTo>
                    <a:pt x="14" y="0"/>
                  </a:lnTo>
                  <a:lnTo>
                    <a:pt x="0" y="7"/>
                  </a:lnTo>
                  <a:lnTo>
                    <a:pt x="4" y="14"/>
                  </a:lnTo>
                  <a:lnTo>
                    <a:pt x="7" y="28"/>
                  </a:lnTo>
                  <a:lnTo>
                    <a:pt x="11" y="39"/>
                  </a:lnTo>
                  <a:lnTo>
                    <a:pt x="14" y="49"/>
                  </a:lnTo>
                  <a:lnTo>
                    <a:pt x="21" y="60"/>
                  </a:lnTo>
                  <a:lnTo>
                    <a:pt x="25" y="70"/>
                  </a:lnTo>
                  <a:lnTo>
                    <a:pt x="32" y="81"/>
                  </a:lnTo>
                  <a:lnTo>
                    <a:pt x="35" y="92"/>
                  </a:lnTo>
                  <a:lnTo>
                    <a:pt x="43" y="102"/>
                  </a:lnTo>
                  <a:lnTo>
                    <a:pt x="46" y="113"/>
                  </a:lnTo>
                  <a:lnTo>
                    <a:pt x="53" y="127"/>
                  </a:lnTo>
                  <a:lnTo>
                    <a:pt x="60" y="138"/>
                  </a:lnTo>
                  <a:lnTo>
                    <a:pt x="67" y="148"/>
                  </a:lnTo>
                  <a:lnTo>
                    <a:pt x="74" y="155"/>
                  </a:lnTo>
                  <a:lnTo>
                    <a:pt x="81" y="166"/>
                  </a:lnTo>
                  <a:lnTo>
                    <a:pt x="89" y="177"/>
                  </a:lnTo>
                  <a:lnTo>
                    <a:pt x="89" y="166"/>
                  </a:lnTo>
                  <a:lnTo>
                    <a:pt x="99" y="177"/>
                  </a:lnTo>
                  <a:close/>
                </a:path>
              </a:pathLst>
            </a:custGeom>
            <a:solidFill>
              <a:srgbClr val="0E0D0D"/>
            </a:solidFill>
            <a:ln w="9525">
              <a:noFill/>
              <a:round/>
              <a:headEnd/>
              <a:tailEnd/>
            </a:ln>
          </p:spPr>
          <p:txBody>
            <a:bodyPr/>
            <a:lstStyle/>
            <a:p>
              <a:endParaRPr lang="en-US" dirty="0"/>
            </a:p>
          </p:txBody>
        </p:sp>
        <p:sp>
          <p:nvSpPr>
            <p:cNvPr id="103" name="Freeform 101"/>
            <p:cNvSpPr>
              <a:spLocks/>
            </p:cNvSpPr>
            <p:nvPr/>
          </p:nvSpPr>
          <p:spPr bwMode="auto">
            <a:xfrm>
              <a:off x="4952" y="2634"/>
              <a:ext cx="124" cy="145"/>
            </a:xfrm>
            <a:custGeom>
              <a:avLst/>
              <a:gdLst/>
              <a:ahLst/>
              <a:cxnLst>
                <a:cxn ang="0">
                  <a:pos x="7" y="145"/>
                </a:cxn>
                <a:cxn ang="0">
                  <a:pos x="14" y="145"/>
                </a:cxn>
                <a:cxn ang="0">
                  <a:pos x="18" y="135"/>
                </a:cxn>
                <a:cxn ang="0">
                  <a:pos x="25" y="127"/>
                </a:cxn>
                <a:cxn ang="0">
                  <a:pos x="32" y="117"/>
                </a:cxn>
                <a:cxn ang="0">
                  <a:pos x="39" y="110"/>
                </a:cxn>
                <a:cxn ang="0">
                  <a:pos x="46" y="103"/>
                </a:cxn>
                <a:cxn ang="0">
                  <a:pos x="53" y="92"/>
                </a:cxn>
                <a:cxn ang="0">
                  <a:pos x="60" y="85"/>
                </a:cxn>
                <a:cxn ang="0">
                  <a:pos x="68" y="78"/>
                </a:cxn>
                <a:cxn ang="0">
                  <a:pos x="75" y="67"/>
                </a:cxn>
                <a:cxn ang="0">
                  <a:pos x="82" y="60"/>
                </a:cxn>
                <a:cxn ang="0">
                  <a:pos x="89" y="53"/>
                </a:cxn>
                <a:cxn ang="0">
                  <a:pos x="96" y="43"/>
                </a:cxn>
                <a:cxn ang="0">
                  <a:pos x="103" y="35"/>
                </a:cxn>
                <a:cxn ang="0">
                  <a:pos x="110" y="25"/>
                </a:cxn>
                <a:cxn ang="0">
                  <a:pos x="117" y="18"/>
                </a:cxn>
                <a:cxn ang="0">
                  <a:pos x="124" y="11"/>
                </a:cxn>
                <a:cxn ang="0">
                  <a:pos x="114" y="0"/>
                </a:cxn>
                <a:cxn ang="0">
                  <a:pos x="106" y="7"/>
                </a:cxn>
                <a:cxn ang="0">
                  <a:pos x="99" y="14"/>
                </a:cxn>
                <a:cxn ang="0">
                  <a:pos x="92" y="25"/>
                </a:cxn>
                <a:cxn ang="0">
                  <a:pos x="85" y="32"/>
                </a:cxn>
                <a:cxn ang="0">
                  <a:pos x="78" y="43"/>
                </a:cxn>
                <a:cxn ang="0">
                  <a:pos x="71" y="50"/>
                </a:cxn>
                <a:cxn ang="0">
                  <a:pos x="64" y="57"/>
                </a:cxn>
                <a:cxn ang="0">
                  <a:pos x="57" y="67"/>
                </a:cxn>
                <a:cxn ang="0">
                  <a:pos x="46" y="74"/>
                </a:cxn>
                <a:cxn ang="0">
                  <a:pos x="39" y="81"/>
                </a:cxn>
                <a:cxn ang="0">
                  <a:pos x="32" y="92"/>
                </a:cxn>
                <a:cxn ang="0">
                  <a:pos x="29" y="99"/>
                </a:cxn>
                <a:cxn ang="0">
                  <a:pos x="22" y="110"/>
                </a:cxn>
                <a:cxn ang="0">
                  <a:pos x="14" y="117"/>
                </a:cxn>
                <a:cxn ang="0">
                  <a:pos x="7" y="127"/>
                </a:cxn>
                <a:cxn ang="0">
                  <a:pos x="0" y="135"/>
                </a:cxn>
                <a:cxn ang="0">
                  <a:pos x="7" y="131"/>
                </a:cxn>
                <a:cxn ang="0">
                  <a:pos x="7" y="145"/>
                </a:cxn>
              </a:cxnLst>
              <a:rect l="0" t="0" r="r" b="b"/>
              <a:pathLst>
                <a:path w="124" h="145">
                  <a:moveTo>
                    <a:pt x="7" y="145"/>
                  </a:moveTo>
                  <a:lnTo>
                    <a:pt x="14" y="145"/>
                  </a:lnTo>
                  <a:lnTo>
                    <a:pt x="18" y="135"/>
                  </a:lnTo>
                  <a:lnTo>
                    <a:pt x="25" y="127"/>
                  </a:lnTo>
                  <a:lnTo>
                    <a:pt x="32" y="117"/>
                  </a:lnTo>
                  <a:lnTo>
                    <a:pt x="39" y="110"/>
                  </a:lnTo>
                  <a:lnTo>
                    <a:pt x="46" y="103"/>
                  </a:lnTo>
                  <a:lnTo>
                    <a:pt x="53" y="92"/>
                  </a:lnTo>
                  <a:lnTo>
                    <a:pt x="60" y="85"/>
                  </a:lnTo>
                  <a:lnTo>
                    <a:pt x="68" y="78"/>
                  </a:lnTo>
                  <a:lnTo>
                    <a:pt x="75" y="67"/>
                  </a:lnTo>
                  <a:lnTo>
                    <a:pt x="82" y="60"/>
                  </a:lnTo>
                  <a:lnTo>
                    <a:pt x="89" y="53"/>
                  </a:lnTo>
                  <a:lnTo>
                    <a:pt x="96" y="43"/>
                  </a:lnTo>
                  <a:lnTo>
                    <a:pt x="103" y="35"/>
                  </a:lnTo>
                  <a:lnTo>
                    <a:pt x="110" y="25"/>
                  </a:lnTo>
                  <a:lnTo>
                    <a:pt x="117" y="18"/>
                  </a:lnTo>
                  <a:lnTo>
                    <a:pt x="124" y="11"/>
                  </a:lnTo>
                  <a:lnTo>
                    <a:pt x="114" y="0"/>
                  </a:lnTo>
                  <a:lnTo>
                    <a:pt x="106" y="7"/>
                  </a:lnTo>
                  <a:lnTo>
                    <a:pt x="99" y="14"/>
                  </a:lnTo>
                  <a:lnTo>
                    <a:pt x="92" y="25"/>
                  </a:lnTo>
                  <a:lnTo>
                    <a:pt x="85" y="32"/>
                  </a:lnTo>
                  <a:lnTo>
                    <a:pt x="78" y="43"/>
                  </a:lnTo>
                  <a:lnTo>
                    <a:pt x="71" y="50"/>
                  </a:lnTo>
                  <a:lnTo>
                    <a:pt x="64" y="57"/>
                  </a:lnTo>
                  <a:lnTo>
                    <a:pt x="57" y="67"/>
                  </a:lnTo>
                  <a:lnTo>
                    <a:pt x="46" y="74"/>
                  </a:lnTo>
                  <a:lnTo>
                    <a:pt x="39" y="81"/>
                  </a:lnTo>
                  <a:lnTo>
                    <a:pt x="32" y="92"/>
                  </a:lnTo>
                  <a:lnTo>
                    <a:pt x="29" y="99"/>
                  </a:lnTo>
                  <a:lnTo>
                    <a:pt x="22" y="110"/>
                  </a:lnTo>
                  <a:lnTo>
                    <a:pt x="14" y="117"/>
                  </a:lnTo>
                  <a:lnTo>
                    <a:pt x="7" y="127"/>
                  </a:lnTo>
                  <a:lnTo>
                    <a:pt x="0" y="135"/>
                  </a:lnTo>
                  <a:lnTo>
                    <a:pt x="7" y="131"/>
                  </a:lnTo>
                  <a:lnTo>
                    <a:pt x="7" y="145"/>
                  </a:lnTo>
                  <a:close/>
                </a:path>
              </a:pathLst>
            </a:custGeom>
            <a:solidFill>
              <a:srgbClr val="0E0D0D"/>
            </a:solidFill>
            <a:ln w="9525">
              <a:noFill/>
              <a:round/>
              <a:headEnd/>
              <a:tailEnd/>
            </a:ln>
          </p:spPr>
          <p:txBody>
            <a:bodyPr/>
            <a:lstStyle/>
            <a:p>
              <a:endParaRPr lang="en-US" dirty="0"/>
            </a:p>
          </p:txBody>
        </p:sp>
        <p:sp>
          <p:nvSpPr>
            <p:cNvPr id="104" name="Freeform 102"/>
            <p:cNvSpPr>
              <a:spLocks/>
            </p:cNvSpPr>
            <p:nvPr/>
          </p:nvSpPr>
          <p:spPr bwMode="auto">
            <a:xfrm>
              <a:off x="4843" y="2719"/>
              <a:ext cx="116" cy="64"/>
            </a:xfrm>
            <a:custGeom>
              <a:avLst/>
              <a:gdLst/>
              <a:ahLst/>
              <a:cxnLst>
                <a:cxn ang="0">
                  <a:pos x="0" y="14"/>
                </a:cxn>
                <a:cxn ang="0">
                  <a:pos x="0" y="14"/>
                </a:cxn>
                <a:cxn ang="0">
                  <a:pos x="3" y="18"/>
                </a:cxn>
                <a:cxn ang="0">
                  <a:pos x="10" y="21"/>
                </a:cxn>
                <a:cxn ang="0">
                  <a:pos x="17" y="28"/>
                </a:cxn>
                <a:cxn ang="0">
                  <a:pos x="21" y="32"/>
                </a:cxn>
                <a:cxn ang="0">
                  <a:pos x="28" y="35"/>
                </a:cxn>
                <a:cxn ang="0">
                  <a:pos x="35" y="39"/>
                </a:cxn>
                <a:cxn ang="0">
                  <a:pos x="42" y="42"/>
                </a:cxn>
                <a:cxn ang="0">
                  <a:pos x="49" y="46"/>
                </a:cxn>
                <a:cxn ang="0">
                  <a:pos x="60" y="50"/>
                </a:cxn>
                <a:cxn ang="0">
                  <a:pos x="67" y="53"/>
                </a:cxn>
                <a:cxn ang="0">
                  <a:pos x="74" y="57"/>
                </a:cxn>
                <a:cxn ang="0">
                  <a:pos x="85" y="60"/>
                </a:cxn>
                <a:cxn ang="0">
                  <a:pos x="92" y="60"/>
                </a:cxn>
                <a:cxn ang="0">
                  <a:pos x="99" y="60"/>
                </a:cxn>
                <a:cxn ang="0">
                  <a:pos x="109" y="64"/>
                </a:cxn>
                <a:cxn ang="0">
                  <a:pos x="116" y="60"/>
                </a:cxn>
                <a:cxn ang="0">
                  <a:pos x="116" y="46"/>
                </a:cxn>
                <a:cxn ang="0">
                  <a:pos x="109" y="46"/>
                </a:cxn>
                <a:cxn ang="0">
                  <a:pos x="102" y="46"/>
                </a:cxn>
                <a:cxn ang="0">
                  <a:pos x="95" y="46"/>
                </a:cxn>
                <a:cxn ang="0">
                  <a:pos x="88" y="42"/>
                </a:cxn>
                <a:cxn ang="0">
                  <a:pos x="81" y="42"/>
                </a:cxn>
                <a:cxn ang="0">
                  <a:pos x="74" y="39"/>
                </a:cxn>
                <a:cxn ang="0">
                  <a:pos x="63" y="35"/>
                </a:cxn>
                <a:cxn ang="0">
                  <a:pos x="60" y="32"/>
                </a:cxn>
                <a:cxn ang="0">
                  <a:pos x="49" y="28"/>
                </a:cxn>
                <a:cxn ang="0">
                  <a:pos x="46" y="25"/>
                </a:cxn>
                <a:cxn ang="0">
                  <a:pos x="39" y="21"/>
                </a:cxn>
                <a:cxn ang="0">
                  <a:pos x="31" y="18"/>
                </a:cxn>
                <a:cxn ang="0">
                  <a:pos x="24" y="14"/>
                </a:cxn>
                <a:cxn ang="0">
                  <a:pos x="17" y="11"/>
                </a:cxn>
                <a:cxn ang="0">
                  <a:pos x="14" y="4"/>
                </a:cxn>
                <a:cxn ang="0">
                  <a:pos x="7" y="0"/>
                </a:cxn>
                <a:cxn ang="0">
                  <a:pos x="7" y="0"/>
                </a:cxn>
                <a:cxn ang="0">
                  <a:pos x="0" y="14"/>
                </a:cxn>
              </a:cxnLst>
              <a:rect l="0" t="0" r="r" b="b"/>
              <a:pathLst>
                <a:path w="116" h="64">
                  <a:moveTo>
                    <a:pt x="0" y="14"/>
                  </a:moveTo>
                  <a:lnTo>
                    <a:pt x="0" y="14"/>
                  </a:lnTo>
                  <a:lnTo>
                    <a:pt x="3" y="18"/>
                  </a:lnTo>
                  <a:lnTo>
                    <a:pt x="10" y="21"/>
                  </a:lnTo>
                  <a:lnTo>
                    <a:pt x="17" y="28"/>
                  </a:lnTo>
                  <a:lnTo>
                    <a:pt x="21" y="32"/>
                  </a:lnTo>
                  <a:lnTo>
                    <a:pt x="28" y="35"/>
                  </a:lnTo>
                  <a:lnTo>
                    <a:pt x="35" y="39"/>
                  </a:lnTo>
                  <a:lnTo>
                    <a:pt x="42" y="42"/>
                  </a:lnTo>
                  <a:lnTo>
                    <a:pt x="49" y="46"/>
                  </a:lnTo>
                  <a:lnTo>
                    <a:pt x="60" y="50"/>
                  </a:lnTo>
                  <a:lnTo>
                    <a:pt x="67" y="53"/>
                  </a:lnTo>
                  <a:lnTo>
                    <a:pt x="74" y="57"/>
                  </a:lnTo>
                  <a:lnTo>
                    <a:pt x="85" y="60"/>
                  </a:lnTo>
                  <a:lnTo>
                    <a:pt x="92" y="60"/>
                  </a:lnTo>
                  <a:lnTo>
                    <a:pt x="99" y="60"/>
                  </a:lnTo>
                  <a:lnTo>
                    <a:pt x="109" y="64"/>
                  </a:lnTo>
                  <a:lnTo>
                    <a:pt x="116" y="60"/>
                  </a:lnTo>
                  <a:lnTo>
                    <a:pt x="116" y="46"/>
                  </a:lnTo>
                  <a:lnTo>
                    <a:pt x="109" y="46"/>
                  </a:lnTo>
                  <a:lnTo>
                    <a:pt x="102" y="46"/>
                  </a:lnTo>
                  <a:lnTo>
                    <a:pt x="95" y="46"/>
                  </a:lnTo>
                  <a:lnTo>
                    <a:pt x="88" y="42"/>
                  </a:lnTo>
                  <a:lnTo>
                    <a:pt x="81" y="42"/>
                  </a:lnTo>
                  <a:lnTo>
                    <a:pt x="74" y="39"/>
                  </a:lnTo>
                  <a:lnTo>
                    <a:pt x="63" y="35"/>
                  </a:lnTo>
                  <a:lnTo>
                    <a:pt x="60" y="32"/>
                  </a:lnTo>
                  <a:lnTo>
                    <a:pt x="49" y="28"/>
                  </a:lnTo>
                  <a:lnTo>
                    <a:pt x="46" y="25"/>
                  </a:lnTo>
                  <a:lnTo>
                    <a:pt x="39" y="21"/>
                  </a:lnTo>
                  <a:lnTo>
                    <a:pt x="31" y="18"/>
                  </a:lnTo>
                  <a:lnTo>
                    <a:pt x="24" y="14"/>
                  </a:lnTo>
                  <a:lnTo>
                    <a:pt x="17" y="11"/>
                  </a:lnTo>
                  <a:lnTo>
                    <a:pt x="14" y="4"/>
                  </a:lnTo>
                  <a:lnTo>
                    <a:pt x="7" y="0"/>
                  </a:lnTo>
                  <a:lnTo>
                    <a:pt x="7" y="0"/>
                  </a:lnTo>
                  <a:lnTo>
                    <a:pt x="0" y="14"/>
                  </a:lnTo>
                  <a:close/>
                </a:path>
              </a:pathLst>
            </a:custGeom>
            <a:solidFill>
              <a:srgbClr val="0E0D0D"/>
            </a:solidFill>
            <a:ln w="9525">
              <a:noFill/>
              <a:round/>
              <a:headEnd/>
              <a:tailEnd/>
            </a:ln>
          </p:spPr>
          <p:txBody>
            <a:bodyPr/>
            <a:lstStyle/>
            <a:p>
              <a:endParaRPr lang="en-US" dirty="0"/>
            </a:p>
          </p:txBody>
        </p:sp>
        <p:sp>
          <p:nvSpPr>
            <p:cNvPr id="105" name="Freeform 103"/>
            <p:cNvSpPr>
              <a:spLocks/>
            </p:cNvSpPr>
            <p:nvPr/>
          </p:nvSpPr>
          <p:spPr bwMode="auto">
            <a:xfrm>
              <a:off x="4765" y="2613"/>
              <a:ext cx="85" cy="120"/>
            </a:xfrm>
            <a:custGeom>
              <a:avLst/>
              <a:gdLst/>
              <a:ahLst/>
              <a:cxnLst>
                <a:cxn ang="0">
                  <a:pos x="0" y="7"/>
                </a:cxn>
                <a:cxn ang="0">
                  <a:pos x="0" y="7"/>
                </a:cxn>
                <a:cxn ang="0">
                  <a:pos x="3" y="14"/>
                </a:cxn>
                <a:cxn ang="0">
                  <a:pos x="7" y="25"/>
                </a:cxn>
                <a:cxn ang="0">
                  <a:pos x="10" y="32"/>
                </a:cxn>
                <a:cxn ang="0">
                  <a:pos x="14" y="39"/>
                </a:cxn>
                <a:cxn ang="0">
                  <a:pos x="17" y="46"/>
                </a:cxn>
                <a:cxn ang="0">
                  <a:pos x="21" y="53"/>
                </a:cxn>
                <a:cxn ang="0">
                  <a:pos x="24" y="60"/>
                </a:cxn>
                <a:cxn ang="0">
                  <a:pos x="32" y="67"/>
                </a:cxn>
                <a:cxn ang="0">
                  <a:pos x="35" y="74"/>
                </a:cxn>
                <a:cxn ang="0">
                  <a:pos x="39" y="81"/>
                </a:cxn>
                <a:cxn ang="0">
                  <a:pos x="46" y="88"/>
                </a:cxn>
                <a:cxn ang="0">
                  <a:pos x="49" y="95"/>
                </a:cxn>
                <a:cxn ang="0">
                  <a:pos x="56" y="102"/>
                </a:cxn>
                <a:cxn ang="0">
                  <a:pos x="63" y="106"/>
                </a:cxn>
                <a:cxn ang="0">
                  <a:pos x="70" y="113"/>
                </a:cxn>
                <a:cxn ang="0">
                  <a:pos x="78" y="120"/>
                </a:cxn>
                <a:cxn ang="0">
                  <a:pos x="85" y="106"/>
                </a:cxn>
                <a:cxn ang="0">
                  <a:pos x="81" y="102"/>
                </a:cxn>
                <a:cxn ang="0">
                  <a:pos x="74" y="95"/>
                </a:cxn>
                <a:cxn ang="0">
                  <a:pos x="67" y="92"/>
                </a:cxn>
                <a:cxn ang="0">
                  <a:pos x="60" y="85"/>
                </a:cxn>
                <a:cxn ang="0">
                  <a:pos x="56" y="78"/>
                </a:cxn>
                <a:cxn ang="0">
                  <a:pos x="53" y="74"/>
                </a:cxn>
                <a:cxn ang="0">
                  <a:pos x="49" y="67"/>
                </a:cxn>
                <a:cxn ang="0">
                  <a:pos x="42" y="60"/>
                </a:cxn>
                <a:cxn ang="0">
                  <a:pos x="39" y="53"/>
                </a:cxn>
                <a:cxn ang="0">
                  <a:pos x="35" y="46"/>
                </a:cxn>
                <a:cxn ang="0">
                  <a:pos x="32" y="39"/>
                </a:cxn>
                <a:cxn ang="0">
                  <a:pos x="28" y="32"/>
                </a:cxn>
                <a:cxn ang="0">
                  <a:pos x="24" y="25"/>
                </a:cxn>
                <a:cxn ang="0">
                  <a:pos x="21" y="17"/>
                </a:cxn>
                <a:cxn ang="0">
                  <a:pos x="17" y="10"/>
                </a:cxn>
                <a:cxn ang="0">
                  <a:pos x="14" y="0"/>
                </a:cxn>
                <a:cxn ang="0">
                  <a:pos x="14" y="0"/>
                </a:cxn>
                <a:cxn ang="0">
                  <a:pos x="0" y="7"/>
                </a:cxn>
              </a:cxnLst>
              <a:rect l="0" t="0" r="r" b="b"/>
              <a:pathLst>
                <a:path w="85" h="120">
                  <a:moveTo>
                    <a:pt x="0" y="7"/>
                  </a:moveTo>
                  <a:lnTo>
                    <a:pt x="0" y="7"/>
                  </a:lnTo>
                  <a:lnTo>
                    <a:pt x="3" y="14"/>
                  </a:lnTo>
                  <a:lnTo>
                    <a:pt x="7" y="25"/>
                  </a:lnTo>
                  <a:lnTo>
                    <a:pt x="10" y="32"/>
                  </a:lnTo>
                  <a:lnTo>
                    <a:pt x="14" y="39"/>
                  </a:lnTo>
                  <a:lnTo>
                    <a:pt x="17" y="46"/>
                  </a:lnTo>
                  <a:lnTo>
                    <a:pt x="21" y="53"/>
                  </a:lnTo>
                  <a:lnTo>
                    <a:pt x="24" y="60"/>
                  </a:lnTo>
                  <a:lnTo>
                    <a:pt x="32" y="67"/>
                  </a:lnTo>
                  <a:lnTo>
                    <a:pt x="35" y="74"/>
                  </a:lnTo>
                  <a:lnTo>
                    <a:pt x="39" y="81"/>
                  </a:lnTo>
                  <a:lnTo>
                    <a:pt x="46" y="88"/>
                  </a:lnTo>
                  <a:lnTo>
                    <a:pt x="49" y="95"/>
                  </a:lnTo>
                  <a:lnTo>
                    <a:pt x="56" y="102"/>
                  </a:lnTo>
                  <a:lnTo>
                    <a:pt x="63" y="106"/>
                  </a:lnTo>
                  <a:lnTo>
                    <a:pt x="70" y="113"/>
                  </a:lnTo>
                  <a:lnTo>
                    <a:pt x="78" y="120"/>
                  </a:lnTo>
                  <a:lnTo>
                    <a:pt x="85" y="106"/>
                  </a:lnTo>
                  <a:lnTo>
                    <a:pt x="81" y="102"/>
                  </a:lnTo>
                  <a:lnTo>
                    <a:pt x="74" y="95"/>
                  </a:lnTo>
                  <a:lnTo>
                    <a:pt x="67" y="92"/>
                  </a:lnTo>
                  <a:lnTo>
                    <a:pt x="60" y="85"/>
                  </a:lnTo>
                  <a:lnTo>
                    <a:pt x="56" y="78"/>
                  </a:lnTo>
                  <a:lnTo>
                    <a:pt x="53" y="74"/>
                  </a:lnTo>
                  <a:lnTo>
                    <a:pt x="49" y="67"/>
                  </a:lnTo>
                  <a:lnTo>
                    <a:pt x="42" y="60"/>
                  </a:lnTo>
                  <a:lnTo>
                    <a:pt x="39" y="53"/>
                  </a:lnTo>
                  <a:lnTo>
                    <a:pt x="35" y="46"/>
                  </a:lnTo>
                  <a:lnTo>
                    <a:pt x="32" y="39"/>
                  </a:lnTo>
                  <a:lnTo>
                    <a:pt x="28" y="32"/>
                  </a:lnTo>
                  <a:lnTo>
                    <a:pt x="24" y="25"/>
                  </a:lnTo>
                  <a:lnTo>
                    <a:pt x="21" y="17"/>
                  </a:lnTo>
                  <a:lnTo>
                    <a:pt x="17" y="10"/>
                  </a:lnTo>
                  <a:lnTo>
                    <a:pt x="14" y="0"/>
                  </a:lnTo>
                  <a:lnTo>
                    <a:pt x="14" y="0"/>
                  </a:lnTo>
                  <a:lnTo>
                    <a:pt x="0" y="7"/>
                  </a:lnTo>
                  <a:close/>
                </a:path>
              </a:pathLst>
            </a:custGeom>
            <a:solidFill>
              <a:srgbClr val="0E0D0D"/>
            </a:solidFill>
            <a:ln w="9525">
              <a:noFill/>
              <a:round/>
              <a:headEnd/>
              <a:tailEnd/>
            </a:ln>
          </p:spPr>
          <p:txBody>
            <a:bodyPr/>
            <a:lstStyle/>
            <a:p>
              <a:endParaRPr lang="en-US" dirty="0"/>
            </a:p>
          </p:txBody>
        </p:sp>
        <p:sp>
          <p:nvSpPr>
            <p:cNvPr id="106" name="Freeform 104"/>
            <p:cNvSpPr>
              <a:spLocks/>
            </p:cNvSpPr>
            <p:nvPr/>
          </p:nvSpPr>
          <p:spPr bwMode="auto">
            <a:xfrm>
              <a:off x="4740" y="2468"/>
              <a:ext cx="39" cy="152"/>
            </a:xfrm>
            <a:custGeom>
              <a:avLst/>
              <a:gdLst/>
              <a:ahLst/>
              <a:cxnLst>
                <a:cxn ang="0">
                  <a:pos x="0" y="0"/>
                </a:cxn>
                <a:cxn ang="0">
                  <a:pos x="0" y="0"/>
                </a:cxn>
                <a:cxn ang="0">
                  <a:pos x="0" y="7"/>
                </a:cxn>
                <a:cxn ang="0">
                  <a:pos x="0" y="17"/>
                </a:cxn>
                <a:cxn ang="0">
                  <a:pos x="0" y="28"/>
                </a:cxn>
                <a:cxn ang="0">
                  <a:pos x="0" y="39"/>
                </a:cxn>
                <a:cxn ang="0">
                  <a:pos x="0" y="46"/>
                </a:cxn>
                <a:cxn ang="0">
                  <a:pos x="0" y="56"/>
                </a:cxn>
                <a:cxn ang="0">
                  <a:pos x="3" y="67"/>
                </a:cxn>
                <a:cxn ang="0">
                  <a:pos x="3" y="74"/>
                </a:cxn>
                <a:cxn ang="0">
                  <a:pos x="3" y="85"/>
                </a:cxn>
                <a:cxn ang="0">
                  <a:pos x="7" y="92"/>
                </a:cxn>
                <a:cxn ang="0">
                  <a:pos x="11" y="102"/>
                </a:cxn>
                <a:cxn ang="0">
                  <a:pos x="11" y="113"/>
                </a:cxn>
                <a:cxn ang="0">
                  <a:pos x="14" y="124"/>
                </a:cxn>
                <a:cxn ang="0">
                  <a:pos x="18" y="131"/>
                </a:cxn>
                <a:cxn ang="0">
                  <a:pos x="21" y="141"/>
                </a:cxn>
                <a:cxn ang="0">
                  <a:pos x="25" y="152"/>
                </a:cxn>
                <a:cxn ang="0">
                  <a:pos x="39" y="145"/>
                </a:cxn>
                <a:cxn ang="0">
                  <a:pos x="35" y="138"/>
                </a:cxn>
                <a:cxn ang="0">
                  <a:pos x="32" y="127"/>
                </a:cxn>
                <a:cxn ang="0">
                  <a:pos x="32" y="116"/>
                </a:cxn>
                <a:cxn ang="0">
                  <a:pos x="28" y="109"/>
                </a:cxn>
                <a:cxn ang="0">
                  <a:pos x="25" y="99"/>
                </a:cxn>
                <a:cxn ang="0">
                  <a:pos x="21" y="92"/>
                </a:cxn>
                <a:cxn ang="0">
                  <a:pos x="21" y="81"/>
                </a:cxn>
                <a:cxn ang="0">
                  <a:pos x="18" y="70"/>
                </a:cxn>
                <a:cxn ang="0">
                  <a:pos x="18" y="63"/>
                </a:cxn>
                <a:cxn ang="0">
                  <a:pos x="18" y="53"/>
                </a:cxn>
                <a:cxn ang="0">
                  <a:pos x="14" y="46"/>
                </a:cxn>
                <a:cxn ang="0">
                  <a:pos x="14" y="35"/>
                </a:cxn>
                <a:cxn ang="0">
                  <a:pos x="14" y="28"/>
                </a:cxn>
                <a:cxn ang="0">
                  <a:pos x="14" y="17"/>
                </a:cxn>
                <a:cxn ang="0">
                  <a:pos x="14" y="10"/>
                </a:cxn>
                <a:cxn ang="0">
                  <a:pos x="14" y="0"/>
                </a:cxn>
                <a:cxn ang="0">
                  <a:pos x="14" y="0"/>
                </a:cxn>
                <a:cxn ang="0">
                  <a:pos x="0" y="0"/>
                </a:cxn>
              </a:cxnLst>
              <a:rect l="0" t="0" r="r" b="b"/>
              <a:pathLst>
                <a:path w="39" h="152">
                  <a:moveTo>
                    <a:pt x="0" y="0"/>
                  </a:moveTo>
                  <a:lnTo>
                    <a:pt x="0" y="0"/>
                  </a:lnTo>
                  <a:lnTo>
                    <a:pt x="0" y="7"/>
                  </a:lnTo>
                  <a:lnTo>
                    <a:pt x="0" y="17"/>
                  </a:lnTo>
                  <a:lnTo>
                    <a:pt x="0" y="28"/>
                  </a:lnTo>
                  <a:lnTo>
                    <a:pt x="0" y="39"/>
                  </a:lnTo>
                  <a:lnTo>
                    <a:pt x="0" y="46"/>
                  </a:lnTo>
                  <a:lnTo>
                    <a:pt x="0" y="56"/>
                  </a:lnTo>
                  <a:lnTo>
                    <a:pt x="3" y="67"/>
                  </a:lnTo>
                  <a:lnTo>
                    <a:pt x="3" y="74"/>
                  </a:lnTo>
                  <a:lnTo>
                    <a:pt x="3" y="85"/>
                  </a:lnTo>
                  <a:lnTo>
                    <a:pt x="7" y="92"/>
                  </a:lnTo>
                  <a:lnTo>
                    <a:pt x="11" y="102"/>
                  </a:lnTo>
                  <a:lnTo>
                    <a:pt x="11" y="113"/>
                  </a:lnTo>
                  <a:lnTo>
                    <a:pt x="14" y="124"/>
                  </a:lnTo>
                  <a:lnTo>
                    <a:pt x="18" y="131"/>
                  </a:lnTo>
                  <a:lnTo>
                    <a:pt x="21" y="141"/>
                  </a:lnTo>
                  <a:lnTo>
                    <a:pt x="25" y="152"/>
                  </a:lnTo>
                  <a:lnTo>
                    <a:pt x="39" y="145"/>
                  </a:lnTo>
                  <a:lnTo>
                    <a:pt x="35" y="138"/>
                  </a:lnTo>
                  <a:lnTo>
                    <a:pt x="32" y="127"/>
                  </a:lnTo>
                  <a:lnTo>
                    <a:pt x="32" y="116"/>
                  </a:lnTo>
                  <a:lnTo>
                    <a:pt x="28" y="109"/>
                  </a:lnTo>
                  <a:lnTo>
                    <a:pt x="25" y="99"/>
                  </a:lnTo>
                  <a:lnTo>
                    <a:pt x="21" y="92"/>
                  </a:lnTo>
                  <a:lnTo>
                    <a:pt x="21" y="81"/>
                  </a:lnTo>
                  <a:lnTo>
                    <a:pt x="18" y="70"/>
                  </a:lnTo>
                  <a:lnTo>
                    <a:pt x="18" y="63"/>
                  </a:lnTo>
                  <a:lnTo>
                    <a:pt x="18" y="53"/>
                  </a:lnTo>
                  <a:lnTo>
                    <a:pt x="14" y="46"/>
                  </a:lnTo>
                  <a:lnTo>
                    <a:pt x="14" y="35"/>
                  </a:lnTo>
                  <a:lnTo>
                    <a:pt x="14" y="28"/>
                  </a:lnTo>
                  <a:lnTo>
                    <a:pt x="14" y="17"/>
                  </a:lnTo>
                  <a:lnTo>
                    <a:pt x="14" y="10"/>
                  </a:lnTo>
                  <a:lnTo>
                    <a:pt x="14" y="0"/>
                  </a:lnTo>
                  <a:lnTo>
                    <a:pt x="14" y="0"/>
                  </a:lnTo>
                  <a:lnTo>
                    <a:pt x="0" y="0"/>
                  </a:lnTo>
                  <a:close/>
                </a:path>
              </a:pathLst>
            </a:custGeom>
            <a:solidFill>
              <a:srgbClr val="0E0D0D"/>
            </a:solidFill>
            <a:ln w="9525">
              <a:noFill/>
              <a:round/>
              <a:headEnd/>
              <a:tailEnd/>
            </a:ln>
          </p:spPr>
          <p:txBody>
            <a:bodyPr/>
            <a:lstStyle/>
            <a:p>
              <a:endParaRPr lang="en-US" dirty="0"/>
            </a:p>
          </p:txBody>
        </p:sp>
        <p:sp>
          <p:nvSpPr>
            <p:cNvPr id="107" name="Freeform 105"/>
            <p:cNvSpPr>
              <a:spLocks/>
            </p:cNvSpPr>
            <p:nvPr/>
          </p:nvSpPr>
          <p:spPr bwMode="auto">
            <a:xfrm>
              <a:off x="4740" y="2376"/>
              <a:ext cx="25" cy="92"/>
            </a:xfrm>
            <a:custGeom>
              <a:avLst/>
              <a:gdLst/>
              <a:ahLst/>
              <a:cxnLst>
                <a:cxn ang="0">
                  <a:pos x="18" y="0"/>
                </a:cxn>
                <a:cxn ang="0">
                  <a:pos x="11" y="7"/>
                </a:cxn>
                <a:cxn ang="0">
                  <a:pos x="11" y="10"/>
                </a:cxn>
                <a:cxn ang="0">
                  <a:pos x="11" y="17"/>
                </a:cxn>
                <a:cxn ang="0">
                  <a:pos x="11" y="21"/>
                </a:cxn>
                <a:cxn ang="0">
                  <a:pos x="7" y="28"/>
                </a:cxn>
                <a:cxn ang="0">
                  <a:pos x="7" y="32"/>
                </a:cxn>
                <a:cxn ang="0">
                  <a:pos x="7" y="39"/>
                </a:cxn>
                <a:cxn ang="0">
                  <a:pos x="7" y="46"/>
                </a:cxn>
                <a:cxn ang="0">
                  <a:pos x="3" y="49"/>
                </a:cxn>
                <a:cxn ang="0">
                  <a:pos x="3" y="56"/>
                </a:cxn>
                <a:cxn ang="0">
                  <a:pos x="3" y="60"/>
                </a:cxn>
                <a:cxn ang="0">
                  <a:pos x="3" y="67"/>
                </a:cxn>
                <a:cxn ang="0">
                  <a:pos x="3" y="70"/>
                </a:cxn>
                <a:cxn ang="0">
                  <a:pos x="0" y="78"/>
                </a:cxn>
                <a:cxn ang="0">
                  <a:pos x="0" y="81"/>
                </a:cxn>
                <a:cxn ang="0">
                  <a:pos x="0" y="85"/>
                </a:cxn>
                <a:cxn ang="0">
                  <a:pos x="0" y="92"/>
                </a:cxn>
                <a:cxn ang="0">
                  <a:pos x="14" y="92"/>
                </a:cxn>
                <a:cxn ang="0">
                  <a:pos x="14" y="88"/>
                </a:cxn>
                <a:cxn ang="0">
                  <a:pos x="18" y="81"/>
                </a:cxn>
                <a:cxn ang="0">
                  <a:pos x="18" y="78"/>
                </a:cxn>
                <a:cxn ang="0">
                  <a:pos x="18" y="74"/>
                </a:cxn>
                <a:cxn ang="0">
                  <a:pos x="18" y="67"/>
                </a:cxn>
                <a:cxn ang="0">
                  <a:pos x="18" y="63"/>
                </a:cxn>
                <a:cxn ang="0">
                  <a:pos x="18" y="56"/>
                </a:cxn>
                <a:cxn ang="0">
                  <a:pos x="21" y="53"/>
                </a:cxn>
                <a:cxn ang="0">
                  <a:pos x="21" y="46"/>
                </a:cxn>
                <a:cxn ang="0">
                  <a:pos x="21" y="42"/>
                </a:cxn>
                <a:cxn ang="0">
                  <a:pos x="21" y="35"/>
                </a:cxn>
                <a:cxn ang="0">
                  <a:pos x="25" y="32"/>
                </a:cxn>
                <a:cxn ang="0">
                  <a:pos x="25" y="24"/>
                </a:cxn>
                <a:cxn ang="0">
                  <a:pos x="25" y="17"/>
                </a:cxn>
                <a:cxn ang="0">
                  <a:pos x="25" y="14"/>
                </a:cxn>
                <a:cxn ang="0">
                  <a:pos x="25" y="7"/>
                </a:cxn>
                <a:cxn ang="0">
                  <a:pos x="18" y="14"/>
                </a:cxn>
                <a:cxn ang="0">
                  <a:pos x="18" y="0"/>
                </a:cxn>
              </a:cxnLst>
              <a:rect l="0" t="0" r="r" b="b"/>
              <a:pathLst>
                <a:path w="25" h="92">
                  <a:moveTo>
                    <a:pt x="18" y="0"/>
                  </a:moveTo>
                  <a:lnTo>
                    <a:pt x="11" y="7"/>
                  </a:lnTo>
                  <a:lnTo>
                    <a:pt x="11" y="10"/>
                  </a:lnTo>
                  <a:lnTo>
                    <a:pt x="11" y="17"/>
                  </a:lnTo>
                  <a:lnTo>
                    <a:pt x="11" y="21"/>
                  </a:lnTo>
                  <a:lnTo>
                    <a:pt x="7" y="28"/>
                  </a:lnTo>
                  <a:lnTo>
                    <a:pt x="7" y="32"/>
                  </a:lnTo>
                  <a:lnTo>
                    <a:pt x="7" y="39"/>
                  </a:lnTo>
                  <a:lnTo>
                    <a:pt x="7" y="46"/>
                  </a:lnTo>
                  <a:lnTo>
                    <a:pt x="3" y="49"/>
                  </a:lnTo>
                  <a:lnTo>
                    <a:pt x="3" y="56"/>
                  </a:lnTo>
                  <a:lnTo>
                    <a:pt x="3" y="60"/>
                  </a:lnTo>
                  <a:lnTo>
                    <a:pt x="3" y="67"/>
                  </a:lnTo>
                  <a:lnTo>
                    <a:pt x="3" y="70"/>
                  </a:lnTo>
                  <a:lnTo>
                    <a:pt x="0" y="78"/>
                  </a:lnTo>
                  <a:lnTo>
                    <a:pt x="0" y="81"/>
                  </a:lnTo>
                  <a:lnTo>
                    <a:pt x="0" y="85"/>
                  </a:lnTo>
                  <a:lnTo>
                    <a:pt x="0" y="92"/>
                  </a:lnTo>
                  <a:lnTo>
                    <a:pt x="14" y="92"/>
                  </a:lnTo>
                  <a:lnTo>
                    <a:pt x="14" y="88"/>
                  </a:lnTo>
                  <a:lnTo>
                    <a:pt x="18" y="81"/>
                  </a:lnTo>
                  <a:lnTo>
                    <a:pt x="18" y="78"/>
                  </a:lnTo>
                  <a:lnTo>
                    <a:pt x="18" y="74"/>
                  </a:lnTo>
                  <a:lnTo>
                    <a:pt x="18" y="67"/>
                  </a:lnTo>
                  <a:lnTo>
                    <a:pt x="18" y="63"/>
                  </a:lnTo>
                  <a:lnTo>
                    <a:pt x="18" y="56"/>
                  </a:lnTo>
                  <a:lnTo>
                    <a:pt x="21" y="53"/>
                  </a:lnTo>
                  <a:lnTo>
                    <a:pt x="21" y="46"/>
                  </a:lnTo>
                  <a:lnTo>
                    <a:pt x="21" y="42"/>
                  </a:lnTo>
                  <a:lnTo>
                    <a:pt x="21" y="35"/>
                  </a:lnTo>
                  <a:lnTo>
                    <a:pt x="25" y="32"/>
                  </a:lnTo>
                  <a:lnTo>
                    <a:pt x="25" y="24"/>
                  </a:lnTo>
                  <a:lnTo>
                    <a:pt x="25" y="17"/>
                  </a:lnTo>
                  <a:lnTo>
                    <a:pt x="25" y="14"/>
                  </a:lnTo>
                  <a:lnTo>
                    <a:pt x="25" y="7"/>
                  </a:lnTo>
                  <a:lnTo>
                    <a:pt x="18" y="14"/>
                  </a:lnTo>
                  <a:lnTo>
                    <a:pt x="18" y="0"/>
                  </a:lnTo>
                  <a:close/>
                </a:path>
              </a:pathLst>
            </a:custGeom>
            <a:solidFill>
              <a:srgbClr val="0E0D0D"/>
            </a:solidFill>
            <a:ln w="9525">
              <a:noFill/>
              <a:round/>
              <a:headEnd/>
              <a:tailEnd/>
            </a:ln>
          </p:spPr>
          <p:txBody>
            <a:bodyPr/>
            <a:lstStyle/>
            <a:p>
              <a:endParaRPr lang="en-US" dirty="0"/>
            </a:p>
          </p:txBody>
        </p:sp>
        <p:sp>
          <p:nvSpPr>
            <p:cNvPr id="108" name="Freeform 106"/>
            <p:cNvSpPr>
              <a:spLocks/>
            </p:cNvSpPr>
            <p:nvPr/>
          </p:nvSpPr>
          <p:spPr bwMode="auto">
            <a:xfrm>
              <a:off x="4758" y="2372"/>
              <a:ext cx="46" cy="18"/>
            </a:xfrm>
            <a:custGeom>
              <a:avLst/>
              <a:gdLst/>
              <a:ahLst/>
              <a:cxnLst>
                <a:cxn ang="0">
                  <a:pos x="46" y="7"/>
                </a:cxn>
                <a:cxn ang="0">
                  <a:pos x="35" y="0"/>
                </a:cxn>
                <a:cxn ang="0">
                  <a:pos x="0" y="4"/>
                </a:cxn>
                <a:cxn ang="0">
                  <a:pos x="0" y="18"/>
                </a:cxn>
                <a:cxn ang="0">
                  <a:pos x="39" y="14"/>
                </a:cxn>
                <a:cxn ang="0">
                  <a:pos x="28" y="7"/>
                </a:cxn>
                <a:cxn ang="0">
                  <a:pos x="46" y="7"/>
                </a:cxn>
              </a:cxnLst>
              <a:rect l="0" t="0" r="r" b="b"/>
              <a:pathLst>
                <a:path w="46" h="18">
                  <a:moveTo>
                    <a:pt x="46" y="7"/>
                  </a:moveTo>
                  <a:lnTo>
                    <a:pt x="35" y="0"/>
                  </a:lnTo>
                  <a:lnTo>
                    <a:pt x="0" y="4"/>
                  </a:lnTo>
                  <a:lnTo>
                    <a:pt x="0" y="18"/>
                  </a:lnTo>
                  <a:lnTo>
                    <a:pt x="39" y="14"/>
                  </a:lnTo>
                  <a:lnTo>
                    <a:pt x="28" y="7"/>
                  </a:lnTo>
                  <a:lnTo>
                    <a:pt x="46" y="7"/>
                  </a:lnTo>
                  <a:close/>
                </a:path>
              </a:pathLst>
            </a:custGeom>
            <a:solidFill>
              <a:srgbClr val="0E0D0D"/>
            </a:solidFill>
            <a:ln w="9525">
              <a:noFill/>
              <a:round/>
              <a:headEnd/>
              <a:tailEnd/>
            </a:ln>
          </p:spPr>
          <p:txBody>
            <a:bodyPr/>
            <a:lstStyle/>
            <a:p>
              <a:endParaRPr lang="en-US" dirty="0"/>
            </a:p>
          </p:txBody>
        </p:sp>
        <p:sp>
          <p:nvSpPr>
            <p:cNvPr id="109" name="Freeform 107"/>
            <p:cNvSpPr>
              <a:spLocks/>
            </p:cNvSpPr>
            <p:nvPr/>
          </p:nvSpPr>
          <p:spPr bwMode="auto">
            <a:xfrm>
              <a:off x="4099" y="2117"/>
              <a:ext cx="662" cy="974"/>
            </a:xfrm>
            <a:custGeom>
              <a:avLst/>
              <a:gdLst/>
              <a:ahLst/>
              <a:cxnLst>
                <a:cxn ang="0">
                  <a:pos x="8" y="29"/>
                </a:cxn>
                <a:cxn ang="0">
                  <a:pos x="18" y="85"/>
                </a:cxn>
                <a:cxn ang="0">
                  <a:pos x="18" y="138"/>
                </a:cxn>
                <a:cxn ang="0">
                  <a:pos x="15" y="188"/>
                </a:cxn>
                <a:cxn ang="0">
                  <a:pos x="25" y="213"/>
                </a:cxn>
                <a:cxn ang="0">
                  <a:pos x="57" y="220"/>
                </a:cxn>
                <a:cxn ang="0">
                  <a:pos x="89" y="230"/>
                </a:cxn>
                <a:cxn ang="0">
                  <a:pos x="121" y="237"/>
                </a:cxn>
                <a:cxn ang="0">
                  <a:pos x="153" y="248"/>
                </a:cxn>
                <a:cxn ang="0">
                  <a:pos x="184" y="255"/>
                </a:cxn>
                <a:cxn ang="0">
                  <a:pos x="216" y="266"/>
                </a:cxn>
                <a:cxn ang="0">
                  <a:pos x="248" y="276"/>
                </a:cxn>
                <a:cxn ang="0">
                  <a:pos x="280" y="287"/>
                </a:cxn>
                <a:cxn ang="0">
                  <a:pos x="312" y="298"/>
                </a:cxn>
                <a:cxn ang="0">
                  <a:pos x="344" y="308"/>
                </a:cxn>
                <a:cxn ang="0">
                  <a:pos x="376" y="322"/>
                </a:cxn>
                <a:cxn ang="0">
                  <a:pos x="407" y="337"/>
                </a:cxn>
                <a:cxn ang="0">
                  <a:pos x="436" y="351"/>
                </a:cxn>
                <a:cxn ang="0">
                  <a:pos x="468" y="365"/>
                </a:cxn>
                <a:cxn ang="0">
                  <a:pos x="499" y="379"/>
                </a:cxn>
                <a:cxn ang="0">
                  <a:pos x="514" y="457"/>
                </a:cxn>
                <a:cxn ang="0">
                  <a:pos x="510" y="595"/>
                </a:cxn>
                <a:cxn ang="0">
                  <a:pos x="506" y="736"/>
                </a:cxn>
                <a:cxn ang="0">
                  <a:pos x="499" y="878"/>
                </a:cxn>
                <a:cxn ang="0">
                  <a:pos x="510" y="952"/>
                </a:cxn>
                <a:cxn ang="0">
                  <a:pos x="531" y="959"/>
                </a:cxn>
                <a:cxn ang="0">
                  <a:pos x="552" y="967"/>
                </a:cxn>
                <a:cxn ang="0">
                  <a:pos x="574" y="970"/>
                </a:cxn>
                <a:cxn ang="0">
                  <a:pos x="595" y="974"/>
                </a:cxn>
                <a:cxn ang="0">
                  <a:pos x="616" y="974"/>
                </a:cxn>
                <a:cxn ang="0">
                  <a:pos x="634" y="974"/>
                </a:cxn>
                <a:cxn ang="0">
                  <a:pos x="652" y="974"/>
                </a:cxn>
                <a:cxn ang="0">
                  <a:pos x="655" y="860"/>
                </a:cxn>
                <a:cxn ang="0">
                  <a:pos x="641" y="637"/>
                </a:cxn>
                <a:cxn ang="0">
                  <a:pos x="634" y="414"/>
                </a:cxn>
                <a:cxn ang="0">
                  <a:pos x="630" y="195"/>
                </a:cxn>
                <a:cxn ang="0">
                  <a:pos x="606" y="85"/>
                </a:cxn>
                <a:cxn ang="0">
                  <a:pos x="567" y="75"/>
                </a:cxn>
                <a:cxn ang="0">
                  <a:pos x="528" y="68"/>
                </a:cxn>
                <a:cxn ang="0">
                  <a:pos x="485" y="60"/>
                </a:cxn>
                <a:cxn ang="0">
                  <a:pos x="446" y="53"/>
                </a:cxn>
                <a:cxn ang="0">
                  <a:pos x="407" y="46"/>
                </a:cxn>
                <a:cxn ang="0">
                  <a:pos x="368" y="39"/>
                </a:cxn>
                <a:cxn ang="0">
                  <a:pos x="330" y="36"/>
                </a:cxn>
                <a:cxn ang="0">
                  <a:pos x="291" y="29"/>
                </a:cxn>
                <a:cxn ang="0">
                  <a:pos x="252" y="22"/>
                </a:cxn>
                <a:cxn ang="0">
                  <a:pos x="213" y="18"/>
                </a:cxn>
                <a:cxn ang="0">
                  <a:pos x="174" y="14"/>
                </a:cxn>
                <a:cxn ang="0">
                  <a:pos x="135" y="11"/>
                </a:cxn>
                <a:cxn ang="0">
                  <a:pos x="96" y="7"/>
                </a:cxn>
                <a:cxn ang="0">
                  <a:pos x="57" y="4"/>
                </a:cxn>
                <a:cxn ang="0">
                  <a:pos x="18" y="0"/>
                </a:cxn>
              </a:cxnLst>
              <a:rect l="0" t="0" r="r" b="b"/>
              <a:pathLst>
                <a:path w="662" h="974">
                  <a:moveTo>
                    <a:pt x="0" y="0"/>
                  </a:moveTo>
                  <a:lnTo>
                    <a:pt x="8" y="29"/>
                  </a:lnTo>
                  <a:lnTo>
                    <a:pt x="15" y="57"/>
                  </a:lnTo>
                  <a:lnTo>
                    <a:pt x="18" y="85"/>
                  </a:lnTo>
                  <a:lnTo>
                    <a:pt x="18" y="114"/>
                  </a:lnTo>
                  <a:lnTo>
                    <a:pt x="18" y="138"/>
                  </a:lnTo>
                  <a:lnTo>
                    <a:pt x="18" y="163"/>
                  </a:lnTo>
                  <a:lnTo>
                    <a:pt x="15" y="188"/>
                  </a:lnTo>
                  <a:lnTo>
                    <a:pt x="8" y="209"/>
                  </a:lnTo>
                  <a:lnTo>
                    <a:pt x="25" y="213"/>
                  </a:lnTo>
                  <a:lnTo>
                    <a:pt x="43" y="216"/>
                  </a:lnTo>
                  <a:lnTo>
                    <a:pt x="57" y="220"/>
                  </a:lnTo>
                  <a:lnTo>
                    <a:pt x="75" y="227"/>
                  </a:lnTo>
                  <a:lnTo>
                    <a:pt x="89" y="230"/>
                  </a:lnTo>
                  <a:lnTo>
                    <a:pt x="107" y="234"/>
                  </a:lnTo>
                  <a:lnTo>
                    <a:pt x="121" y="237"/>
                  </a:lnTo>
                  <a:lnTo>
                    <a:pt x="138" y="241"/>
                  </a:lnTo>
                  <a:lnTo>
                    <a:pt x="153" y="248"/>
                  </a:lnTo>
                  <a:lnTo>
                    <a:pt x="167" y="252"/>
                  </a:lnTo>
                  <a:lnTo>
                    <a:pt x="184" y="255"/>
                  </a:lnTo>
                  <a:lnTo>
                    <a:pt x="199" y="262"/>
                  </a:lnTo>
                  <a:lnTo>
                    <a:pt x="216" y="266"/>
                  </a:lnTo>
                  <a:lnTo>
                    <a:pt x="230" y="273"/>
                  </a:lnTo>
                  <a:lnTo>
                    <a:pt x="248" y="276"/>
                  </a:lnTo>
                  <a:lnTo>
                    <a:pt x="262" y="280"/>
                  </a:lnTo>
                  <a:lnTo>
                    <a:pt x="280" y="287"/>
                  </a:lnTo>
                  <a:lnTo>
                    <a:pt x="294" y="294"/>
                  </a:lnTo>
                  <a:lnTo>
                    <a:pt x="312" y="298"/>
                  </a:lnTo>
                  <a:lnTo>
                    <a:pt x="326" y="305"/>
                  </a:lnTo>
                  <a:lnTo>
                    <a:pt x="344" y="308"/>
                  </a:lnTo>
                  <a:lnTo>
                    <a:pt x="358" y="315"/>
                  </a:lnTo>
                  <a:lnTo>
                    <a:pt x="376" y="322"/>
                  </a:lnTo>
                  <a:lnTo>
                    <a:pt x="390" y="329"/>
                  </a:lnTo>
                  <a:lnTo>
                    <a:pt x="407" y="337"/>
                  </a:lnTo>
                  <a:lnTo>
                    <a:pt x="422" y="344"/>
                  </a:lnTo>
                  <a:lnTo>
                    <a:pt x="436" y="351"/>
                  </a:lnTo>
                  <a:lnTo>
                    <a:pt x="453" y="358"/>
                  </a:lnTo>
                  <a:lnTo>
                    <a:pt x="468" y="365"/>
                  </a:lnTo>
                  <a:lnTo>
                    <a:pt x="485" y="372"/>
                  </a:lnTo>
                  <a:lnTo>
                    <a:pt x="499" y="379"/>
                  </a:lnTo>
                  <a:lnTo>
                    <a:pt x="514" y="386"/>
                  </a:lnTo>
                  <a:lnTo>
                    <a:pt x="514" y="457"/>
                  </a:lnTo>
                  <a:lnTo>
                    <a:pt x="514" y="528"/>
                  </a:lnTo>
                  <a:lnTo>
                    <a:pt x="510" y="595"/>
                  </a:lnTo>
                  <a:lnTo>
                    <a:pt x="506" y="666"/>
                  </a:lnTo>
                  <a:lnTo>
                    <a:pt x="506" y="736"/>
                  </a:lnTo>
                  <a:lnTo>
                    <a:pt x="503" y="807"/>
                  </a:lnTo>
                  <a:lnTo>
                    <a:pt x="499" y="878"/>
                  </a:lnTo>
                  <a:lnTo>
                    <a:pt x="499" y="945"/>
                  </a:lnTo>
                  <a:lnTo>
                    <a:pt x="510" y="952"/>
                  </a:lnTo>
                  <a:lnTo>
                    <a:pt x="521" y="956"/>
                  </a:lnTo>
                  <a:lnTo>
                    <a:pt x="531" y="959"/>
                  </a:lnTo>
                  <a:lnTo>
                    <a:pt x="542" y="963"/>
                  </a:lnTo>
                  <a:lnTo>
                    <a:pt x="552" y="967"/>
                  </a:lnTo>
                  <a:lnTo>
                    <a:pt x="563" y="967"/>
                  </a:lnTo>
                  <a:lnTo>
                    <a:pt x="574" y="970"/>
                  </a:lnTo>
                  <a:lnTo>
                    <a:pt x="584" y="970"/>
                  </a:lnTo>
                  <a:lnTo>
                    <a:pt x="595" y="974"/>
                  </a:lnTo>
                  <a:lnTo>
                    <a:pt x="606" y="974"/>
                  </a:lnTo>
                  <a:lnTo>
                    <a:pt x="616" y="974"/>
                  </a:lnTo>
                  <a:lnTo>
                    <a:pt x="623" y="974"/>
                  </a:lnTo>
                  <a:lnTo>
                    <a:pt x="634" y="974"/>
                  </a:lnTo>
                  <a:lnTo>
                    <a:pt x="644" y="974"/>
                  </a:lnTo>
                  <a:lnTo>
                    <a:pt x="652" y="974"/>
                  </a:lnTo>
                  <a:lnTo>
                    <a:pt x="662" y="970"/>
                  </a:lnTo>
                  <a:lnTo>
                    <a:pt x="655" y="860"/>
                  </a:lnTo>
                  <a:lnTo>
                    <a:pt x="648" y="747"/>
                  </a:lnTo>
                  <a:lnTo>
                    <a:pt x="641" y="637"/>
                  </a:lnTo>
                  <a:lnTo>
                    <a:pt x="637" y="528"/>
                  </a:lnTo>
                  <a:lnTo>
                    <a:pt x="634" y="414"/>
                  </a:lnTo>
                  <a:lnTo>
                    <a:pt x="630" y="305"/>
                  </a:lnTo>
                  <a:lnTo>
                    <a:pt x="630" y="195"/>
                  </a:lnTo>
                  <a:lnTo>
                    <a:pt x="627" y="89"/>
                  </a:lnTo>
                  <a:lnTo>
                    <a:pt x="606" y="85"/>
                  </a:lnTo>
                  <a:lnTo>
                    <a:pt x="588" y="78"/>
                  </a:lnTo>
                  <a:lnTo>
                    <a:pt x="567" y="75"/>
                  </a:lnTo>
                  <a:lnTo>
                    <a:pt x="545" y="71"/>
                  </a:lnTo>
                  <a:lnTo>
                    <a:pt x="528" y="68"/>
                  </a:lnTo>
                  <a:lnTo>
                    <a:pt x="506" y="64"/>
                  </a:lnTo>
                  <a:lnTo>
                    <a:pt x="485" y="60"/>
                  </a:lnTo>
                  <a:lnTo>
                    <a:pt x="468" y="57"/>
                  </a:lnTo>
                  <a:lnTo>
                    <a:pt x="446" y="53"/>
                  </a:lnTo>
                  <a:lnTo>
                    <a:pt x="429" y="50"/>
                  </a:lnTo>
                  <a:lnTo>
                    <a:pt x="407" y="46"/>
                  </a:lnTo>
                  <a:lnTo>
                    <a:pt x="390" y="43"/>
                  </a:lnTo>
                  <a:lnTo>
                    <a:pt x="368" y="39"/>
                  </a:lnTo>
                  <a:lnTo>
                    <a:pt x="347" y="36"/>
                  </a:lnTo>
                  <a:lnTo>
                    <a:pt x="330" y="36"/>
                  </a:lnTo>
                  <a:lnTo>
                    <a:pt x="308" y="32"/>
                  </a:lnTo>
                  <a:lnTo>
                    <a:pt x="291" y="29"/>
                  </a:lnTo>
                  <a:lnTo>
                    <a:pt x="269" y="25"/>
                  </a:lnTo>
                  <a:lnTo>
                    <a:pt x="252" y="22"/>
                  </a:lnTo>
                  <a:lnTo>
                    <a:pt x="230" y="22"/>
                  </a:lnTo>
                  <a:lnTo>
                    <a:pt x="213" y="18"/>
                  </a:lnTo>
                  <a:lnTo>
                    <a:pt x="192" y="14"/>
                  </a:lnTo>
                  <a:lnTo>
                    <a:pt x="174" y="14"/>
                  </a:lnTo>
                  <a:lnTo>
                    <a:pt x="153" y="11"/>
                  </a:lnTo>
                  <a:lnTo>
                    <a:pt x="135" y="11"/>
                  </a:lnTo>
                  <a:lnTo>
                    <a:pt x="114" y="7"/>
                  </a:lnTo>
                  <a:lnTo>
                    <a:pt x="96" y="7"/>
                  </a:lnTo>
                  <a:lnTo>
                    <a:pt x="75" y="4"/>
                  </a:lnTo>
                  <a:lnTo>
                    <a:pt x="57" y="4"/>
                  </a:lnTo>
                  <a:lnTo>
                    <a:pt x="39" y="4"/>
                  </a:lnTo>
                  <a:lnTo>
                    <a:pt x="18" y="0"/>
                  </a:lnTo>
                  <a:lnTo>
                    <a:pt x="0" y="0"/>
                  </a:lnTo>
                  <a:close/>
                </a:path>
              </a:pathLst>
            </a:custGeom>
            <a:solidFill>
              <a:srgbClr val="A8C995"/>
            </a:solidFill>
            <a:ln w="9525">
              <a:noFill/>
              <a:round/>
              <a:headEnd/>
              <a:tailEnd/>
            </a:ln>
          </p:spPr>
          <p:txBody>
            <a:bodyPr/>
            <a:lstStyle/>
            <a:p>
              <a:endParaRPr lang="en-US" dirty="0"/>
            </a:p>
          </p:txBody>
        </p:sp>
        <p:sp>
          <p:nvSpPr>
            <p:cNvPr id="110" name="Freeform 108"/>
            <p:cNvSpPr>
              <a:spLocks/>
            </p:cNvSpPr>
            <p:nvPr/>
          </p:nvSpPr>
          <p:spPr bwMode="auto">
            <a:xfrm>
              <a:off x="4107" y="2319"/>
              <a:ext cx="516" cy="191"/>
            </a:xfrm>
            <a:custGeom>
              <a:avLst/>
              <a:gdLst/>
              <a:ahLst/>
              <a:cxnLst>
                <a:cxn ang="0">
                  <a:pos x="509" y="177"/>
                </a:cxn>
                <a:cxn ang="0">
                  <a:pos x="477" y="163"/>
                </a:cxn>
                <a:cxn ang="0">
                  <a:pos x="449" y="145"/>
                </a:cxn>
                <a:cxn ang="0">
                  <a:pos x="417" y="135"/>
                </a:cxn>
                <a:cxn ang="0">
                  <a:pos x="385" y="120"/>
                </a:cxn>
                <a:cxn ang="0">
                  <a:pos x="353" y="106"/>
                </a:cxn>
                <a:cxn ang="0">
                  <a:pos x="322" y="96"/>
                </a:cxn>
                <a:cxn ang="0">
                  <a:pos x="290" y="85"/>
                </a:cxn>
                <a:cxn ang="0">
                  <a:pos x="258" y="71"/>
                </a:cxn>
                <a:cxn ang="0">
                  <a:pos x="226" y="60"/>
                </a:cxn>
                <a:cxn ang="0">
                  <a:pos x="194" y="50"/>
                </a:cxn>
                <a:cxn ang="0">
                  <a:pos x="162" y="43"/>
                </a:cxn>
                <a:cxn ang="0">
                  <a:pos x="130" y="32"/>
                </a:cxn>
                <a:cxn ang="0">
                  <a:pos x="99" y="25"/>
                </a:cxn>
                <a:cxn ang="0">
                  <a:pos x="67" y="14"/>
                </a:cxn>
                <a:cxn ang="0">
                  <a:pos x="35" y="7"/>
                </a:cxn>
                <a:cxn ang="0">
                  <a:pos x="3" y="0"/>
                </a:cxn>
                <a:cxn ang="0">
                  <a:pos x="17" y="18"/>
                </a:cxn>
                <a:cxn ang="0">
                  <a:pos x="49" y="28"/>
                </a:cxn>
                <a:cxn ang="0">
                  <a:pos x="77" y="35"/>
                </a:cxn>
                <a:cxn ang="0">
                  <a:pos x="113" y="43"/>
                </a:cxn>
                <a:cxn ang="0">
                  <a:pos x="141" y="53"/>
                </a:cxn>
                <a:cxn ang="0">
                  <a:pos x="173" y="60"/>
                </a:cxn>
                <a:cxn ang="0">
                  <a:pos x="205" y="71"/>
                </a:cxn>
                <a:cxn ang="0">
                  <a:pos x="237" y="81"/>
                </a:cxn>
                <a:cxn ang="0">
                  <a:pos x="268" y="92"/>
                </a:cxn>
                <a:cxn ang="0">
                  <a:pos x="300" y="103"/>
                </a:cxn>
                <a:cxn ang="0">
                  <a:pos x="332" y="117"/>
                </a:cxn>
                <a:cxn ang="0">
                  <a:pos x="364" y="127"/>
                </a:cxn>
                <a:cxn ang="0">
                  <a:pos x="396" y="142"/>
                </a:cxn>
                <a:cxn ang="0">
                  <a:pos x="424" y="156"/>
                </a:cxn>
                <a:cxn ang="0">
                  <a:pos x="456" y="170"/>
                </a:cxn>
                <a:cxn ang="0">
                  <a:pos x="488" y="184"/>
                </a:cxn>
                <a:cxn ang="0">
                  <a:pos x="498" y="184"/>
                </a:cxn>
              </a:cxnLst>
              <a:rect l="0" t="0" r="r" b="b"/>
              <a:pathLst>
                <a:path w="516" h="191">
                  <a:moveTo>
                    <a:pt x="516" y="184"/>
                  </a:moveTo>
                  <a:lnTo>
                    <a:pt x="509" y="177"/>
                  </a:lnTo>
                  <a:lnTo>
                    <a:pt x="495" y="170"/>
                  </a:lnTo>
                  <a:lnTo>
                    <a:pt x="477" y="163"/>
                  </a:lnTo>
                  <a:lnTo>
                    <a:pt x="463" y="156"/>
                  </a:lnTo>
                  <a:lnTo>
                    <a:pt x="449" y="145"/>
                  </a:lnTo>
                  <a:lnTo>
                    <a:pt x="431" y="142"/>
                  </a:lnTo>
                  <a:lnTo>
                    <a:pt x="417" y="135"/>
                  </a:lnTo>
                  <a:lnTo>
                    <a:pt x="399" y="127"/>
                  </a:lnTo>
                  <a:lnTo>
                    <a:pt x="385" y="120"/>
                  </a:lnTo>
                  <a:lnTo>
                    <a:pt x="368" y="113"/>
                  </a:lnTo>
                  <a:lnTo>
                    <a:pt x="353" y="106"/>
                  </a:lnTo>
                  <a:lnTo>
                    <a:pt x="339" y="99"/>
                  </a:lnTo>
                  <a:lnTo>
                    <a:pt x="322" y="96"/>
                  </a:lnTo>
                  <a:lnTo>
                    <a:pt x="307" y="89"/>
                  </a:lnTo>
                  <a:lnTo>
                    <a:pt x="290" y="85"/>
                  </a:lnTo>
                  <a:lnTo>
                    <a:pt x="276" y="78"/>
                  </a:lnTo>
                  <a:lnTo>
                    <a:pt x="258" y="71"/>
                  </a:lnTo>
                  <a:lnTo>
                    <a:pt x="244" y="67"/>
                  </a:lnTo>
                  <a:lnTo>
                    <a:pt x="226" y="60"/>
                  </a:lnTo>
                  <a:lnTo>
                    <a:pt x="212" y="57"/>
                  </a:lnTo>
                  <a:lnTo>
                    <a:pt x="194" y="50"/>
                  </a:lnTo>
                  <a:lnTo>
                    <a:pt x="180" y="46"/>
                  </a:lnTo>
                  <a:lnTo>
                    <a:pt x="162" y="43"/>
                  </a:lnTo>
                  <a:lnTo>
                    <a:pt x="148" y="35"/>
                  </a:lnTo>
                  <a:lnTo>
                    <a:pt x="130" y="32"/>
                  </a:lnTo>
                  <a:lnTo>
                    <a:pt x="116" y="28"/>
                  </a:lnTo>
                  <a:lnTo>
                    <a:pt x="99" y="25"/>
                  </a:lnTo>
                  <a:lnTo>
                    <a:pt x="84" y="21"/>
                  </a:lnTo>
                  <a:lnTo>
                    <a:pt x="67" y="14"/>
                  </a:lnTo>
                  <a:lnTo>
                    <a:pt x="49" y="11"/>
                  </a:lnTo>
                  <a:lnTo>
                    <a:pt x="35" y="7"/>
                  </a:lnTo>
                  <a:lnTo>
                    <a:pt x="17" y="4"/>
                  </a:lnTo>
                  <a:lnTo>
                    <a:pt x="3" y="0"/>
                  </a:lnTo>
                  <a:lnTo>
                    <a:pt x="0" y="14"/>
                  </a:lnTo>
                  <a:lnTo>
                    <a:pt x="17" y="18"/>
                  </a:lnTo>
                  <a:lnTo>
                    <a:pt x="31" y="25"/>
                  </a:lnTo>
                  <a:lnTo>
                    <a:pt x="49" y="28"/>
                  </a:lnTo>
                  <a:lnTo>
                    <a:pt x="63" y="32"/>
                  </a:lnTo>
                  <a:lnTo>
                    <a:pt x="77" y="35"/>
                  </a:lnTo>
                  <a:lnTo>
                    <a:pt x="95" y="39"/>
                  </a:lnTo>
                  <a:lnTo>
                    <a:pt x="113" y="43"/>
                  </a:lnTo>
                  <a:lnTo>
                    <a:pt x="127" y="50"/>
                  </a:lnTo>
                  <a:lnTo>
                    <a:pt x="141" y="53"/>
                  </a:lnTo>
                  <a:lnTo>
                    <a:pt x="159" y="57"/>
                  </a:lnTo>
                  <a:lnTo>
                    <a:pt x="173" y="60"/>
                  </a:lnTo>
                  <a:lnTo>
                    <a:pt x="191" y="67"/>
                  </a:lnTo>
                  <a:lnTo>
                    <a:pt x="205" y="71"/>
                  </a:lnTo>
                  <a:lnTo>
                    <a:pt x="222" y="78"/>
                  </a:lnTo>
                  <a:lnTo>
                    <a:pt x="237" y="81"/>
                  </a:lnTo>
                  <a:lnTo>
                    <a:pt x="254" y="89"/>
                  </a:lnTo>
                  <a:lnTo>
                    <a:pt x="268" y="92"/>
                  </a:lnTo>
                  <a:lnTo>
                    <a:pt x="286" y="99"/>
                  </a:lnTo>
                  <a:lnTo>
                    <a:pt x="300" y="103"/>
                  </a:lnTo>
                  <a:lnTo>
                    <a:pt x="314" y="110"/>
                  </a:lnTo>
                  <a:lnTo>
                    <a:pt x="332" y="117"/>
                  </a:lnTo>
                  <a:lnTo>
                    <a:pt x="346" y="120"/>
                  </a:lnTo>
                  <a:lnTo>
                    <a:pt x="364" y="127"/>
                  </a:lnTo>
                  <a:lnTo>
                    <a:pt x="378" y="135"/>
                  </a:lnTo>
                  <a:lnTo>
                    <a:pt x="396" y="142"/>
                  </a:lnTo>
                  <a:lnTo>
                    <a:pt x="410" y="149"/>
                  </a:lnTo>
                  <a:lnTo>
                    <a:pt x="424" y="156"/>
                  </a:lnTo>
                  <a:lnTo>
                    <a:pt x="442" y="163"/>
                  </a:lnTo>
                  <a:lnTo>
                    <a:pt x="456" y="170"/>
                  </a:lnTo>
                  <a:lnTo>
                    <a:pt x="474" y="177"/>
                  </a:lnTo>
                  <a:lnTo>
                    <a:pt x="488" y="184"/>
                  </a:lnTo>
                  <a:lnTo>
                    <a:pt x="502" y="191"/>
                  </a:lnTo>
                  <a:lnTo>
                    <a:pt x="498" y="184"/>
                  </a:lnTo>
                  <a:lnTo>
                    <a:pt x="516" y="184"/>
                  </a:lnTo>
                  <a:close/>
                </a:path>
              </a:pathLst>
            </a:custGeom>
            <a:solidFill>
              <a:srgbClr val="0E0D0D"/>
            </a:solidFill>
            <a:ln w="9525">
              <a:noFill/>
              <a:round/>
              <a:headEnd/>
              <a:tailEnd/>
            </a:ln>
          </p:spPr>
          <p:txBody>
            <a:bodyPr/>
            <a:lstStyle/>
            <a:p>
              <a:endParaRPr lang="en-US" dirty="0"/>
            </a:p>
          </p:txBody>
        </p:sp>
        <p:sp>
          <p:nvSpPr>
            <p:cNvPr id="111" name="Freeform 109"/>
            <p:cNvSpPr>
              <a:spLocks/>
            </p:cNvSpPr>
            <p:nvPr/>
          </p:nvSpPr>
          <p:spPr bwMode="auto">
            <a:xfrm>
              <a:off x="4591" y="2503"/>
              <a:ext cx="32" cy="566"/>
            </a:xfrm>
            <a:custGeom>
              <a:avLst/>
              <a:gdLst/>
              <a:ahLst/>
              <a:cxnLst>
                <a:cxn ang="0">
                  <a:pos x="14" y="559"/>
                </a:cxn>
                <a:cxn ang="0">
                  <a:pos x="14" y="527"/>
                </a:cxn>
                <a:cxn ang="0">
                  <a:pos x="18" y="492"/>
                </a:cxn>
                <a:cxn ang="0">
                  <a:pos x="18" y="457"/>
                </a:cxn>
                <a:cxn ang="0">
                  <a:pos x="18" y="421"/>
                </a:cxn>
                <a:cxn ang="0">
                  <a:pos x="18" y="386"/>
                </a:cxn>
                <a:cxn ang="0">
                  <a:pos x="22" y="350"/>
                </a:cxn>
                <a:cxn ang="0">
                  <a:pos x="22" y="315"/>
                </a:cxn>
                <a:cxn ang="0">
                  <a:pos x="22" y="280"/>
                </a:cxn>
                <a:cxn ang="0">
                  <a:pos x="25" y="244"/>
                </a:cxn>
                <a:cxn ang="0">
                  <a:pos x="25" y="209"/>
                </a:cxn>
                <a:cxn ang="0">
                  <a:pos x="29" y="174"/>
                </a:cxn>
                <a:cxn ang="0">
                  <a:pos x="29" y="142"/>
                </a:cxn>
                <a:cxn ang="0">
                  <a:pos x="29" y="106"/>
                </a:cxn>
                <a:cxn ang="0">
                  <a:pos x="29" y="71"/>
                </a:cxn>
                <a:cxn ang="0">
                  <a:pos x="32" y="35"/>
                </a:cxn>
                <a:cxn ang="0">
                  <a:pos x="32" y="0"/>
                </a:cxn>
                <a:cxn ang="0">
                  <a:pos x="14" y="18"/>
                </a:cxn>
                <a:cxn ang="0">
                  <a:pos x="14" y="53"/>
                </a:cxn>
                <a:cxn ang="0">
                  <a:pos x="14" y="89"/>
                </a:cxn>
                <a:cxn ang="0">
                  <a:pos x="14" y="120"/>
                </a:cxn>
                <a:cxn ang="0">
                  <a:pos x="11" y="156"/>
                </a:cxn>
                <a:cxn ang="0">
                  <a:pos x="11" y="191"/>
                </a:cxn>
                <a:cxn ang="0">
                  <a:pos x="11" y="227"/>
                </a:cxn>
                <a:cxn ang="0">
                  <a:pos x="7" y="262"/>
                </a:cxn>
                <a:cxn ang="0">
                  <a:pos x="7" y="297"/>
                </a:cxn>
                <a:cxn ang="0">
                  <a:pos x="7" y="333"/>
                </a:cxn>
                <a:cxn ang="0">
                  <a:pos x="4" y="368"/>
                </a:cxn>
                <a:cxn ang="0">
                  <a:pos x="4" y="404"/>
                </a:cxn>
                <a:cxn ang="0">
                  <a:pos x="4" y="439"/>
                </a:cxn>
                <a:cxn ang="0">
                  <a:pos x="0" y="474"/>
                </a:cxn>
                <a:cxn ang="0">
                  <a:pos x="0" y="510"/>
                </a:cxn>
                <a:cxn ang="0">
                  <a:pos x="0" y="542"/>
                </a:cxn>
                <a:cxn ang="0">
                  <a:pos x="4" y="566"/>
                </a:cxn>
              </a:cxnLst>
              <a:rect l="0" t="0" r="r" b="b"/>
              <a:pathLst>
                <a:path w="32" h="566">
                  <a:moveTo>
                    <a:pt x="11" y="552"/>
                  </a:moveTo>
                  <a:lnTo>
                    <a:pt x="14" y="559"/>
                  </a:lnTo>
                  <a:lnTo>
                    <a:pt x="14" y="542"/>
                  </a:lnTo>
                  <a:lnTo>
                    <a:pt x="14" y="527"/>
                  </a:lnTo>
                  <a:lnTo>
                    <a:pt x="18" y="510"/>
                  </a:lnTo>
                  <a:lnTo>
                    <a:pt x="18" y="492"/>
                  </a:lnTo>
                  <a:lnTo>
                    <a:pt x="18" y="474"/>
                  </a:lnTo>
                  <a:lnTo>
                    <a:pt x="18" y="457"/>
                  </a:lnTo>
                  <a:lnTo>
                    <a:pt x="18" y="439"/>
                  </a:lnTo>
                  <a:lnTo>
                    <a:pt x="18" y="421"/>
                  </a:lnTo>
                  <a:lnTo>
                    <a:pt x="18" y="404"/>
                  </a:lnTo>
                  <a:lnTo>
                    <a:pt x="18" y="386"/>
                  </a:lnTo>
                  <a:lnTo>
                    <a:pt x="22" y="368"/>
                  </a:lnTo>
                  <a:lnTo>
                    <a:pt x="22" y="350"/>
                  </a:lnTo>
                  <a:lnTo>
                    <a:pt x="22" y="333"/>
                  </a:lnTo>
                  <a:lnTo>
                    <a:pt x="22" y="315"/>
                  </a:lnTo>
                  <a:lnTo>
                    <a:pt x="22" y="297"/>
                  </a:lnTo>
                  <a:lnTo>
                    <a:pt x="22" y="280"/>
                  </a:lnTo>
                  <a:lnTo>
                    <a:pt x="25" y="262"/>
                  </a:lnTo>
                  <a:lnTo>
                    <a:pt x="25" y="244"/>
                  </a:lnTo>
                  <a:lnTo>
                    <a:pt x="25" y="227"/>
                  </a:lnTo>
                  <a:lnTo>
                    <a:pt x="25" y="209"/>
                  </a:lnTo>
                  <a:lnTo>
                    <a:pt x="25" y="191"/>
                  </a:lnTo>
                  <a:lnTo>
                    <a:pt x="29" y="174"/>
                  </a:lnTo>
                  <a:lnTo>
                    <a:pt x="29" y="156"/>
                  </a:lnTo>
                  <a:lnTo>
                    <a:pt x="29" y="142"/>
                  </a:lnTo>
                  <a:lnTo>
                    <a:pt x="29" y="124"/>
                  </a:lnTo>
                  <a:lnTo>
                    <a:pt x="29" y="106"/>
                  </a:lnTo>
                  <a:lnTo>
                    <a:pt x="29" y="89"/>
                  </a:lnTo>
                  <a:lnTo>
                    <a:pt x="29" y="71"/>
                  </a:lnTo>
                  <a:lnTo>
                    <a:pt x="29" y="53"/>
                  </a:lnTo>
                  <a:lnTo>
                    <a:pt x="32" y="35"/>
                  </a:lnTo>
                  <a:lnTo>
                    <a:pt x="32" y="18"/>
                  </a:lnTo>
                  <a:lnTo>
                    <a:pt x="32" y="0"/>
                  </a:lnTo>
                  <a:lnTo>
                    <a:pt x="14" y="0"/>
                  </a:lnTo>
                  <a:lnTo>
                    <a:pt x="14" y="18"/>
                  </a:lnTo>
                  <a:lnTo>
                    <a:pt x="14" y="35"/>
                  </a:lnTo>
                  <a:lnTo>
                    <a:pt x="14" y="53"/>
                  </a:lnTo>
                  <a:lnTo>
                    <a:pt x="14" y="71"/>
                  </a:lnTo>
                  <a:lnTo>
                    <a:pt x="14" y="89"/>
                  </a:lnTo>
                  <a:lnTo>
                    <a:pt x="14" y="106"/>
                  </a:lnTo>
                  <a:lnTo>
                    <a:pt x="14" y="120"/>
                  </a:lnTo>
                  <a:lnTo>
                    <a:pt x="14" y="138"/>
                  </a:lnTo>
                  <a:lnTo>
                    <a:pt x="11" y="156"/>
                  </a:lnTo>
                  <a:lnTo>
                    <a:pt x="11" y="174"/>
                  </a:lnTo>
                  <a:lnTo>
                    <a:pt x="11" y="191"/>
                  </a:lnTo>
                  <a:lnTo>
                    <a:pt x="11" y="209"/>
                  </a:lnTo>
                  <a:lnTo>
                    <a:pt x="11" y="227"/>
                  </a:lnTo>
                  <a:lnTo>
                    <a:pt x="7" y="244"/>
                  </a:lnTo>
                  <a:lnTo>
                    <a:pt x="7" y="262"/>
                  </a:lnTo>
                  <a:lnTo>
                    <a:pt x="7" y="280"/>
                  </a:lnTo>
                  <a:lnTo>
                    <a:pt x="7" y="297"/>
                  </a:lnTo>
                  <a:lnTo>
                    <a:pt x="7" y="315"/>
                  </a:lnTo>
                  <a:lnTo>
                    <a:pt x="7" y="333"/>
                  </a:lnTo>
                  <a:lnTo>
                    <a:pt x="4" y="350"/>
                  </a:lnTo>
                  <a:lnTo>
                    <a:pt x="4" y="368"/>
                  </a:lnTo>
                  <a:lnTo>
                    <a:pt x="4" y="386"/>
                  </a:lnTo>
                  <a:lnTo>
                    <a:pt x="4" y="404"/>
                  </a:lnTo>
                  <a:lnTo>
                    <a:pt x="4" y="421"/>
                  </a:lnTo>
                  <a:lnTo>
                    <a:pt x="4" y="439"/>
                  </a:lnTo>
                  <a:lnTo>
                    <a:pt x="0" y="457"/>
                  </a:lnTo>
                  <a:lnTo>
                    <a:pt x="0" y="474"/>
                  </a:lnTo>
                  <a:lnTo>
                    <a:pt x="0" y="492"/>
                  </a:lnTo>
                  <a:lnTo>
                    <a:pt x="0" y="510"/>
                  </a:lnTo>
                  <a:lnTo>
                    <a:pt x="0" y="527"/>
                  </a:lnTo>
                  <a:lnTo>
                    <a:pt x="0" y="542"/>
                  </a:lnTo>
                  <a:lnTo>
                    <a:pt x="0" y="559"/>
                  </a:lnTo>
                  <a:lnTo>
                    <a:pt x="4" y="566"/>
                  </a:lnTo>
                  <a:lnTo>
                    <a:pt x="11" y="552"/>
                  </a:lnTo>
                  <a:close/>
                </a:path>
              </a:pathLst>
            </a:custGeom>
            <a:solidFill>
              <a:srgbClr val="0E0D0D"/>
            </a:solidFill>
            <a:ln w="9525">
              <a:noFill/>
              <a:round/>
              <a:headEnd/>
              <a:tailEnd/>
            </a:ln>
          </p:spPr>
          <p:txBody>
            <a:bodyPr/>
            <a:lstStyle/>
            <a:p>
              <a:endParaRPr lang="en-US" dirty="0"/>
            </a:p>
          </p:txBody>
        </p:sp>
        <p:sp>
          <p:nvSpPr>
            <p:cNvPr id="112" name="Freeform 110"/>
            <p:cNvSpPr>
              <a:spLocks/>
            </p:cNvSpPr>
            <p:nvPr/>
          </p:nvSpPr>
          <p:spPr bwMode="auto">
            <a:xfrm>
              <a:off x="4595" y="3055"/>
              <a:ext cx="173" cy="46"/>
            </a:xfrm>
            <a:custGeom>
              <a:avLst/>
              <a:gdLst/>
              <a:ahLst/>
              <a:cxnLst>
                <a:cxn ang="0">
                  <a:pos x="156" y="32"/>
                </a:cxn>
                <a:cxn ang="0">
                  <a:pos x="163" y="25"/>
                </a:cxn>
                <a:cxn ang="0">
                  <a:pos x="156" y="29"/>
                </a:cxn>
                <a:cxn ang="0">
                  <a:pos x="145" y="29"/>
                </a:cxn>
                <a:cxn ang="0">
                  <a:pos x="138" y="29"/>
                </a:cxn>
                <a:cxn ang="0">
                  <a:pos x="127" y="29"/>
                </a:cxn>
                <a:cxn ang="0">
                  <a:pos x="120" y="29"/>
                </a:cxn>
                <a:cxn ang="0">
                  <a:pos x="110" y="29"/>
                </a:cxn>
                <a:cxn ang="0">
                  <a:pos x="99" y="29"/>
                </a:cxn>
                <a:cxn ang="0">
                  <a:pos x="88" y="25"/>
                </a:cxn>
                <a:cxn ang="0">
                  <a:pos x="78" y="25"/>
                </a:cxn>
                <a:cxn ang="0">
                  <a:pos x="67" y="21"/>
                </a:cxn>
                <a:cxn ang="0">
                  <a:pos x="60" y="18"/>
                </a:cxn>
                <a:cxn ang="0">
                  <a:pos x="49" y="18"/>
                </a:cxn>
                <a:cxn ang="0">
                  <a:pos x="39" y="14"/>
                </a:cxn>
                <a:cxn ang="0">
                  <a:pos x="28" y="11"/>
                </a:cxn>
                <a:cxn ang="0">
                  <a:pos x="18" y="7"/>
                </a:cxn>
                <a:cxn ang="0">
                  <a:pos x="7" y="0"/>
                </a:cxn>
                <a:cxn ang="0">
                  <a:pos x="0" y="14"/>
                </a:cxn>
                <a:cxn ang="0">
                  <a:pos x="10" y="21"/>
                </a:cxn>
                <a:cxn ang="0">
                  <a:pos x="21" y="25"/>
                </a:cxn>
                <a:cxn ang="0">
                  <a:pos x="32" y="29"/>
                </a:cxn>
                <a:cxn ang="0">
                  <a:pos x="42" y="32"/>
                </a:cxn>
                <a:cxn ang="0">
                  <a:pos x="53" y="36"/>
                </a:cxn>
                <a:cxn ang="0">
                  <a:pos x="67" y="36"/>
                </a:cxn>
                <a:cxn ang="0">
                  <a:pos x="78" y="39"/>
                </a:cxn>
                <a:cxn ang="0">
                  <a:pos x="88" y="43"/>
                </a:cxn>
                <a:cxn ang="0">
                  <a:pos x="99" y="43"/>
                </a:cxn>
                <a:cxn ang="0">
                  <a:pos x="110" y="43"/>
                </a:cxn>
                <a:cxn ang="0">
                  <a:pos x="120" y="46"/>
                </a:cxn>
                <a:cxn ang="0">
                  <a:pos x="127" y="46"/>
                </a:cxn>
                <a:cxn ang="0">
                  <a:pos x="138" y="46"/>
                </a:cxn>
                <a:cxn ang="0">
                  <a:pos x="148" y="43"/>
                </a:cxn>
                <a:cxn ang="0">
                  <a:pos x="159" y="43"/>
                </a:cxn>
                <a:cxn ang="0">
                  <a:pos x="166" y="43"/>
                </a:cxn>
                <a:cxn ang="0">
                  <a:pos x="173" y="32"/>
                </a:cxn>
                <a:cxn ang="0">
                  <a:pos x="156" y="32"/>
                </a:cxn>
              </a:cxnLst>
              <a:rect l="0" t="0" r="r" b="b"/>
              <a:pathLst>
                <a:path w="173" h="46">
                  <a:moveTo>
                    <a:pt x="156" y="32"/>
                  </a:moveTo>
                  <a:lnTo>
                    <a:pt x="163" y="25"/>
                  </a:lnTo>
                  <a:lnTo>
                    <a:pt x="156" y="29"/>
                  </a:lnTo>
                  <a:lnTo>
                    <a:pt x="145" y="29"/>
                  </a:lnTo>
                  <a:lnTo>
                    <a:pt x="138" y="29"/>
                  </a:lnTo>
                  <a:lnTo>
                    <a:pt x="127" y="29"/>
                  </a:lnTo>
                  <a:lnTo>
                    <a:pt x="120" y="29"/>
                  </a:lnTo>
                  <a:lnTo>
                    <a:pt x="110" y="29"/>
                  </a:lnTo>
                  <a:lnTo>
                    <a:pt x="99" y="29"/>
                  </a:lnTo>
                  <a:lnTo>
                    <a:pt x="88" y="25"/>
                  </a:lnTo>
                  <a:lnTo>
                    <a:pt x="78" y="25"/>
                  </a:lnTo>
                  <a:lnTo>
                    <a:pt x="67" y="21"/>
                  </a:lnTo>
                  <a:lnTo>
                    <a:pt x="60" y="18"/>
                  </a:lnTo>
                  <a:lnTo>
                    <a:pt x="49" y="18"/>
                  </a:lnTo>
                  <a:lnTo>
                    <a:pt x="39" y="14"/>
                  </a:lnTo>
                  <a:lnTo>
                    <a:pt x="28" y="11"/>
                  </a:lnTo>
                  <a:lnTo>
                    <a:pt x="18" y="7"/>
                  </a:lnTo>
                  <a:lnTo>
                    <a:pt x="7" y="0"/>
                  </a:lnTo>
                  <a:lnTo>
                    <a:pt x="0" y="14"/>
                  </a:lnTo>
                  <a:lnTo>
                    <a:pt x="10" y="21"/>
                  </a:lnTo>
                  <a:lnTo>
                    <a:pt x="21" y="25"/>
                  </a:lnTo>
                  <a:lnTo>
                    <a:pt x="32" y="29"/>
                  </a:lnTo>
                  <a:lnTo>
                    <a:pt x="42" y="32"/>
                  </a:lnTo>
                  <a:lnTo>
                    <a:pt x="53" y="36"/>
                  </a:lnTo>
                  <a:lnTo>
                    <a:pt x="67" y="36"/>
                  </a:lnTo>
                  <a:lnTo>
                    <a:pt x="78" y="39"/>
                  </a:lnTo>
                  <a:lnTo>
                    <a:pt x="88" y="43"/>
                  </a:lnTo>
                  <a:lnTo>
                    <a:pt x="99" y="43"/>
                  </a:lnTo>
                  <a:lnTo>
                    <a:pt x="110" y="43"/>
                  </a:lnTo>
                  <a:lnTo>
                    <a:pt x="120" y="46"/>
                  </a:lnTo>
                  <a:lnTo>
                    <a:pt x="127" y="46"/>
                  </a:lnTo>
                  <a:lnTo>
                    <a:pt x="138" y="46"/>
                  </a:lnTo>
                  <a:lnTo>
                    <a:pt x="148" y="43"/>
                  </a:lnTo>
                  <a:lnTo>
                    <a:pt x="159" y="43"/>
                  </a:lnTo>
                  <a:lnTo>
                    <a:pt x="166" y="43"/>
                  </a:lnTo>
                  <a:lnTo>
                    <a:pt x="173" y="32"/>
                  </a:lnTo>
                  <a:lnTo>
                    <a:pt x="156" y="32"/>
                  </a:lnTo>
                  <a:close/>
                </a:path>
              </a:pathLst>
            </a:custGeom>
            <a:solidFill>
              <a:srgbClr val="0E0D0D"/>
            </a:solidFill>
            <a:ln w="9525">
              <a:noFill/>
              <a:round/>
              <a:headEnd/>
              <a:tailEnd/>
            </a:ln>
          </p:spPr>
          <p:txBody>
            <a:bodyPr/>
            <a:lstStyle/>
            <a:p>
              <a:endParaRPr lang="en-US" dirty="0"/>
            </a:p>
          </p:txBody>
        </p:sp>
        <p:sp>
          <p:nvSpPr>
            <p:cNvPr id="113" name="Freeform 111"/>
            <p:cNvSpPr>
              <a:spLocks/>
            </p:cNvSpPr>
            <p:nvPr/>
          </p:nvSpPr>
          <p:spPr bwMode="auto">
            <a:xfrm>
              <a:off x="4719" y="2199"/>
              <a:ext cx="49" cy="888"/>
            </a:xfrm>
            <a:custGeom>
              <a:avLst/>
              <a:gdLst/>
              <a:ahLst/>
              <a:cxnLst>
                <a:cxn ang="0">
                  <a:pos x="0" y="7"/>
                </a:cxn>
                <a:cxn ang="0">
                  <a:pos x="0" y="60"/>
                </a:cxn>
                <a:cxn ang="0">
                  <a:pos x="0" y="113"/>
                </a:cxn>
                <a:cxn ang="0">
                  <a:pos x="3" y="170"/>
                </a:cxn>
                <a:cxn ang="0">
                  <a:pos x="3" y="223"/>
                </a:cxn>
                <a:cxn ang="0">
                  <a:pos x="7" y="279"/>
                </a:cxn>
                <a:cxn ang="0">
                  <a:pos x="7" y="332"/>
                </a:cxn>
                <a:cxn ang="0">
                  <a:pos x="10" y="389"/>
                </a:cxn>
                <a:cxn ang="0">
                  <a:pos x="10" y="446"/>
                </a:cxn>
                <a:cxn ang="0">
                  <a:pos x="14" y="499"/>
                </a:cxn>
                <a:cxn ang="0">
                  <a:pos x="14" y="555"/>
                </a:cxn>
                <a:cxn ang="0">
                  <a:pos x="17" y="612"/>
                </a:cxn>
                <a:cxn ang="0">
                  <a:pos x="21" y="665"/>
                </a:cxn>
                <a:cxn ang="0">
                  <a:pos x="24" y="722"/>
                </a:cxn>
                <a:cxn ang="0">
                  <a:pos x="24" y="778"/>
                </a:cxn>
                <a:cxn ang="0">
                  <a:pos x="28" y="835"/>
                </a:cxn>
                <a:cxn ang="0">
                  <a:pos x="32" y="888"/>
                </a:cxn>
                <a:cxn ang="0">
                  <a:pos x="46" y="860"/>
                </a:cxn>
                <a:cxn ang="0">
                  <a:pos x="42" y="807"/>
                </a:cxn>
                <a:cxn ang="0">
                  <a:pos x="39" y="750"/>
                </a:cxn>
                <a:cxn ang="0">
                  <a:pos x="39" y="693"/>
                </a:cxn>
                <a:cxn ang="0">
                  <a:pos x="35" y="637"/>
                </a:cxn>
                <a:cxn ang="0">
                  <a:pos x="32" y="584"/>
                </a:cxn>
                <a:cxn ang="0">
                  <a:pos x="28" y="527"/>
                </a:cxn>
                <a:cxn ang="0">
                  <a:pos x="28" y="470"/>
                </a:cxn>
                <a:cxn ang="0">
                  <a:pos x="24" y="417"/>
                </a:cxn>
                <a:cxn ang="0">
                  <a:pos x="24" y="361"/>
                </a:cxn>
                <a:cxn ang="0">
                  <a:pos x="21" y="304"/>
                </a:cxn>
                <a:cxn ang="0">
                  <a:pos x="21" y="251"/>
                </a:cxn>
                <a:cxn ang="0">
                  <a:pos x="17" y="198"/>
                </a:cxn>
                <a:cxn ang="0">
                  <a:pos x="17" y="141"/>
                </a:cxn>
                <a:cxn ang="0">
                  <a:pos x="17" y="88"/>
                </a:cxn>
                <a:cxn ang="0">
                  <a:pos x="14" y="32"/>
                </a:cxn>
                <a:cxn ang="0">
                  <a:pos x="7" y="0"/>
                </a:cxn>
              </a:cxnLst>
              <a:rect l="0" t="0" r="r" b="b"/>
              <a:pathLst>
                <a:path w="49" h="888">
                  <a:moveTo>
                    <a:pt x="7" y="14"/>
                  </a:moveTo>
                  <a:lnTo>
                    <a:pt x="0" y="7"/>
                  </a:lnTo>
                  <a:lnTo>
                    <a:pt x="0" y="32"/>
                  </a:lnTo>
                  <a:lnTo>
                    <a:pt x="0" y="60"/>
                  </a:lnTo>
                  <a:lnTo>
                    <a:pt x="0" y="88"/>
                  </a:lnTo>
                  <a:lnTo>
                    <a:pt x="0" y="113"/>
                  </a:lnTo>
                  <a:lnTo>
                    <a:pt x="3" y="141"/>
                  </a:lnTo>
                  <a:lnTo>
                    <a:pt x="3" y="170"/>
                  </a:lnTo>
                  <a:lnTo>
                    <a:pt x="3" y="198"/>
                  </a:lnTo>
                  <a:lnTo>
                    <a:pt x="3" y="223"/>
                  </a:lnTo>
                  <a:lnTo>
                    <a:pt x="3" y="251"/>
                  </a:lnTo>
                  <a:lnTo>
                    <a:pt x="7" y="279"/>
                  </a:lnTo>
                  <a:lnTo>
                    <a:pt x="7" y="308"/>
                  </a:lnTo>
                  <a:lnTo>
                    <a:pt x="7" y="332"/>
                  </a:lnTo>
                  <a:lnTo>
                    <a:pt x="7" y="361"/>
                  </a:lnTo>
                  <a:lnTo>
                    <a:pt x="10" y="389"/>
                  </a:lnTo>
                  <a:lnTo>
                    <a:pt x="10" y="417"/>
                  </a:lnTo>
                  <a:lnTo>
                    <a:pt x="10" y="446"/>
                  </a:lnTo>
                  <a:lnTo>
                    <a:pt x="10" y="474"/>
                  </a:lnTo>
                  <a:lnTo>
                    <a:pt x="14" y="499"/>
                  </a:lnTo>
                  <a:lnTo>
                    <a:pt x="14" y="527"/>
                  </a:lnTo>
                  <a:lnTo>
                    <a:pt x="14" y="555"/>
                  </a:lnTo>
                  <a:lnTo>
                    <a:pt x="17" y="584"/>
                  </a:lnTo>
                  <a:lnTo>
                    <a:pt x="17" y="612"/>
                  </a:lnTo>
                  <a:lnTo>
                    <a:pt x="17" y="637"/>
                  </a:lnTo>
                  <a:lnTo>
                    <a:pt x="21" y="665"/>
                  </a:lnTo>
                  <a:lnTo>
                    <a:pt x="21" y="693"/>
                  </a:lnTo>
                  <a:lnTo>
                    <a:pt x="24" y="722"/>
                  </a:lnTo>
                  <a:lnTo>
                    <a:pt x="24" y="750"/>
                  </a:lnTo>
                  <a:lnTo>
                    <a:pt x="24" y="778"/>
                  </a:lnTo>
                  <a:lnTo>
                    <a:pt x="28" y="807"/>
                  </a:lnTo>
                  <a:lnTo>
                    <a:pt x="28" y="835"/>
                  </a:lnTo>
                  <a:lnTo>
                    <a:pt x="32" y="863"/>
                  </a:lnTo>
                  <a:lnTo>
                    <a:pt x="32" y="888"/>
                  </a:lnTo>
                  <a:lnTo>
                    <a:pt x="49" y="888"/>
                  </a:lnTo>
                  <a:lnTo>
                    <a:pt x="46" y="860"/>
                  </a:lnTo>
                  <a:lnTo>
                    <a:pt x="46" y="831"/>
                  </a:lnTo>
                  <a:lnTo>
                    <a:pt x="42" y="807"/>
                  </a:lnTo>
                  <a:lnTo>
                    <a:pt x="42" y="778"/>
                  </a:lnTo>
                  <a:lnTo>
                    <a:pt x="39" y="750"/>
                  </a:lnTo>
                  <a:lnTo>
                    <a:pt x="39" y="722"/>
                  </a:lnTo>
                  <a:lnTo>
                    <a:pt x="39" y="693"/>
                  </a:lnTo>
                  <a:lnTo>
                    <a:pt x="35" y="665"/>
                  </a:lnTo>
                  <a:lnTo>
                    <a:pt x="35" y="637"/>
                  </a:lnTo>
                  <a:lnTo>
                    <a:pt x="32" y="608"/>
                  </a:lnTo>
                  <a:lnTo>
                    <a:pt x="32" y="584"/>
                  </a:lnTo>
                  <a:lnTo>
                    <a:pt x="32" y="555"/>
                  </a:lnTo>
                  <a:lnTo>
                    <a:pt x="28" y="527"/>
                  </a:lnTo>
                  <a:lnTo>
                    <a:pt x="28" y="499"/>
                  </a:lnTo>
                  <a:lnTo>
                    <a:pt x="28" y="470"/>
                  </a:lnTo>
                  <a:lnTo>
                    <a:pt x="24" y="442"/>
                  </a:lnTo>
                  <a:lnTo>
                    <a:pt x="24" y="417"/>
                  </a:lnTo>
                  <a:lnTo>
                    <a:pt x="24" y="389"/>
                  </a:lnTo>
                  <a:lnTo>
                    <a:pt x="24" y="361"/>
                  </a:lnTo>
                  <a:lnTo>
                    <a:pt x="21" y="332"/>
                  </a:lnTo>
                  <a:lnTo>
                    <a:pt x="21" y="304"/>
                  </a:lnTo>
                  <a:lnTo>
                    <a:pt x="21" y="279"/>
                  </a:lnTo>
                  <a:lnTo>
                    <a:pt x="21" y="251"/>
                  </a:lnTo>
                  <a:lnTo>
                    <a:pt x="17" y="223"/>
                  </a:lnTo>
                  <a:lnTo>
                    <a:pt x="17" y="198"/>
                  </a:lnTo>
                  <a:lnTo>
                    <a:pt x="17" y="170"/>
                  </a:lnTo>
                  <a:lnTo>
                    <a:pt x="17" y="141"/>
                  </a:lnTo>
                  <a:lnTo>
                    <a:pt x="17" y="113"/>
                  </a:lnTo>
                  <a:lnTo>
                    <a:pt x="17" y="88"/>
                  </a:lnTo>
                  <a:lnTo>
                    <a:pt x="14" y="60"/>
                  </a:lnTo>
                  <a:lnTo>
                    <a:pt x="14" y="32"/>
                  </a:lnTo>
                  <a:lnTo>
                    <a:pt x="14" y="7"/>
                  </a:lnTo>
                  <a:lnTo>
                    <a:pt x="7" y="0"/>
                  </a:lnTo>
                  <a:lnTo>
                    <a:pt x="7" y="14"/>
                  </a:lnTo>
                  <a:close/>
                </a:path>
              </a:pathLst>
            </a:custGeom>
            <a:solidFill>
              <a:srgbClr val="0E0D0D"/>
            </a:solidFill>
            <a:ln w="9525">
              <a:noFill/>
              <a:round/>
              <a:headEnd/>
              <a:tailEnd/>
            </a:ln>
          </p:spPr>
          <p:txBody>
            <a:bodyPr/>
            <a:lstStyle/>
            <a:p>
              <a:endParaRPr lang="en-US" dirty="0"/>
            </a:p>
          </p:txBody>
        </p:sp>
        <p:sp>
          <p:nvSpPr>
            <p:cNvPr id="114" name="Freeform 112"/>
            <p:cNvSpPr>
              <a:spLocks/>
            </p:cNvSpPr>
            <p:nvPr/>
          </p:nvSpPr>
          <p:spPr bwMode="auto">
            <a:xfrm>
              <a:off x="4092" y="2110"/>
              <a:ext cx="634" cy="103"/>
            </a:xfrm>
            <a:custGeom>
              <a:avLst/>
              <a:gdLst/>
              <a:ahLst/>
              <a:cxnLst>
                <a:cxn ang="0">
                  <a:pos x="7" y="14"/>
                </a:cxn>
                <a:cxn ang="0">
                  <a:pos x="46" y="18"/>
                </a:cxn>
                <a:cxn ang="0">
                  <a:pos x="82" y="18"/>
                </a:cxn>
                <a:cxn ang="0">
                  <a:pos x="121" y="21"/>
                </a:cxn>
                <a:cxn ang="0">
                  <a:pos x="160" y="25"/>
                </a:cxn>
                <a:cxn ang="0">
                  <a:pos x="199" y="32"/>
                </a:cxn>
                <a:cxn ang="0">
                  <a:pos x="237" y="36"/>
                </a:cxn>
                <a:cxn ang="0">
                  <a:pos x="276" y="39"/>
                </a:cxn>
                <a:cxn ang="0">
                  <a:pos x="315" y="46"/>
                </a:cxn>
                <a:cxn ang="0">
                  <a:pos x="354" y="53"/>
                </a:cxn>
                <a:cxn ang="0">
                  <a:pos x="393" y="57"/>
                </a:cxn>
                <a:cxn ang="0">
                  <a:pos x="432" y="64"/>
                </a:cxn>
                <a:cxn ang="0">
                  <a:pos x="471" y="71"/>
                </a:cxn>
                <a:cxn ang="0">
                  <a:pos x="513" y="78"/>
                </a:cxn>
                <a:cxn ang="0">
                  <a:pos x="552" y="85"/>
                </a:cxn>
                <a:cxn ang="0">
                  <a:pos x="591" y="96"/>
                </a:cxn>
                <a:cxn ang="0">
                  <a:pos x="634" y="103"/>
                </a:cxn>
                <a:cxn ang="0">
                  <a:pos x="616" y="82"/>
                </a:cxn>
                <a:cxn ang="0">
                  <a:pos x="574" y="75"/>
                </a:cxn>
                <a:cxn ang="0">
                  <a:pos x="535" y="67"/>
                </a:cxn>
                <a:cxn ang="0">
                  <a:pos x="496" y="60"/>
                </a:cxn>
                <a:cxn ang="0">
                  <a:pos x="457" y="53"/>
                </a:cxn>
                <a:cxn ang="0">
                  <a:pos x="414" y="46"/>
                </a:cxn>
                <a:cxn ang="0">
                  <a:pos x="375" y="39"/>
                </a:cxn>
                <a:cxn ang="0">
                  <a:pos x="337" y="32"/>
                </a:cxn>
                <a:cxn ang="0">
                  <a:pos x="298" y="29"/>
                </a:cxn>
                <a:cxn ang="0">
                  <a:pos x="259" y="21"/>
                </a:cxn>
                <a:cxn ang="0">
                  <a:pos x="220" y="18"/>
                </a:cxn>
                <a:cxn ang="0">
                  <a:pos x="181" y="14"/>
                </a:cxn>
                <a:cxn ang="0">
                  <a:pos x="142" y="11"/>
                </a:cxn>
                <a:cxn ang="0">
                  <a:pos x="103" y="7"/>
                </a:cxn>
                <a:cxn ang="0">
                  <a:pos x="64" y="4"/>
                </a:cxn>
                <a:cxn ang="0">
                  <a:pos x="25" y="0"/>
                </a:cxn>
                <a:cxn ang="0">
                  <a:pos x="0" y="11"/>
                </a:cxn>
              </a:cxnLst>
              <a:rect l="0" t="0" r="r" b="b"/>
              <a:pathLst>
                <a:path w="634" h="103">
                  <a:moveTo>
                    <a:pt x="15" y="4"/>
                  </a:moveTo>
                  <a:lnTo>
                    <a:pt x="7" y="14"/>
                  </a:lnTo>
                  <a:lnTo>
                    <a:pt x="25" y="14"/>
                  </a:lnTo>
                  <a:lnTo>
                    <a:pt x="46" y="18"/>
                  </a:lnTo>
                  <a:lnTo>
                    <a:pt x="64" y="18"/>
                  </a:lnTo>
                  <a:lnTo>
                    <a:pt x="82" y="18"/>
                  </a:lnTo>
                  <a:lnTo>
                    <a:pt x="103" y="21"/>
                  </a:lnTo>
                  <a:lnTo>
                    <a:pt x="121" y="21"/>
                  </a:lnTo>
                  <a:lnTo>
                    <a:pt x="142" y="25"/>
                  </a:lnTo>
                  <a:lnTo>
                    <a:pt x="160" y="25"/>
                  </a:lnTo>
                  <a:lnTo>
                    <a:pt x="177" y="29"/>
                  </a:lnTo>
                  <a:lnTo>
                    <a:pt x="199" y="32"/>
                  </a:lnTo>
                  <a:lnTo>
                    <a:pt x="216" y="32"/>
                  </a:lnTo>
                  <a:lnTo>
                    <a:pt x="237" y="36"/>
                  </a:lnTo>
                  <a:lnTo>
                    <a:pt x="259" y="39"/>
                  </a:lnTo>
                  <a:lnTo>
                    <a:pt x="276" y="39"/>
                  </a:lnTo>
                  <a:lnTo>
                    <a:pt x="294" y="43"/>
                  </a:lnTo>
                  <a:lnTo>
                    <a:pt x="315" y="46"/>
                  </a:lnTo>
                  <a:lnTo>
                    <a:pt x="333" y="50"/>
                  </a:lnTo>
                  <a:lnTo>
                    <a:pt x="354" y="53"/>
                  </a:lnTo>
                  <a:lnTo>
                    <a:pt x="375" y="53"/>
                  </a:lnTo>
                  <a:lnTo>
                    <a:pt x="393" y="57"/>
                  </a:lnTo>
                  <a:lnTo>
                    <a:pt x="414" y="60"/>
                  </a:lnTo>
                  <a:lnTo>
                    <a:pt x="432" y="64"/>
                  </a:lnTo>
                  <a:lnTo>
                    <a:pt x="453" y="67"/>
                  </a:lnTo>
                  <a:lnTo>
                    <a:pt x="471" y="71"/>
                  </a:lnTo>
                  <a:lnTo>
                    <a:pt x="492" y="75"/>
                  </a:lnTo>
                  <a:lnTo>
                    <a:pt x="513" y="78"/>
                  </a:lnTo>
                  <a:lnTo>
                    <a:pt x="531" y="82"/>
                  </a:lnTo>
                  <a:lnTo>
                    <a:pt x="552" y="85"/>
                  </a:lnTo>
                  <a:lnTo>
                    <a:pt x="574" y="89"/>
                  </a:lnTo>
                  <a:lnTo>
                    <a:pt x="591" y="96"/>
                  </a:lnTo>
                  <a:lnTo>
                    <a:pt x="613" y="99"/>
                  </a:lnTo>
                  <a:lnTo>
                    <a:pt x="634" y="103"/>
                  </a:lnTo>
                  <a:lnTo>
                    <a:pt x="634" y="89"/>
                  </a:lnTo>
                  <a:lnTo>
                    <a:pt x="616" y="82"/>
                  </a:lnTo>
                  <a:lnTo>
                    <a:pt x="595" y="78"/>
                  </a:lnTo>
                  <a:lnTo>
                    <a:pt x="574" y="75"/>
                  </a:lnTo>
                  <a:lnTo>
                    <a:pt x="556" y="71"/>
                  </a:lnTo>
                  <a:lnTo>
                    <a:pt x="535" y="67"/>
                  </a:lnTo>
                  <a:lnTo>
                    <a:pt x="517" y="64"/>
                  </a:lnTo>
                  <a:lnTo>
                    <a:pt x="496" y="60"/>
                  </a:lnTo>
                  <a:lnTo>
                    <a:pt x="475" y="57"/>
                  </a:lnTo>
                  <a:lnTo>
                    <a:pt x="457" y="53"/>
                  </a:lnTo>
                  <a:lnTo>
                    <a:pt x="436" y="50"/>
                  </a:lnTo>
                  <a:lnTo>
                    <a:pt x="414" y="46"/>
                  </a:lnTo>
                  <a:lnTo>
                    <a:pt x="397" y="43"/>
                  </a:lnTo>
                  <a:lnTo>
                    <a:pt x="375" y="39"/>
                  </a:lnTo>
                  <a:lnTo>
                    <a:pt x="358" y="36"/>
                  </a:lnTo>
                  <a:lnTo>
                    <a:pt x="337" y="32"/>
                  </a:lnTo>
                  <a:lnTo>
                    <a:pt x="319" y="32"/>
                  </a:lnTo>
                  <a:lnTo>
                    <a:pt x="298" y="29"/>
                  </a:lnTo>
                  <a:lnTo>
                    <a:pt x="280" y="25"/>
                  </a:lnTo>
                  <a:lnTo>
                    <a:pt x="259" y="21"/>
                  </a:lnTo>
                  <a:lnTo>
                    <a:pt x="237" y="21"/>
                  </a:lnTo>
                  <a:lnTo>
                    <a:pt x="220" y="18"/>
                  </a:lnTo>
                  <a:lnTo>
                    <a:pt x="199" y="14"/>
                  </a:lnTo>
                  <a:lnTo>
                    <a:pt x="181" y="14"/>
                  </a:lnTo>
                  <a:lnTo>
                    <a:pt x="160" y="11"/>
                  </a:lnTo>
                  <a:lnTo>
                    <a:pt x="142" y="11"/>
                  </a:lnTo>
                  <a:lnTo>
                    <a:pt x="124" y="7"/>
                  </a:lnTo>
                  <a:lnTo>
                    <a:pt x="103" y="7"/>
                  </a:lnTo>
                  <a:lnTo>
                    <a:pt x="85" y="4"/>
                  </a:lnTo>
                  <a:lnTo>
                    <a:pt x="64" y="4"/>
                  </a:lnTo>
                  <a:lnTo>
                    <a:pt x="46" y="0"/>
                  </a:lnTo>
                  <a:lnTo>
                    <a:pt x="25" y="0"/>
                  </a:lnTo>
                  <a:lnTo>
                    <a:pt x="7" y="0"/>
                  </a:lnTo>
                  <a:lnTo>
                    <a:pt x="0" y="11"/>
                  </a:lnTo>
                  <a:lnTo>
                    <a:pt x="15" y="4"/>
                  </a:lnTo>
                  <a:close/>
                </a:path>
              </a:pathLst>
            </a:custGeom>
            <a:solidFill>
              <a:srgbClr val="0E0D0D"/>
            </a:solidFill>
            <a:ln w="9525">
              <a:noFill/>
              <a:round/>
              <a:headEnd/>
              <a:tailEnd/>
            </a:ln>
          </p:spPr>
          <p:txBody>
            <a:bodyPr/>
            <a:lstStyle/>
            <a:p>
              <a:endParaRPr lang="en-US" dirty="0"/>
            </a:p>
          </p:txBody>
        </p:sp>
        <p:sp>
          <p:nvSpPr>
            <p:cNvPr id="115" name="Freeform 113"/>
            <p:cNvSpPr>
              <a:spLocks/>
            </p:cNvSpPr>
            <p:nvPr/>
          </p:nvSpPr>
          <p:spPr bwMode="auto">
            <a:xfrm>
              <a:off x="4687" y="2584"/>
              <a:ext cx="14" cy="11"/>
            </a:xfrm>
            <a:custGeom>
              <a:avLst/>
              <a:gdLst/>
              <a:ahLst/>
              <a:cxnLst>
                <a:cxn ang="0">
                  <a:pos x="0" y="8"/>
                </a:cxn>
                <a:cxn ang="0">
                  <a:pos x="3" y="11"/>
                </a:cxn>
                <a:cxn ang="0">
                  <a:pos x="3" y="11"/>
                </a:cxn>
                <a:cxn ang="0">
                  <a:pos x="7" y="11"/>
                </a:cxn>
                <a:cxn ang="0">
                  <a:pos x="10" y="11"/>
                </a:cxn>
                <a:cxn ang="0">
                  <a:pos x="14" y="11"/>
                </a:cxn>
                <a:cxn ang="0">
                  <a:pos x="14" y="8"/>
                </a:cxn>
                <a:cxn ang="0">
                  <a:pos x="14" y="4"/>
                </a:cxn>
                <a:cxn ang="0">
                  <a:pos x="14" y="0"/>
                </a:cxn>
                <a:cxn ang="0">
                  <a:pos x="0" y="8"/>
                </a:cxn>
              </a:cxnLst>
              <a:rect l="0" t="0" r="r" b="b"/>
              <a:pathLst>
                <a:path w="14" h="11">
                  <a:moveTo>
                    <a:pt x="0" y="8"/>
                  </a:moveTo>
                  <a:lnTo>
                    <a:pt x="3" y="11"/>
                  </a:lnTo>
                  <a:lnTo>
                    <a:pt x="3" y="11"/>
                  </a:lnTo>
                  <a:lnTo>
                    <a:pt x="7" y="11"/>
                  </a:lnTo>
                  <a:lnTo>
                    <a:pt x="10" y="11"/>
                  </a:lnTo>
                  <a:lnTo>
                    <a:pt x="14" y="11"/>
                  </a:lnTo>
                  <a:lnTo>
                    <a:pt x="14" y="8"/>
                  </a:lnTo>
                  <a:lnTo>
                    <a:pt x="14" y="4"/>
                  </a:lnTo>
                  <a:lnTo>
                    <a:pt x="14" y="0"/>
                  </a:lnTo>
                  <a:lnTo>
                    <a:pt x="0" y="8"/>
                  </a:lnTo>
                  <a:close/>
                </a:path>
              </a:pathLst>
            </a:custGeom>
            <a:solidFill>
              <a:srgbClr val="0E0D0D"/>
            </a:solidFill>
            <a:ln w="9525">
              <a:noFill/>
              <a:round/>
              <a:headEnd/>
              <a:tailEnd/>
            </a:ln>
          </p:spPr>
          <p:txBody>
            <a:bodyPr/>
            <a:lstStyle/>
            <a:p>
              <a:endParaRPr lang="en-US" dirty="0"/>
            </a:p>
          </p:txBody>
        </p:sp>
        <p:sp>
          <p:nvSpPr>
            <p:cNvPr id="116" name="Freeform 114"/>
            <p:cNvSpPr>
              <a:spLocks/>
            </p:cNvSpPr>
            <p:nvPr/>
          </p:nvSpPr>
          <p:spPr bwMode="auto">
            <a:xfrm>
              <a:off x="4623" y="2351"/>
              <a:ext cx="78" cy="241"/>
            </a:xfrm>
            <a:custGeom>
              <a:avLst/>
              <a:gdLst/>
              <a:ahLst/>
              <a:cxnLst>
                <a:cxn ang="0">
                  <a:pos x="4" y="0"/>
                </a:cxn>
                <a:cxn ang="0">
                  <a:pos x="0" y="7"/>
                </a:cxn>
                <a:cxn ang="0">
                  <a:pos x="4" y="21"/>
                </a:cxn>
                <a:cxn ang="0">
                  <a:pos x="7" y="35"/>
                </a:cxn>
                <a:cxn ang="0">
                  <a:pos x="11" y="49"/>
                </a:cxn>
                <a:cxn ang="0">
                  <a:pos x="14" y="64"/>
                </a:cxn>
                <a:cxn ang="0">
                  <a:pos x="14" y="78"/>
                </a:cxn>
                <a:cxn ang="0">
                  <a:pos x="18" y="92"/>
                </a:cxn>
                <a:cxn ang="0">
                  <a:pos x="21" y="106"/>
                </a:cxn>
                <a:cxn ang="0">
                  <a:pos x="25" y="120"/>
                </a:cxn>
                <a:cxn ang="0">
                  <a:pos x="28" y="134"/>
                </a:cxn>
                <a:cxn ang="0">
                  <a:pos x="36" y="149"/>
                </a:cxn>
                <a:cxn ang="0">
                  <a:pos x="39" y="163"/>
                </a:cxn>
                <a:cxn ang="0">
                  <a:pos x="43" y="177"/>
                </a:cxn>
                <a:cxn ang="0">
                  <a:pos x="50" y="191"/>
                </a:cxn>
                <a:cxn ang="0">
                  <a:pos x="53" y="209"/>
                </a:cxn>
                <a:cxn ang="0">
                  <a:pos x="60" y="223"/>
                </a:cxn>
                <a:cxn ang="0">
                  <a:pos x="64" y="241"/>
                </a:cxn>
                <a:cxn ang="0">
                  <a:pos x="78" y="233"/>
                </a:cxn>
                <a:cxn ang="0">
                  <a:pos x="74" y="219"/>
                </a:cxn>
                <a:cxn ang="0">
                  <a:pos x="67" y="202"/>
                </a:cxn>
                <a:cxn ang="0">
                  <a:pos x="64" y="187"/>
                </a:cxn>
                <a:cxn ang="0">
                  <a:pos x="57" y="173"/>
                </a:cxn>
                <a:cxn ang="0">
                  <a:pos x="53" y="159"/>
                </a:cxn>
                <a:cxn ang="0">
                  <a:pos x="50" y="145"/>
                </a:cxn>
                <a:cxn ang="0">
                  <a:pos x="46" y="131"/>
                </a:cxn>
                <a:cxn ang="0">
                  <a:pos x="43" y="117"/>
                </a:cxn>
                <a:cxn ang="0">
                  <a:pos x="39" y="103"/>
                </a:cxn>
                <a:cxn ang="0">
                  <a:pos x="36" y="88"/>
                </a:cxn>
                <a:cxn ang="0">
                  <a:pos x="32" y="74"/>
                </a:cxn>
                <a:cxn ang="0">
                  <a:pos x="28" y="60"/>
                </a:cxn>
                <a:cxn ang="0">
                  <a:pos x="25" y="46"/>
                </a:cxn>
                <a:cxn ang="0">
                  <a:pos x="21" y="32"/>
                </a:cxn>
                <a:cxn ang="0">
                  <a:pos x="18" y="18"/>
                </a:cxn>
                <a:cxn ang="0">
                  <a:pos x="18" y="3"/>
                </a:cxn>
                <a:cxn ang="0">
                  <a:pos x="14" y="14"/>
                </a:cxn>
                <a:cxn ang="0">
                  <a:pos x="4" y="0"/>
                </a:cxn>
              </a:cxnLst>
              <a:rect l="0" t="0" r="r" b="b"/>
              <a:pathLst>
                <a:path w="78" h="241">
                  <a:moveTo>
                    <a:pt x="4" y="0"/>
                  </a:moveTo>
                  <a:lnTo>
                    <a:pt x="0" y="7"/>
                  </a:lnTo>
                  <a:lnTo>
                    <a:pt x="4" y="21"/>
                  </a:lnTo>
                  <a:lnTo>
                    <a:pt x="7" y="35"/>
                  </a:lnTo>
                  <a:lnTo>
                    <a:pt x="11" y="49"/>
                  </a:lnTo>
                  <a:lnTo>
                    <a:pt x="14" y="64"/>
                  </a:lnTo>
                  <a:lnTo>
                    <a:pt x="14" y="78"/>
                  </a:lnTo>
                  <a:lnTo>
                    <a:pt x="18" y="92"/>
                  </a:lnTo>
                  <a:lnTo>
                    <a:pt x="21" y="106"/>
                  </a:lnTo>
                  <a:lnTo>
                    <a:pt x="25" y="120"/>
                  </a:lnTo>
                  <a:lnTo>
                    <a:pt x="28" y="134"/>
                  </a:lnTo>
                  <a:lnTo>
                    <a:pt x="36" y="149"/>
                  </a:lnTo>
                  <a:lnTo>
                    <a:pt x="39" y="163"/>
                  </a:lnTo>
                  <a:lnTo>
                    <a:pt x="43" y="177"/>
                  </a:lnTo>
                  <a:lnTo>
                    <a:pt x="50" y="191"/>
                  </a:lnTo>
                  <a:lnTo>
                    <a:pt x="53" y="209"/>
                  </a:lnTo>
                  <a:lnTo>
                    <a:pt x="60" y="223"/>
                  </a:lnTo>
                  <a:lnTo>
                    <a:pt x="64" y="241"/>
                  </a:lnTo>
                  <a:lnTo>
                    <a:pt x="78" y="233"/>
                  </a:lnTo>
                  <a:lnTo>
                    <a:pt x="74" y="219"/>
                  </a:lnTo>
                  <a:lnTo>
                    <a:pt x="67" y="202"/>
                  </a:lnTo>
                  <a:lnTo>
                    <a:pt x="64" y="187"/>
                  </a:lnTo>
                  <a:lnTo>
                    <a:pt x="57" y="173"/>
                  </a:lnTo>
                  <a:lnTo>
                    <a:pt x="53" y="159"/>
                  </a:lnTo>
                  <a:lnTo>
                    <a:pt x="50" y="145"/>
                  </a:lnTo>
                  <a:lnTo>
                    <a:pt x="46" y="131"/>
                  </a:lnTo>
                  <a:lnTo>
                    <a:pt x="43" y="117"/>
                  </a:lnTo>
                  <a:lnTo>
                    <a:pt x="39" y="103"/>
                  </a:lnTo>
                  <a:lnTo>
                    <a:pt x="36" y="88"/>
                  </a:lnTo>
                  <a:lnTo>
                    <a:pt x="32" y="74"/>
                  </a:lnTo>
                  <a:lnTo>
                    <a:pt x="28" y="60"/>
                  </a:lnTo>
                  <a:lnTo>
                    <a:pt x="25" y="46"/>
                  </a:lnTo>
                  <a:lnTo>
                    <a:pt x="21" y="32"/>
                  </a:lnTo>
                  <a:lnTo>
                    <a:pt x="18" y="18"/>
                  </a:lnTo>
                  <a:lnTo>
                    <a:pt x="18" y="3"/>
                  </a:lnTo>
                  <a:lnTo>
                    <a:pt x="14" y="14"/>
                  </a:lnTo>
                  <a:lnTo>
                    <a:pt x="4" y="0"/>
                  </a:lnTo>
                  <a:close/>
                </a:path>
              </a:pathLst>
            </a:custGeom>
            <a:solidFill>
              <a:srgbClr val="0E0D0D"/>
            </a:solidFill>
            <a:ln w="9525">
              <a:noFill/>
              <a:round/>
              <a:headEnd/>
              <a:tailEnd/>
            </a:ln>
          </p:spPr>
          <p:txBody>
            <a:bodyPr/>
            <a:lstStyle/>
            <a:p>
              <a:endParaRPr lang="en-US" dirty="0"/>
            </a:p>
          </p:txBody>
        </p:sp>
        <p:sp>
          <p:nvSpPr>
            <p:cNvPr id="117" name="Freeform 115"/>
            <p:cNvSpPr>
              <a:spLocks/>
            </p:cNvSpPr>
            <p:nvPr/>
          </p:nvSpPr>
          <p:spPr bwMode="auto">
            <a:xfrm>
              <a:off x="4627" y="2316"/>
              <a:ext cx="74" cy="49"/>
            </a:xfrm>
            <a:custGeom>
              <a:avLst/>
              <a:gdLst/>
              <a:ahLst/>
              <a:cxnLst>
                <a:cxn ang="0">
                  <a:pos x="70" y="14"/>
                </a:cxn>
                <a:cxn ang="0">
                  <a:pos x="67" y="0"/>
                </a:cxn>
                <a:cxn ang="0">
                  <a:pos x="63" y="0"/>
                </a:cxn>
                <a:cxn ang="0">
                  <a:pos x="60" y="3"/>
                </a:cxn>
                <a:cxn ang="0">
                  <a:pos x="56" y="3"/>
                </a:cxn>
                <a:cxn ang="0">
                  <a:pos x="53" y="7"/>
                </a:cxn>
                <a:cxn ang="0">
                  <a:pos x="46" y="7"/>
                </a:cxn>
                <a:cxn ang="0">
                  <a:pos x="42" y="10"/>
                </a:cxn>
                <a:cxn ang="0">
                  <a:pos x="39" y="10"/>
                </a:cxn>
                <a:cxn ang="0">
                  <a:pos x="35" y="14"/>
                </a:cxn>
                <a:cxn ang="0">
                  <a:pos x="32" y="17"/>
                </a:cxn>
                <a:cxn ang="0">
                  <a:pos x="24" y="17"/>
                </a:cxn>
                <a:cxn ang="0">
                  <a:pos x="21" y="21"/>
                </a:cxn>
                <a:cxn ang="0">
                  <a:pos x="17" y="24"/>
                </a:cxn>
                <a:cxn ang="0">
                  <a:pos x="14" y="24"/>
                </a:cxn>
                <a:cxn ang="0">
                  <a:pos x="7" y="28"/>
                </a:cxn>
                <a:cxn ang="0">
                  <a:pos x="3" y="31"/>
                </a:cxn>
                <a:cxn ang="0">
                  <a:pos x="0" y="35"/>
                </a:cxn>
                <a:cxn ang="0">
                  <a:pos x="10" y="49"/>
                </a:cxn>
                <a:cxn ang="0">
                  <a:pos x="14" y="46"/>
                </a:cxn>
                <a:cxn ang="0">
                  <a:pos x="17" y="42"/>
                </a:cxn>
                <a:cxn ang="0">
                  <a:pos x="21" y="38"/>
                </a:cxn>
                <a:cxn ang="0">
                  <a:pos x="24" y="38"/>
                </a:cxn>
                <a:cxn ang="0">
                  <a:pos x="28" y="35"/>
                </a:cxn>
                <a:cxn ang="0">
                  <a:pos x="35" y="31"/>
                </a:cxn>
                <a:cxn ang="0">
                  <a:pos x="39" y="31"/>
                </a:cxn>
                <a:cxn ang="0">
                  <a:pos x="42" y="28"/>
                </a:cxn>
                <a:cxn ang="0">
                  <a:pos x="46" y="24"/>
                </a:cxn>
                <a:cxn ang="0">
                  <a:pos x="49" y="24"/>
                </a:cxn>
                <a:cxn ang="0">
                  <a:pos x="53" y="21"/>
                </a:cxn>
                <a:cxn ang="0">
                  <a:pos x="56" y="21"/>
                </a:cxn>
                <a:cxn ang="0">
                  <a:pos x="63" y="17"/>
                </a:cxn>
                <a:cxn ang="0">
                  <a:pos x="67" y="17"/>
                </a:cxn>
                <a:cxn ang="0">
                  <a:pos x="70" y="14"/>
                </a:cxn>
                <a:cxn ang="0">
                  <a:pos x="74" y="14"/>
                </a:cxn>
                <a:cxn ang="0">
                  <a:pos x="74" y="0"/>
                </a:cxn>
                <a:cxn ang="0">
                  <a:pos x="70" y="14"/>
                </a:cxn>
              </a:cxnLst>
              <a:rect l="0" t="0" r="r" b="b"/>
              <a:pathLst>
                <a:path w="74" h="49">
                  <a:moveTo>
                    <a:pt x="70" y="14"/>
                  </a:moveTo>
                  <a:lnTo>
                    <a:pt x="67" y="0"/>
                  </a:lnTo>
                  <a:lnTo>
                    <a:pt x="63" y="0"/>
                  </a:lnTo>
                  <a:lnTo>
                    <a:pt x="60" y="3"/>
                  </a:lnTo>
                  <a:lnTo>
                    <a:pt x="56" y="3"/>
                  </a:lnTo>
                  <a:lnTo>
                    <a:pt x="53" y="7"/>
                  </a:lnTo>
                  <a:lnTo>
                    <a:pt x="46" y="7"/>
                  </a:lnTo>
                  <a:lnTo>
                    <a:pt x="42" y="10"/>
                  </a:lnTo>
                  <a:lnTo>
                    <a:pt x="39" y="10"/>
                  </a:lnTo>
                  <a:lnTo>
                    <a:pt x="35" y="14"/>
                  </a:lnTo>
                  <a:lnTo>
                    <a:pt x="32" y="17"/>
                  </a:lnTo>
                  <a:lnTo>
                    <a:pt x="24" y="17"/>
                  </a:lnTo>
                  <a:lnTo>
                    <a:pt x="21" y="21"/>
                  </a:lnTo>
                  <a:lnTo>
                    <a:pt x="17" y="24"/>
                  </a:lnTo>
                  <a:lnTo>
                    <a:pt x="14" y="24"/>
                  </a:lnTo>
                  <a:lnTo>
                    <a:pt x="7" y="28"/>
                  </a:lnTo>
                  <a:lnTo>
                    <a:pt x="3" y="31"/>
                  </a:lnTo>
                  <a:lnTo>
                    <a:pt x="0" y="35"/>
                  </a:lnTo>
                  <a:lnTo>
                    <a:pt x="10" y="49"/>
                  </a:lnTo>
                  <a:lnTo>
                    <a:pt x="14" y="46"/>
                  </a:lnTo>
                  <a:lnTo>
                    <a:pt x="17" y="42"/>
                  </a:lnTo>
                  <a:lnTo>
                    <a:pt x="21" y="38"/>
                  </a:lnTo>
                  <a:lnTo>
                    <a:pt x="24" y="38"/>
                  </a:lnTo>
                  <a:lnTo>
                    <a:pt x="28" y="35"/>
                  </a:lnTo>
                  <a:lnTo>
                    <a:pt x="35" y="31"/>
                  </a:lnTo>
                  <a:lnTo>
                    <a:pt x="39" y="31"/>
                  </a:lnTo>
                  <a:lnTo>
                    <a:pt x="42" y="28"/>
                  </a:lnTo>
                  <a:lnTo>
                    <a:pt x="46" y="24"/>
                  </a:lnTo>
                  <a:lnTo>
                    <a:pt x="49" y="24"/>
                  </a:lnTo>
                  <a:lnTo>
                    <a:pt x="53" y="21"/>
                  </a:lnTo>
                  <a:lnTo>
                    <a:pt x="56" y="21"/>
                  </a:lnTo>
                  <a:lnTo>
                    <a:pt x="63" y="17"/>
                  </a:lnTo>
                  <a:lnTo>
                    <a:pt x="67" y="17"/>
                  </a:lnTo>
                  <a:lnTo>
                    <a:pt x="70" y="14"/>
                  </a:lnTo>
                  <a:lnTo>
                    <a:pt x="74" y="14"/>
                  </a:lnTo>
                  <a:lnTo>
                    <a:pt x="74" y="0"/>
                  </a:lnTo>
                  <a:lnTo>
                    <a:pt x="70" y="14"/>
                  </a:lnTo>
                  <a:close/>
                </a:path>
              </a:pathLst>
            </a:custGeom>
            <a:solidFill>
              <a:srgbClr val="0E0D0D"/>
            </a:solidFill>
            <a:ln w="9525">
              <a:noFill/>
              <a:round/>
              <a:headEnd/>
              <a:tailEnd/>
            </a:ln>
          </p:spPr>
          <p:txBody>
            <a:bodyPr/>
            <a:lstStyle/>
            <a:p>
              <a:endParaRPr lang="en-US" dirty="0"/>
            </a:p>
          </p:txBody>
        </p:sp>
        <p:sp>
          <p:nvSpPr>
            <p:cNvPr id="118" name="Freeform 116"/>
            <p:cNvSpPr>
              <a:spLocks/>
            </p:cNvSpPr>
            <p:nvPr/>
          </p:nvSpPr>
          <p:spPr bwMode="auto">
            <a:xfrm>
              <a:off x="4620" y="2294"/>
              <a:ext cx="81" cy="36"/>
            </a:xfrm>
            <a:custGeom>
              <a:avLst/>
              <a:gdLst/>
              <a:ahLst/>
              <a:cxnLst>
                <a:cxn ang="0">
                  <a:pos x="0" y="0"/>
                </a:cxn>
                <a:cxn ang="0">
                  <a:pos x="3" y="14"/>
                </a:cxn>
                <a:cxn ang="0">
                  <a:pos x="10" y="14"/>
                </a:cxn>
                <a:cxn ang="0">
                  <a:pos x="14" y="18"/>
                </a:cxn>
                <a:cxn ang="0">
                  <a:pos x="17" y="18"/>
                </a:cxn>
                <a:cxn ang="0">
                  <a:pos x="21" y="18"/>
                </a:cxn>
                <a:cxn ang="0">
                  <a:pos x="28" y="22"/>
                </a:cxn>
                <a:cxn ang="0">
                  <a:pos x="31" y="22"/>
                </a:cxn>
                <a:cxn ang="0">
                  <a:pos x="35" y="25"/>
                </a:cxn>
                <a:cxn ang="0">
                  <a:pos x="42" y="25"/>
                </a:cxn>
                <a:cxn ang="0">
                  <a:pos x="46" y="25"/>
                </a:cxn>
                <a:cxn ang="0">
                  <a:pos x="49" y="29"/>
                </a:cxn>
                <a:cxn ang="0">
                  <a:pos x="53" y="29"/>
                </a:cxn>
                <a:cxn ang="0">
                  <a:pos x="56" y="29"/>
                </a:cxn>
                <a:cxn ang="0">
                  <a:pos x="63" y="32"/>
                </a:cxn>
                <a:cxn ang="0">
                  <a:pos x="67" y="32"/>
                </a:cxn>
                <a:cxn ang="0">
                  <a:pos x="70" y="32"/>
                </a:cxn>
                <a:cxn ang="0">
                  <a:pos x="77" y="36"/>
                </a:cxn>
                <a:cxn ang="0">
                  <a:pos x="81" y="22"/>
                </a:cxn>
                <a:cxn ang="0">
                  <a:pos x="77" y="18"/>
                </a:cxn>
                <a:cxn ang="0">
                  <a:pos x="70" y="18"/>
                </a:cxn>
                <a:cxn ang="0">
                  <a:pos x="67" y="14"/>
                </a:cxn>
                <a:cxn ang="0">
                  <a:pos x="63" y="14"/>
                </a:cxn>
                <a:cxn ang="0">
                  <a:pos x="56" y="14"/>
                </a:cxn>
                <a:cxn ang="0">
                  <a:pos x="53" y="11"/>
                </a:cxn>
                <a:cxn ang="0">
                  <a:pos x="49" y="11"/>
                </a:cxn>
                <a:cxn ang="0">
                  <a:pos x="46" y="11"/>
                </a:cxn>
                <a:cxn ang="0">
                  <a:pos x="39" y="7"/>
                </a:cxn>
                <a:cxn ang="0">
                  <a:pos x="35" y="7"/>
                </a:cxn>
                <a:cxn ang="0">
                  <a:pos x="31" y="7"/>
                </a:cxn>
                <a:cxn ang="0">
                  <a:pos x="28" y="4"/>
                </a:cxn>
                <a:cxn ang="0">
                  <a:pos x="24" y="4"/>
                </a:cxn>
                <a:cxn ang="0">
                  <a:pos x="17" y="0"/>
                </a:cxn>
                <a:cxn ang="0">
                  <a:pos x="14" y="0"/>
                </a:cxn>
                <a:cxn ang="0">
                  <a:pos x="10" y="0"/>
                </a:cxn>
                <a:cxn ang="0">
                  <a:pos x="14" y="11"/>
                </a:cxn>
                <a:cxn ang="0">
                  <a:pos x="0" y="0"/>
                </a:cxn>
              </a:cxnLst>
              <a:rect l="0" t="0" r="r" b="b"/>
              <a:pathLst>
                <a:path w="81" h="36">
                  <a:moveTo>
                    <a:pt x="0" y="0"/>
                  </a:moveTo>
                  <a:lnTo>
                    <a:pt x="3" y="14"/>
                  </a:lnTo>
                  <a:lnTo>
                    <a:pt x="10" y="14"/>
                  </a:lnTo>
                  <a:lnTo>
                    <a:pt x="14" y="18"/>
                  </a:lnTo>
                  <a:lnTo>
                    <a:pt x="17" y="18"/>
                  </a:lnTo>
                  <a:lnTo>
                    <a:pt x="21" y="18"/>
                  </a:lnTo>
                  <a:lnTo>
                    <a:pt x="28" y="22"/>
                  </a:lnTo>
                  <a:lnTo>
                    <a:pt x="31" y="22"/>
                  </a:lnTo>
                  <a:lnTo>
                    <a:pt x="35" y="25"/>
                  </a:lnTo>
                  <a:lnTo>
                    <a:pt x="42" y="25"/>
                  </a:lnTo>
                  <a:lnTo>
                    <a:pt x="46" y="25"/>
                  </a:lnTo>
                  <a:lnTo>
                    <a:pt x="49" y="29"/>
                  </a:lnTo>
                  <a:lnTo>
                    <a:pt x="53" y="29"/>
                  </a:lnTo>
                  <a:lnTo>
                    <a:pt x="56" y="29"/>
                  </a:lnTo>
                  <a:lnTo>
                    <a:pt x="63" y="32"/>
                  </a:lnTo>
                  <a:lnTo>
                    <a:pt x="67" y="32"/>
                  </a:lnTo>
                  <a:lnTo>
                    <a:pt x="70" y="32"/>
                  </a:lnTo>
                  <a:lnTo>
                    <a:pt x="77" y="36"/>
                  </a:lnTo>
                  <a:lnTo>
                    <a:pt x="81" y="22"/>
                  </a:lnTo>
                  <a:lnTo>
                    <a:pt x="77" y="18"/>
                  </a:lnTo>
                  <a:lnTo>
                    <a:pt x="70" y="18"/>
                  </a:lnTo>
                  <a:lnTo>
                    <a:pt x="67" y="14"/>
                  </a:lnTo>
                  <a:lnTo>
                    <a:pt x="63" y="14"/>
                  </a:lnTo>
                  <a:lnTo>
                    <a:pt x="56" y="14"/>
                  </a:lnTo>
                  <a:lnTo>
                    <a:pt x="53" y="11"/>
                  </a:lnTo>
                  <a:lnTo>
                    <a:pt x="49" y="11"/>
                  </a:lnTo>
                  <a:lnTo>
                    <a:pt x="46" y="11"/>
                  </a:lnTo>
                  <a:lnTo>
                    <a:pt x="39" y="7"/>
                  </a:lnTo>
                  <a:lnTo>
                    <a:pt x="35" y="7"/>
                  </a:lnTo>
                  <a:lnTo>
                    <a:pt x="31" y="7"/>
                  </a:lnTo>
                  <a:lnTo>
                    <a:pt x="28" y="4"/>
                  </a:lnTo>
                  <a:lnTo>
                    <a:pt x="24" y="4"/>
                  </a:lnTo>
                  <a:lnTo>
                    <a:pt x="17" y="0"/>
                  </a:lnTo>
                  <a:lnTo>
                    <a:pt x="14" y="0"/>
                  </a:lnTo>
                  <a:lnTo>
                    <a:pt x="10" y="0"/>
                  </a:lnTo>
                  <a:lnTo>
                    <a:pt x="14" y="11"/>
                  </a:lnTo>
                  <a:lnTo>
                    <a:pt x="0" y="0"/>
                  </a:lnTo>
                  <a:close/>
                </a:path>
              </a:pathLst>
            </a:custGeom>
            <a:solidFill>
              <a:srgbClr val="0E0D0D"/>
            </a:solidFill>
            <a:ln w="9525">
              <a:noFill/>
              <a:round/>
              <a:headEnd/>
              <a:tailEnd/>
            </a:ln>
          </p:spPr>
          <p:txBody>
            <a:bodyPr/>
            <a:lstStyle/>
            <a:p>
              <a:endParaRPr lang="en-US" dirty="0"/>
            </a:p>
          </p:txBody>
        </p:sp>
        <p:sp>
          <p:nvSpPr>
            <p:cNvPr id="119" name="Freeform 117"/>
            <p:cNvSpPr>
              <a:spLocks/>
            </p:cNvSpPr>
            <p:nvPr/>
          </p:nvSpPr>
          <p:spPr bwMode="auto">
            <a:xfrm>
              <a:off x="4620" y="2199"/>
              <a:ext cx="109" cy="106"/>
            </a:xfrm>
            <a:custGeom>
              <a:avLst/>
              <a:gdLst/>
              <a:ahLst/>
              <a:cxnLst>
                <a:cxn ang="0">
                  <a:pos x="102" y="0"/>
                </a:cxn>
                <a:cxn ang="0">
                  <a:pos x="95" y="7"/>
                </a:cxn>
                <a:cxn ang="0">
                  <a:pos x="88" y="10"/>
                </a:cxn>
                <a:cxn ang="0">
                  <a:pos x="81" y="17"/>
                </a:cxn>
                <a:cxn ang="0">
                  <a:pos x="74" y="24"/>
                </a:cxn>
                <a:cxn ang="0">
                  <a:pos x="67" y="28"/>
                </a:cxn>
                <a:cxn ang="0">
                  <a:pos x="63" y="35"/>
                </a:cxn>
                <a:cxn ang="0">
                  <a:pos x="56" y="42"/>
                </a:cxn>
                <a:cxn ang="0">
                  <a:pos x="49" y="46"/>
                </a:cxn>
                <a:cxn ang="0">
                  <a:pos x="42" y="53"/>
                </a:cxn>
                <a:cxn ang="0">
                  <a:pos x="39" y="60"/>
                </a:cxn>
                <a:cxn ang="0">
                  <a:pos x="31" y="67"/>
                </a:cxn>
                <a:cxn ang="0">
                  <a:pos x="24" y="70"/>
                </a:cxn>
                <a:cxn ang="0">
                  <a:pos x="17" y="78"/>
                </a:cxn>
                <a:cxn ang="0">
                  <a:pos x="14" y="85"/>
                </a:cxn>
                <a:cxn ang="0">
                  <a:pos x="7" y="88"/>
                </a:cxn>
                <a:cxn ang="0">
                  <a:pos x="0" y="95"/>
                </a:cxn>
                <a:cxn ang="0">
                  <a:pos x="14" y="106"/>
                </a:cxn>
                <a:cxn ang="0">
                  <a:pos x="17" y="102"/>
                </a:cxn>
                <a:cxn ang="0">
                  <a:pos x="24" y="95"/>
                </a:cxn>
                <a:cxn ang="0">
                  <a:pos x="31" y="88"/>
                </a:cxn>
                <a:cxn ang="0">
                  <a:pos x="35" y="81"/>
                </a:cxn>
                <a:cxn ang="0">
                  <a:pos x="42" y="78"/>
                </a:cxn>
                <a:cxn ang="0">
                  <a:pos x="49" y="70"/>
                </a:cxn>
                <a:cxn ang="0">
                  <a:pos x="53" y="63"/>
                </a:cxn>
                <a:cxn ang="0">
                  <a:pos x="60" y="60"/>
                </a:cxn>
                <a:cxn ang="0">
                  <a:pos x="67" y="53"/>
                </a:cxn>
                <a:cxn ang="0">
                  <a:pos x="74" y="46"/>
                </a:cxn>
                <a:cxn ang="0">
                  <a:pos x="77" y="42"/>
                </a:cxn>
                <a:cxn ang="0">
                  <a:pos x="85" y="35"/>
                </a:cxn>
                <a:cxn ang="0">
                  <a:pos x="92" y="28"/>
                </a:cxn>
                <a:cxn ang="0">
                  <a:pos x="99" y="24"/>
                </a:cxn>
                <a:cxn ang="0">
                  <a:pos x="106" y="17"/>
                </a:cxn>
                <a:cxn ang="0">
                  <a:pos x="109" y="10"/>
                </a:cxn>
                <a:cxn ang="0">
                  <a:pos x="102" y="0"/>
                </a:cxn>
              </a:cxnLst>
              <a:rect l="0" t="0" r="r" b="b"/>
              <a:pathLst>
                <a:path w="109" h="106">
                  <a:moveTo>
                    <a:pt x="102" y="0"/>
                  </a:moveTo>
                  <a:lnTo>
                    <a:pt x="95" y="7"/>
                  </a:lnTo>
                  <a:lnTo>
                    <a:pt x="88" y="10"/>
                  </a:lnTo>
                  <a:lnTo>
                    <a:pt x="81" y="17"/>
                  </a:lnTo>
                  <a:lnTo>
                    <a:pt x="74" y="24"/>
                  </a:lnTo>
                  <a:lnTo>
                    <a:pt x="67" y="28"/>
                  </a:lnTo>
                  <a:lnTo>
                    <a:pt x="63" y="35"/>
                  </a:lnTo>
                  <a:lnTo>
                    <a:pt x="56" y="42"/>
                  </a:lnTo>
                  <a:lnTo>
                    <a:pt x="49" y="46"/>
                  </a:lnTo>
                  <a:lnTo>
                    <a:pt x="42" y="53"/>
                  </a:lnTo>
                  <a:lnTo>
                    <a:pt x="39" y="60"/>
                  </a:lnTo>
                  <a:lnTo>
                    <a:pt x="31" y="67"/>
                  </a:lnTo>
                  <a:lnTo>
                    <a:pt x="24" y="70"/>
                  </a:lnTo>
                  <a:lnTo>
                    <a:pt x="17" y="78"/>
                  </a:lnTo>
                  <a:lnTo>
                    <a:pt x="14" y="85"/>
                  </a:lnTo>
                  <a:lnTo>
                    <a:pt x="7" y="88"/>
                  </a:lnTo>
                  <a:lnTo>
                    <a:pt x="0" y="95"/>
                  </a:lnTo>
                  <a:lnTo>
                    <a:pt x="14" y="106"/>
                  </a:lnTo>
                  <a:lnTo>
                    <a:pt x="17" y="102"/>
                  </a:lnTo>
                  <a:lnTo>
                    <a:pt x="24" y="95"/>
                  </a:lnTo>
                  <a:lnTo>
                    <a:pt x="31" y="88"/>
                  </a:lnTo>
                  <a:lnTo>
                    <a:pt x="35" y="81"/>
                  </a:lnTo>
                  <a:lnTo>
                    <a:pt x="42" y="78"/>
                  </a:lnTo>
                  <a:lnTo>
                    <a:pt x="49" y="70"/>
                  </a:lnTo>
                  <a:lnTo>
                    <a:pt x="53" y="63"/>
                  </a:lnTo>
                  <a:lnTo>
                    <a:pt x="60" y="60"/>
                  </a:lnTo>
                  <a:lnTo>
                    <a:pt x="67" y="53"/>
                  </a:lnTo>
                  <a:lnTo>
                    <a:pt x="74" y="46"/>
                  </a:lnTo>
                  <a:lnTo>
                    <a:pt x="77" y="42"/>
                  </a:lnTo>
                  <a:lnTo>
                    <a:pt x="85" y="35"/>
                  </a:lnTo>
                  <a:lnTo>
                    <a:pt x="92" y="28"/>
                  </a:lnTo>
                  <a:lnTo>
                    <a:pt x="99" y="24"/>
                  </a:lnTo>
                  <a:lnTo>
                    <a:pt x="106" y="17"/>
                  </a:lnTo>
                  <a:lnTo>
                    <a:pt x="109" y="10"/>
                  </a:lnTo>
                  <a:lnTo>
                    <a:pt x="102" y="0"/>
                  </a:lnTo>
                  <a:close/>
                </a:path>
              </a:pathLst>
            </a:custGeom>
            <a:solidFill>
              <a:srgbClr val="0E0D0D"/>
            </a:solidFill>
            <a:ln w="9525">
              <a:noFill/>
              <a:round/>
              <a:headEnd/>
              <a:tailEnd/>
            </a:ln>
          </p:spPr>
          <p:txBody>
            <a:bodyPr/>
            <a:lstStyle/>
            <a:p>
              <a:endParaRPr lang="en-US" dirty="0"/>
            </a:p>
          </p:txBody>
        </p:sp>
        <p:sp>
          <p:nvSpPr>
            <p:cNvPr id="120" name="Freeform 118"/>
            <p:cNvSpPr>
              <a:spLocks/>
            </p:cNvSpPr>
            <p:nvPr/>
          </p:nvSpPr>
          <p:spPr bwMode="auto">
            <a:xfrm>
              <a:off x="4623" y="2294"/>
              <a:ext cx="11" cy="11"/>
            </a:xfrm>
            <a:custGeom>
              <a:avLst/>
              <a:gdLst/>
              <a:ahLst/>
              <a:cxnLst>
                <a:cxn ang="0">
                  <a:pos x="7" y="11"/>
                </a:cxn>
                <a:cxn ang="0">
                  <a:pos x="11" y="11"/>
                </a:cxn>
                <a:cxn ang="0">
                  <a:pos x="11" y="7"/>
                </a:cxn>
                <a:cxn ang="0">
                  <a:pos x="11" y="4"/>
                </a:cxn>
                <a:cxn ang="0">
                  <a:pos x="11" y="0"/>
                </a:cxn>
                <a:cxn ang="0">
                  <a:pos x="7" y="0"/>
                </a:cxn>
                <a:cxn ang="0">
                  <a:pos x="4" y="0"/>
                </a:cxn>
                <a:cxn ang="0">
                  <a:pos x="0" y="0"/>
                </a:cxn>
                <a:cxn ang="0">
                  <a:pos x="0" y="0"/>
                </a:cxn>
                <a:cxn ang="0">
                  <a:pos x="7" y="11"/>
                </a:cxn>
              </a:cxnLst>
              <a:rect l="0" t="0" r="r" b="b"/>
              <a:pathLst>
                <a:path w="11" h="11">
                  <a:moveTo>
                    <a:pt x="7" y="11"/>
                  </a:moveTo>
                  <a:lnTo>
                    <a:pt x="11" y="11"/>
                  </a:lnTo>
                  <a:lnTo>
                    <a:pt x="11" y="7"/>
                  </a:lnTo>
                  <a:lnTo>
                    <a:pt x="11" y="4"/>
                  </a:lnTo>
                  <a:lnTo>
                    <a:pt x="11" y="0"/>
                  </a:lnTo>
                  <a:lnTo>
                    <a:pt x="7" y="0"/>
                  </a:lnTo>
                  <a:lnTo>
                    <a:pt x="4" y="0"/>
                  </a:lnTo>
                  <a:lnTo>
                    <a:pt x="0" y="0"/>
                  </a:lnTo>
                  <a:lnTo>
                    <a:pt x="0" y="0"/>
                  </a:lnTo>
                  <a:lnTo>
                    <a:pt x="7" y="11"/>
                  </a:lnTo>
                  <a:close/>
                </a:path>
              </a:pathLst>
            </a:custGeom>
            <a:solidFill>
              <a:srgbClr val="0E0D0D"/>
            </a:solidFill>
            <a:ln w="9525">
              <a:noFill/>
              <a:round/>
              <a:headEnd/>
              <a:tailEnd/>
            </a:ln>
          </p:spPr>
          <p:txBody>
            <a:bodyPr/>
            <a:lstStyle/>
            <a:p>
              <a:endParaRPr lang="en-US" dirty="0"/>
            </a:p>
          </p:txBody>
        </p:sp>
        <p:sp>
          <p:nvSpPr>
            <p:cNvPr id="121" name="Freeform 119"/>
            <p:cNvSpPr>
              <a:spLocks/>
            </p:cNvSpPr>
            <p:nvPr/>
          </p:nvSpPr>
          <p:spPr bwMode="auto">
            <a:xfrm>
              <a:off x="4453" y="1746"/>
              <a:ext cx="421" cy="527"/>
            </a:xfrm>
            <a:custGeom>
              <a:avLst/>
              <a:gdLst/>
              <a:ahLst/>
              <a:cxnLst>
                <a:cxn ang="0">
                  <a:pos x="128" y="102"/>
                </a:cxn>
                <a:cxn ang="0">
                  <a:pos x="103" y="95"/>
                </a:cxn>
                <a:cxn ang="0">
                  <a:pos x="75" y="92"/>
                </a:cxn>
                <a:cxn ang="0">
                  <a:pos x="50" y="85"/>
                </a:cxn>
                <a:cxn ang="0">
                  <a:pos x="22" y="81"/>
                </a:cxn>
                <a:cxn ang="0">
                  <a:pos x="4" y="81"/>
                </a:cxn>
                <a:cxn ang="0">
                  <a:pos x="22" y="109"/>
                </a:cxn>
                <a:cxn ang="0">
                  <a:pos x="36" y="131"/>
                </a:cxn>
                <a:cxn ang="0">
                  <a:pos x="53" y="155"/>
                </a:cxn>
                <a:cxn ang="0">
                  <a:pos x="75" y="177"/>
                </a:cxn>
                <a:cxn ang="0">
                  <a:pos x="96" y="198"/>
                </a:cxn>
                <a:cxn ang="0">
                  <a:pos x="78" y="216"/>
                </a:cxn>
                <a:cxn ang="0">
                  <a:pos x="64" y="233"/>
                </a:cxn>
                <a:cxn ang="0">
                  <a:pos x="50" y="251"/>
                </a:cxn>
                <a:cxn ang="0">
                  <a:pos x="36" y="265"/>
                </a:cxn>
                <a:cxn ang="0">
                  <a:pos x="18" y="283"/>
                </a:cxn>
                <a:cxn ang="0">
                  <a:pos x="22" y="297"/>
                </a:cxn>
                <a:cxn ang="0">
                  <a:pos x="39" y="308"/>
                </a:cxn>
                <a:cxn ang="0">
                  <a:pos x="60" y="315"/>
                </a:cxn>
                <a:cxn ang="0">
                  <a:pos x="82" y="318"/>
                </a:cxn>
                <a:cxn ang="0">
                  <a:pos x="103" y="318"/>
                </a:cxn>
                <a:cxn ang="0">
                  <a:pos x="124" y="318"/>
                </a:cxn>
                <a:cxn ang="0">
                  <a:pos x="138" y="318"/>
                </a:cxn>
                <a:cxn ang="0">
                  <a:pos x="149" y="311"/>
                </a:cxn>
                <a:cxn ang="0">
                  <a:pos x="163" y="301"/>
                </a:cxn>
                <a:cxn ang="0">
                  <a:pos x="174" y="297"/>
                </a:cxn>
                <a:cxn ang="0">
                  <a:pos x="188" y="293"/>
                </a:cxn>
                <a:cxn ang="0">
                  <a:pos x="198" y="304"/>
                </a:cxn>
                <a:cxn ang="0">
                  <a:pos x="198" y="322"/>
                </a:cxn>
                <a:cxn ang="0">
                  <a:pos x="191" y="332"/>
                </a:cxn>
                <a:cxn ang="0">
                  <a:pos x="177" y="336"/>
                </a:cxn>
                <a:cxn ang="0">
                  <a:pos x="163" y="339"/>
                </a:cxn>
                <a:cxn ang="0">
                  <a:pos x="149" y="339"/>
                </a:cxn>
                <a:cxn ang="0">
                  <a:pos x="135" y="339"/>
                </a:cxn>
                <a:cxn ang="0">
                  <a:pos x="124" y="347"/>
                </a:cxn>
                <a:cxn ang="0">
                  <a:pos x="121" y="375"/>
                </a:cxn>
                <a:cxn ang="0">
                  <a:pos x="135" y="389"/>
                </a:cxn>
                <a:cxn ang="0">
                  <a:pos x="152" y="389"/>
                </a:cxn>
                <a:cxn ang="0">
                  <a:pos x="167" y="393"/>
                </a:cxn>
                <a:cxn ang="0">
                  <a:pos x="191" y="417"/>
                </a:cxn>
                <a:cxn ang="0">
                  <a:pos x="216" y="442"/>
                </a:cxn>
                <a:cxn ang="0">
                  <a:pos x="244" y="470"/>
                </a:cxn>
                <a:cxn ang="0">
                  <a:pos x="273" y="495"/>
                </a:cxn>
                <a:cxn ang="0">
                  <a:pos x="305" y="520"/>
                </a:cxn>
                <a:cxn ang="0">
                  <a:pos x="326" y="506"/>
                </a:cxn>
                <a:cxn ang="0">
                  <a:pos x="344" y="481"/>
                </a:cxn>
                <a:cxn ang="0">
                  <a:pos x="361" y="453"/>
                </a:cxn>
                <a:cxn ang="0">
                  <a:pos x="379" y="424"/>
                </a:cxn>
                <a:cxn ang="0">
                  <a:pos x="393" y="400"/>
                </a:cxn>
                <a:cxn ang="0">
                  <a:pos x="407" y="357"/>
                </a:cxn>
                <a:cxn ang="0">
                  <a:pos x="411" y="286"/>
                </a:cxn>
                <a:cxn ang="0">
                  <a:pos x="418" y="212"/>
                </a:cxn>
                <a:cxn ang="0">
                  <a:pos x="397" y="166"/>
                </a:cxn>
                <a:cxn ang="0">
                  <a:pos x="365" y="131"/>
                </a:cxn>
                <a:cxn ang="0">
                  <a:pos x="329" y="95"/>
                </a:cxn>
                <a:cxn ang="0">
                  <a:pos x="294" y="60"/>
                </a:cxn>
                <a:cxn ang="0">
                  <a:pos x="262" y="24"/>
                </a:cxn>
                <a:cxn ang="0">
                  <a:pos x="234" y="3"/>
                </a:cxn>
                <a:cxn ang="0">
                  <a:pos x="213" y="21"/>
                </a:cxn>
                <a:cxn ang="0">
                  <a:pos x="195" y="39"/>
                </a:cxn>
                <a:cxn ang="0">
                  <a:pos x="177" y="60"/>
                </a:cxn>
                <a:cxn ang="0">
                  <a:pos x="160" y="81"/>
                </a:cxn>
                <a:cxn ang="0">
                  <a:pos x="145" y="102"/>
                </a:cxn>
              </a:cxnLst>
              <a:rect l="0" t="0" r="r" b="b"/>
              <a:pathLst>
                <a:path w="421" h="527">
                  <a:moveTo>
                    <a:pt x="145" y="102"/>
                  </a:moveTo>
                  <a:lnTo>
                    <a:pt x="138" y="102"/>
                  </a:lnTo>
                  <a:lnTo>
                    <a:pt x="128" y="102"/>
                  </a:lnTo>
                  <a:lnTo>
                    <a:pt x="117" y="99"/>
                  </a:lnTo>
                  <a:lnTo>
                    <a:pt x="110" y="99"/>
                  </a:lnTo>
                  <a:lnTo>
                    <a:pt x="103" y="95"/>
                  </a:lnTo>
                  <a:lnTo>
                    <a:pt x="92" y="95"/>
                  </a:lnTo>
                  <a:lnTo>
                    <a:pt x="85" y="92"/>
                  </a:lnTo>
                  <a:lnTo>
                    <a:pt x="75" y="92"/>
                  </a:lnTo>
                  <a:lnTo>
                    <a:pt x="68" y="88"/>
                  </a:lnTo>
                  <a:lnTo>
                    <a:pt x="57" y="88"/>
                  </a:lnTo>
                  <a:lnTo>
                    <a:pt x="50" y="85"/>
                  </a:lnTo>
                  <a:lnTo>
                    <a:pt x="39" y="85"/>
                  </a:lnTo>
                  <a:lnTo>
                    <a:pt x="29" y="81"/>
                  </a:lnTo>
                  <a:lnTo>
                    <a:pt x="22" y="81"/>
                  </a:lnTo>
                  <a:lnTo>
                    <a:pt x="11" y="78"/>
                  </a:lnTo>
                  <a:lnTo>
                    <a:pt x="0" y="74"/>
                  </a:lnTo>
                  <a:lnTo>
                    <a:pt x="4" y="81"/>
                  </a:lnTo>
                  <a:lnTo>
                    <a:pt x="11" y="92"/>
                  </a:lnTo>
                  <a:lnTo>
                    <a:pt x="14" y="99"/>
                  </a:lnTo>
                  <a:lnTo>
                    <a:pt x="22" y="109"/>
                  </a:lnTo>
                  <a:lnTo>
                    <a:pt x="25" y="116"/>
                  </a:lnTo>
                  <a:lnTo>
                    <a:pt x="32" y="124"/>
                  </a:lnTo>
                  <a:lnTo>
                    <a:pt x="36" y="131"/>
                  </a:lnTo>
                  <a:lnTo>
                    <a:pt x="43" y="141"/>
                  </a:lnTo>
                  <a:lnTo>
                    <a:pt x="50" y="148"/>
                  </a:lnTo>
                  <a:lnTo>
                    <a:pt x="53" y="155"/>
                  </a:lnTo>
                  <a:lnTo>
                    <a:pt x="60" y="163"/>
                  </a:lnTo>
                  <a:lnTo>
                    <a:pt x="68" y="170"/>
                  </a:lnTo>
                  <a:lnTo>
                    <a:pt x="75" y="177"/>
                  </a:lnTo>
                  <a:lnTo>
                    <a:pt x="82" y="184"/>
                  </a:lnTo>
                  <a:lnTo>
                    <a:pt x="89" y="191"/>
                  </a:lnTo>
                  <a:lnTo>
                    <a:pt x="96" y="198"/>
                  </a:lnTo>
                  <a:lnTo>
                    <a:pt x="89" y="205"/>
                  </a:lnTo>
                  <a:lnTo>
                    <a:pt x="85" y="209"/>
                  </a:lnTo>
                  <a:lnTo>
                    <a:pt x="78" y="216"/>
                  </a:lnTo>
                  <a:lnTo>
                    <a:pt x="75" y="223"/>
                  </a:lnTo>
                  <a:lnTo>
                    <a:pt x="71" y="230"/>
                  </a:lnTo>
                  <a:lnTo>
                    <a:pt x="64" y="233"/>
                  </a:lnTo>
                  <a:lnTo>
                    <a:pt x="60" y="240"/>
                  </a:lnTo>
                  <a:lnTo>
                    <a:pt x="53" y="244"/>
                  </a:lnTo>
                  <a:lnTo>
                    <a:pt x="50" y="251"/>
                  </a:lnTo>
                  <a:lnTo>
                    <a:pt x="46" y="255"/>
                  </a:lnTo>
                  <a:lnTo>
                    <a:pt x="39" y="262"/>
                  </a:lnTo>
                  <a:lnTo>
                    <a:pt x="36" y="265"/>
                  </a:lnTo>
                  <a:lnTo>
                    <a:pt x="29" y="272"/>
                  </a:lnTo>
                  <a:lnTo>
                    <a:pt x="22" y="276"/>
                  </a:lnTo>
                  <a:lnTo>
                    <a:pt x="18" y="283"/>
                  </a:lnTo>
                  <a:lnTo>
                    <a:pt x="11" y="286"/>
                  </a:lnTo>
                  <a:lnTo>
                    <a:pt x="18" y="293"/>
                  </a:lnTo>
                  <a:lnTo>
                    <a:pt x="22" y="297"/>
                  </a:lnTo>
                  <a:lnTo>
                    <a:pt x="29" y="304"/>
                  </a:lnTo>
                  <a:lnTo>
                    <a:pt x="36" y="308"/>
                  </a:lnTo>
                  <a:lnTo>
                    <a:pt x="39" y="308"/>
                  </a:lnTo>
                  <a:lnTo>
                    <a:pt x="46" y="311"/>
                  </a:lnTo>
                  <a:lnTo>
                    <a:pt x="53" y="315"/>
                  </a:lnTo>
                  <a:lnTo>
                    <a:pt x="60" y="315"/>
                  </a:lnTo>
                  <a:lnTo>
                    <a:pt x="68" y="315"/>
                  </a:lnTo>
                  <a:lnTo>
                    <a:pt x="75" y="318"/>
                  </a:lnTo>
                  <a:lnTo>
                    <a:pt x="82" y="318"/>
                  </a:lnTo>
                  <a:lnTo>
                    <a:pt x="89" y="318"/>
                  </a:lnTo>
                  <a:lnTo>
                    <a:pt x="96" y="318"/>
                  </a:lnTo>
                  <a:lnTo>
                    <a:pt x="103" y="318"/>
                  </a:lnTo>
                  <a:lnTo>
                    <a:pt x="110" y="318"/>
                  </a:lnTo>
                  <a:lnTo>
                    <a:pt x="121" y="318"/>
                  </a:lnTo>
                  <a:lnTo>
                    <a:pt x="124" y="318"/>
                  </a:lnTo>
                  <a:lnTo>
                    <a:pt x="128" y="318"/>
                  </a:lnTo>
                  <a:lnTo>
                    <a:pt x="131" y="318"/>
                  </a:lnTo>
                  <a:lnTo>
                    <a:pt x="138" y="318"/>
                  </a:lnTo>
                  <a:lnTo>
                    <a:pt x="142" y="315"/>
                  </a:lnTo>
                  <a:lnTo>
                    <a:pt x="145" y="311"/>
                  </a:lnTo>
                  <a:lnTo>
                    <a:pt x="149" y="311"/>
                  </a:lnTo>
                  <a:lnTo>
                    <a:pt x="152" y="308"/>
                  </a:lnTo>
                  <a:lnTo>
                    <a:pt x="156" y="304"/>
                  </a:lnTo>
                  <a:lnTo>
                    <a:pt x="163" y="301"/>
                  </a:lnTo>
                  <a:lnTo>
                    <a:pt x="167" y="301"/>
                  </a:lnTo>
                  <a:lnTo>
                    <a:pt x="170" y="297"/>
                  </a:lnTo>
                  <a:lnTo>
                    <a:pt x="174" y="297"/>
                  </a:lnTo>
                  <a:lnTo>
                    <a:pt x="177" y="293"/>
                  </a:lnTo>
                  <a:lnTo>
                    <a:pt x="184" y="293"/>
                  </a:lnTo>
                  <a:lnTo>
                    <a:pt x="188" y="293"/>
                  </a:lnTo>
                  <a:lnTo>
                    <a:pt x="191" y="297"/>
                  </a:lnTo>
                  <a:lnTo>
                    <a:pt x="195" y="301"/>
                  </a:lnTo>
                  <a:lnTo>
                    <a:pt x="198" y="304"/>
                  </a:lnTo>
                  <a:lnTo>
                    <a:pt x="198" y="311"/>
                  </a:lnTo>
                  <a:lnTo>
                    <a:pt x="198" y="315"/>
                  </a:lnTo>
                  <a:lnTo>
                    <a:pt x="198" y="322"/>
                  </a:lnTo>
                  <a:lnTo>
                    <a:pt x="195" y="325"/>
                  </a:lnTo>
                  <a:lnTo>
                    <a:pt x="195" y="332"/>
                  </a:lnTo>
                  <a:lnTo>
                    <a:pt x="191" y="332"/>
                  </a:lnTo>
                  <a:lnTo>
                    <a:pt x="188" y="336"/>
                  </a:lnTo>
                  <a:lnTo>
                    <a:pt x="181" y="336"/>
                  </a:lnTo>
                  <a:lnTo>
                    <a:pt x="177" y="336"/>
                  </a:lnTo>
                  <a:lnTo>
                    <a:pt x="174" y="339"/>
                  </a:lnTo>
                  <a:lnTo>
                    <a:pt x="170" y="339"/>
                  </a:lnTo>
                  <a:lnTo>
                    <a:pt x="163" y="339"/>
                  </a:lnTo>
                  <a:lnTo>
                    <a:pt x="160" y="339"/>
                  </a:lnTo>
                  <a:lnTo>
                    <a:pt x="156" y="339"/>
                  </a:lnTo>
                  <a:lnTo>
                    <a:pt x="149" y="339"/>
                  </a:lnTo>
                  <a:lnTo>
                    <a:pt x="145" y="339"/>
                  </a:lnTo>
                  <a:lnTo>
                    <a:pt x="142" y="339"/>
                  </a:lnTo>
                  <a:lnTo>
                    <a:pt x="135" y="339"/>
                  </a:lnTo>
                  <a:lnTo>
                    <a:pt x="131" y="339"/>
                  </a:lnTo>
                  <a:lnTo>
                    <a:pt x="128" y="343"/>
                  </a:lnTo>
                  <a:lnTo>
                    <a:pt x="124" y="347"/>
                  </a:lnTo>
                  <a:lnTo>
                    <a:pt x="117" y="354"/>
                  </a:lnTo>
                  <a:lnTo>
                    <a:pt x="117" y="364"/>
                  </a:lnTo>
                  <a:lnTo>
                    <a:pt x="121" y="375"/>
                  </a:lnTo>
                  <a:lnTo>
                    <a:pt x="124" y="385"/>
                  </a:lnTo>
                  <a:lnTo>
                    <a:pt x="128" y="389"/>
                  </a:lnTo>
                  <a:lnTo>
                    <a:pt x="135" y="389"/>
                  </a:lnTo>
                  <a:lnTo>
                    <a:pt x="138" y="389"/>
                  </a:lnTo>
                  <a:lnTo>
                    <a:pt x="145" y="389"/>
                  </a:lnTo>
                  <a:lnTo>
                    <a:pt x="152" y="389"/>
                  </a:lnTo>
                  <a:lnTo>
                    <a:pt x="156" y="389"/>
                  </a:lnTo>
                  <a:lnTo>
                    <a:pt x="163" y="389"/>
                  </a:lnTo>
                  <a:lnTo>
                    <a:pt x="167" y="393"/>
                  </a:lnTo>
                  <a:lnTo>
                    <a:pt x="174" y="400"/>
                  </a:lnTo>
                  <a:lnTo>
                    <a:pt x="181" y="410"/>
                  </a:lnTo>
                  <a:lnTo>
                    <a:pt x="191" y="417"/>
                  </a:lnTo>
                  <a:lnTo>
                    <a:pt x="198" y="424"/>
                  </a:lnTo>
                  <a:lnTo>
                    <a:pt x="209" y="435"/>
                  </a:lnTo>
                  <a:lnTo>
                    <a:pt x="216" y="442"/>
                  </a:lnTo>
                  <a:lnTo>
                    <a:pt x="227" y="453"/>
                  </a:lnTo>
                  <a:lnTo>
                    <a:pt x="237" y="460"/>
                  </a:lnTo>
                  <a:lnTo>
                    <a:pt x="244" y="470"/>
                  </a:lnTo>
                  <a:lnTo>
                    <a:pt x="255" y="477"/>
                  </a:lnTo>
                  <a:lnTo>
                    <a:pt x="266" y="485"/>
                  </a:lnTo>
                  <a:lnTo>
                    <a:pt x="273" y="495"/>
                  </a:lnTo>
                  <a:lnTo>
                    <a:pt x="283" y="502"/>
                  </a:lnTo>
                  <a:lnTo>
                    <a:pt x="294" y="509"/>
                  </a:lnTo>
                  <a:lnTo>
                    <a:pt x="305" y="520"/>
                  </a:lnTo>
                  <a:lnTo>
                    <a:pt x="315" y="527"/>
                  </a:lnTo>
                  <a:lnTo>
                    <a:pt x="319" y="516"/>
                  </a:lnTo>
                  <a:lnTo>
                    <a:pt x="326" y="506"/>
                  </a:lnTo>
                  <a:lnTo>
                    <a:pt x="333" y="499"/>
                  </a:lnTo>
                  <a:lnTo>
                    <a:pt x="340" y="488"/>
                  </a:lnTo>
                  <a:lnTo>
                    <a:pt x="344" y="481"/>
                  </a:lnTo>
                  <a:lnTo>
                    <a:pt x="351" y="470"/>
                  </a:lnTo>
                  <a:lnTo>
                    <a:pt x="358" y="460"/>
                  </a:lnTo>
                  <a:lnTo>
                    <a:pt x="361" y="453"/>
                  </a:lnTo>
                  <a:lnTo>
                    <a:pt x="368" y="442"/>
                  </a:lnTo>
                  <a:lnTo>
                    <a:pt x="375" y="435"/>
                  </a:lnTo>
                  <a:lnTo>
                    <a:pt x="379" y="424"/>
                  </a:lnTo>
                  <a:lnTo>
                    <a:pt x="386" y="417"/>
                  </a:lnTo>
                  <a:lnTo>
                    <a:pt x="390" y="407"/>
                  </a:lnTo>
                  <a:lnTo>
                    <a:pt x="393" y="400"/>
                  </a:lnTo>
                  <a:lnTo>
                    <a:pt x="400" y="389"/>
                  </a:lnTo>
                  <a:lnTo>
                    <a:pt x="404" y="378"/>
                  </a:lnTo>
                  <a:lnTo>
                    <a:pt x="407" y="357"/>
                  </a:lnTo>
                  <a:lnTo>
                    <a:pt x="407" y="332"/>
                  </a:lnTo>
                  <a:lnTo>
                    <a:pt x="411" y="308"/>
                  </a:lnTo>
                  <a:lnTo>
                    <a:pt x="411" y="286"/>
                  </a:lnTo>
                  <a:lnTo>
                    <a:pt x="414" y="262"/>
                  </a:lnTo>
                  <a:lnTo>
                    <a:pt x="418" y="237"/>
                  </a:lnTo>
                  <a:lnTo>
                    <a:pt x="418" y="212"/>
                  </a:lnTo>
                  <a:lnTo>
                    <a:pt x="421" y="191"/>
                  </a:lnTo>
                  <a:lnTo>
                    <a:pt x="407" y="177"/>
                  </a:lnTo>
                  <a:lnTo>
                    <a:pt x="397" y="166"/>
                  </a:lnTo>
                  <a:lnTo>
                    <a:pt x="386" y="155"/>
                  </a:lnTo>
                  <a:lnTo>
                    <a:pt x="375" y="141"/>
                  </a:lnTo>
                  <a:lnTo>
                    <a:pt x="365" y="131"/>
                  </a:lnTo>
                  <a:lnTo>
                    <a:pt x="351" y="120"/>
                  </a:lnTo>
                  <a:lnTo>
                    <a:pt x="340" y="106"/>
                  </a:lnTo>
                  <a:lnTo>
                    <a:pt x="329" y="95"/>
                  </a:lnTo>
                  <a:lnTo>
                    <a:pt x="319" y="85"/>
                  </a:lnTo>
                  <a:lnTo>
                    <a:pt x="305" y="70"/>
                  </a:lnTo>
                  <a:lnTo>
                    <a:pt x="294" y="60"/>
                  </a:lnTo>
                  <a:lnTo>
                    <a:pt x="283" y="46"/>
                  </a:lnTo>
                  <a:lnTo>
                    <a:pt x="273" y="35"/>
                  </a:lnTo>
                  <a:lnTo>
                    <a:pt x="262" y="24"/>
                  </a:lnTo>
                  <a:lnTo>
                    <a:pt x="248" y="10"/>
                  </a:lnTo>
                  <a:lnTo>
                    <a:pt x="237" y="0"/>
                  </a:lnTo>
                  <a:lnTo>
                    <a:pt x="234" y="3"/>
                  </a:lnTo>
                  <a:lnTo>
                    <a:pt x="227" y="10"/>
                  </a:lnTo>
                  <a:lnTo>
                    <a:pt x="220" y="14"/>
                  </a:lnTo>
                  <a:lnTo>
                    <a:pt x="213" y="21"/>
                  </a:lnTo>
                  <a:lnTo>
                    <a:pt x="209" y="24"/>
                  </a:lnTo>
                  <a:lnTo>
                    <a:pt x="202" y="32"/>
                  </a:lnTo>
                  <a:lnTo>
                    <a:pt x="195" y="39"/>
                  </a:lnTo>
                  <a:lnTo>
                    <a:pt x="188" y="46"/>
                  </a:lnTo>
                  <a:lnTo>
                    <a:pt x="184" y="53"/>
                  </a:lnTo>
                  <a:lnTo>
                    <a:pt x="177" y="60"/>
                  </a:lnTo>
                  <a:lnTo>
                    <a:pt x="170" y="67"/>
                  </a:lnTo>
                  <a:lnTo>
                    <a:pt x="167" y="74"/>
                  </a:lnTo>
                  <a:lnTo>
                    <a:pt x="160" y="81"/>
                  </a:lnTo>
                  <a:lnTo>
                    <a:pt x="156" y="88"/>
                  </a:lnTo>
                  <a:lnTo>
                    <a:pt x="149" y="95"/>
                  </a:lnTo>
                  <a:lnTo>
                    <a:pt x="145" y="102"/>
                  </a:lnTo>
                  <a:close/>
                </a:path>
              </a:pathLst>
            </a:custGeom>
            <a:solidFill>
              <a:srgbClr val="FFD9AA"/>
            </a:solidFill>
            <a:ln w="9525">
              <a:noFill/>
              <a:round/>
              <a:headEnd/>
              <a:tailEnd/>
            </a:ln>
          </p:spPr>
          <p:txBody>
            <a:bodyPr/>
            <a:lstStyle/>
            <a:p>
              <a:endParaRPr lang="en-US" dirty="0"/>
            </a:p>
          </p:txBody>
        </p:sp>
        <p:sp>
          <p:nvSpPr>
            <p:cNvPr id="122" name="Freeform 120"/>
            <p:cNvSpPr>
              <a:spLocks/>
            </p:cNvSpPr>
            <p:nvPr/>
          </p:nvSpPr>
          <p:spPr bwMode="auto">
            <a:xfrm>
              <a:off x="4598" y="1841"/>
              <a:ext cx="7" cy="18"/>
            </a:xfrm>
            <a:custGeom>
              <a:avLst/>
              <a:gdLst/>
              <a:ahLst/>
              <a:cxnLst>
                <a:cxn ang="0">
                  <a:pos x="0" y="18"/>
                </a:cxn>
                <a:cxn ang="0">
                  <a:pos x="4" y="18"/>
                </a:cxn>
                <a:cxn ang="0">
                  <a:pos x="4" y="14"/>
                </a:cxn>
                <a:cxn ang="0">
                  <a:pos x="7" y="14"/>
                </a:cxn>
                <a:cxn ang="0">
                  <a:pos x="7" y="11"/>
                </a:cxn>
                <a:cxn ang="0">
                  <a:pos x="7" y="7"/>
                </a:cxn>
                <a:cxn ang="0">
                  <a:pos x="7" y="4"/>
                </a:cxn>
                <a:cxn ang="0">
                  <a:pos x="4" y="4"/>
                </a:cxn>
                <a:cxn ang="0">
                  <a:pos x="0" y="0"/>
                </a:cxn>
                <a:cxn ang="0">
                  <a:pos x="0" y="18"/>
                </a:cxn>
              </a:cxnLst>
              <a:rect l="0" t="0" r="r" b="b"/>
              <a:pathLst>
                <a:path w="7" h="18">
                  <a:moveTo>
                    <a:pt x="0" y="18"/>
                  </a:moveTo>
                  <a:lnTo>
                    <a:pt x="4" y="18"/>
                  </a:lnTo>
                  <a:lnTo>
                    <a:pt x="4" y="14"/>
                  </a:lnTo>
                  <a:lnTo>
                    <a:pt x="7" y="14"/>
                  </a:lnTo>
                  <a:lnTo>
                    <a:pt x="7" y="11"/>
                  </a:lnTo>
                  <a:lnTo>
                    <a:pt x="7" y="7"/>
                  </a:lnTo>
                  <a:lnTo>
                    <a:pt x="7" y="4"/>
                  </a:lnTo>
                  <a:lnTo>
                    <a:pt x="4" y="4"/>
                  </a:lnTo>
                  <a:lnTo>
                    <a:pt x="0" y="0"/>
                  </a:lnTo>
                  <a:lnTo>
                    <a:pt x="0" y="18"/>
                  </a:lnTo>
                  <a:close/>
                </a:path>
              </a:pathLst>
            </a:custGeom>
            <a:solidFill>
              <a:srgbClr val="0E0D0D"/>
            </a:solidFill>
            <a:ln w="9525">
              <a:noFill/>
              <a:round/>
              <a:headEnd/>
              <a:tailEnd/>
            </a:ln>
          </p:spPr>
          <p:txBody>
            <a:bodyPr/>
            <a:lstStyle/>
            <a:p>
              <a:endParaRPr lang="en-US" dirty="0"/>
            </a:p>
          </p:txBody>
        </p:sp>
        <p:sp>
          <p:nvSpPr>
            <p:cNvPr id="123" name="Freeform 121"/>
            <p:cNvSpPr>
              <a:spLocks/>
            </p:cNvSpPr>
            <p:nvPr/>
          </p:nvSpPr>
          <p:spPr bwMode="auto">
            <a:xfrm>
              <a:off x="4446" y="1813"/>
              <a:ext cx="152" cy="46"/>
            </a:xfrm>
            <a:custGeom>
              <a:avLst/>
              <a:gdLst/>
              <a:ahLst/>
              <a:cxnLst>
                <a:cxn ang="0">
                  <a:pos x="14" y="3"/>
                </a:cxn>
                <a:cxn ang="0">
                  <a:pos x="4" y="14"/>
                </a:cxn>
                <a:cxn ang="0">
                  <a:pos x="14" y="18"/>
                </a:cxn>
                <a:cxn ang="0">
                  <a:pos x="25" y="21"/>
                </a:cxn>
                <a:cxn ang="0">
                  <a:pos x="36" y="21"/>
                </a:cxn>
                <a:cxn ang="0">
                  <a:pos x="46" y="25"/>
                </a:cxn>
                <a:cxn ang="0">
                  <a:pos x="53" y="28"/>
                </a:cxn>
                <a:cxn ang="0">
                  <a:pos x="64" y="28"/>
                </a:cxn>
                <a:cxn ang="0">
                  <a:pos x="71" y="32"/>
                </a:cxn>
                <a:cxn ang="0">
                  <a:pos x="82" y="32"/>
                </a:cxn>
                <a:cxn ang="0">
                  <a:pos x="89" y="35"/>
                </a:cxn>
                <a:cxn ang="0">
                  <a:pos x="99" y="35"/>
                </a:cxn>
                <a:cxn ang="0">
                  <a:pos x="106" y="35"/>
                </a:cxn>
                <a:cxn ang="0">
                  <a:pos x="117" y="39"/>
                </a:cxn>
                <a:cxn ang="0">
                  <a:pos x="124" y="39"/>
                </a:cxn>
                <a:cxn ang="0">
                  <a:pos x="135" y="42"/>
                </a:cxn>
                <a:cxn ang="0">
                  <a:pos x="142" y="42"/>
                </a:cxn>
                <a:cxn ang="0">
                  <a:pos x="152" y="46"/>
                </a:cxn>
                <a:cxn ang="0">
                  <a:pos x="152" y="28"/>
                </a:cxn>
                <a:cxn ang="0">
                  <a:pos x="145" y="28"/>
                </a:cxn>
                <a:cxn ang="0">
                  <a:pos x="135" y="25"/>
                </a:cxn>
                <a:cxn ang="0">
                  <a:pos x="128" y="25"/>
                </a:cxn>
                <a:cxn ang="0">
                  <a:pos x="117" y="21"/>
                </a:cxn>
                <a:cxn ang="0">
                  <a:pos x="110" y="21"/>
                </a:cxn>
                <a:cxn ang="0">
                  <a:pos x="103" y="21"/>
                </a:cxn>
                <a:cxn ang="0">
                  <a:pos x="92" y="18"/>
                </a:cxn>
                <a:cxn ang="0">
                  <a:pos x="85" y="18"/>
                </a:cxn>
                <a:cxn ang="0">
                  <a:pos x="75" y="14"/>
                </a:cxn>
                <a:cxn ang="0">
                  <a:pos x="67" y="14"/>
                </a:cxn>
                <a:cxn ang="0">
                  <a:pos x="57" y="11"/>
                </a:cxn>
                <a:cxn ang="0">
                  <a:pos x="46" y="11"/>
                </a:cxn>
                <a:cxn ang="0">
                  <a:pos x="39" y="7"/>
                </a:cxn>
                <a:cxn ang="0">
                  <a:pos x="29" y="3"/>
                </a:cxn>
                <a:cxn ang="0">
                  <a:pos x="18" y="3"/>
                </a:cxn>
                <a:cxn ang="0">
                  <a:pos x="11" y="0"/>
                </a:cxn>
                <a:cxn ang="0">
                  <a:pos x="0" y="11"/>
                </a:cxn>
                <a:cxn ang="0">
                  <a:pos x="14" y="3"/>
                </a:cxn>
              </a:cxnLst>
              <a:rect l="0" t="0" r="r" b="b"/>
              <a:pathLst>
                <a:path w="152" h="46">
                  <a:moveTo>
                    <a:pt x="14" y="3"/>
                  </a:moveTo>
                  <a:lnTo>
                    <a:pt x="4" y="14"/>
                  </a:lnTo>
                  <a:lnTo>
                    <a:pt x="14" y="18"/>
                  </a:lnTo>
                  <a:lnTo>
                    <a:pt x="25" y="21"/>
                  </a:lnTo>
                  <a:lnTo>
                    <a:pt x="36" y="21"/>
                  </a:lnTo>
                  <a:lnTo>
                    <a:pt x="46" y="25"/>
                  </a:lnTo>
                  <a:lnTo>
                    <a:pt x="53" y="28"/>
                  </a:lnTo>
                  <a:lnTo>
                    <a:pt x="64" y="28"/>
                  </a:lnTo>
                  <a:lnTo>
                    <a:pt x="71" y="32"/>
                  </a:lnTo>
                  <a:lnTo>
                    <a:pt x="82" y="32"/>
                  </a:lnTo>
                  <a:lnTo>
                    <a:pt x="89" y="35"/>
                  </a:lnTo>
                  <a:lnTo>
                    <a:pt x="99" y="35"/>
                  </a:lnTo>
                  <a:lnTo>
                    <a:pt x="106" y="35"/>
                  </a:lnTo>
                  <a:lnTo>
                    <a:pt x="117" y="39"/>
                  </a:lnTo>
                  <a:lnTo>
                    <a:pt x="124" y="39"/>
                  </a:lnTo>
                  <a:lnTo>
                    <a:pt x="135" y="42"/>
                  </a:lnTo>
                  <a:lnTo>
                    <a:pt x="142" y="42"/>
                  </a:lnTo>
                  <a:lnTo>
                    <a:pt x="152" y="46"/>
                  </a:lnTo>
                  <a:lnTo>
                    <a:pt x="152" y="28"/>
                  </a:lnTo>
                  <a:lnTo>
                    <a:pt x="145" y="28"/>
                  </a:lnTo>
                  <a:lnTo>
                    <a:pt x="135" y="25"/>
                  </a:lnTo>
                  <a:lnTo>
                    <a:pt x="128" y="25"/>
                  </a:lnTo>
                  <a:lnTo>
                    <a:pt x="117" y="21"/>
                  </a:lnTo>
                  <a:lnTo>
                    <a:pt x="110" y="21"/>
                  </a:lnTo>
                  <a:lnTo>
                    <a:pt x="103" y="21"/>
                  </a:lnTo>
                  <a:lnTo>
                    <a:pt x="92" y="18"/>
                  </a:lnTo>
                  <a:lnTo>
                    <a:pt x="85" y="18"/>
                  </a:lnTo>
                  <a:lnTo>
                    <a:pt x="75" y="14"/>
                  </a:lnTo>
                  <a:lnTo>
                    <a:pt x="67" y="14"/>
                  </a:lnTo>
                  <a:lnTo>
                    <a:pt x="57" y="11"/>
                  </a:lnTo>
                  <a:lnTo>
                    <a:pt x="46" y="11"/>
                  </a:lnTo>
                  <a:lnTo>
                    <a:pt x="39" y="7"/>
                  </a:lnTo>
                  <a:lnTo>
                    <a:pt x="29" y="3"/>
                  </a:lnTo>
                  <a:lnTo>
                    <a:pt x="18" y="3"/>
                  </a:lnTo>
                  <a:lnTo>
                    <a:pt x="11" y="0"/>
                  </a:lnTo>
                  <a:lnTo>
                    <a:pt x="0" y="11"/>
                  </a:lnTo>
                  <a:lnTo>
                    <a:pt x="14" y="3"/>
                  </a:lnTo>
                  <a:close/>
                </a:path>
              </a:pathLst>
            </a:custGeom>
            <a:solidFill>
              <a:srgbClr val="0E0D0D"/>
            </a:solidFill>
            <a:ln w="9525">
              <a:noFill/>
              <a:round/>
              <a:headEnd/>
              <a:tailEnd/>
            </a:ln>
          </p:spPr>
          <p:txBody>
            <a:bodyPr/>
            <a:lstStyle/>
            <a:p>
              <a:endParaRPr lang="en-US" dirty="0"/>
            </a:p>
          </p:txBody>
        </p:sp>
        <p:sp>
          <p:nvSpPr>
            <p:cNvPr id="124" name="Freeform 122"/>
            <p:cNvSpPr>
              <a:spLocks/>
            </p:cNvSpPr>
            <p:nvPr/>
          </p:nvSpPr>
          <p:spPr bwMode="auto">
            <a:xfrm>
              <a:off x="4446" y="1816"/>
              <a:ext cx="106" cy="131"/>
            </a:xfrm>
            <a:custGeom>
              <a:avLst/>
              <a:gdLst/>
              <a:ahLst/>
              <a:cxnLst>
                <a:cxn ang="0">
                  <a:pos x="106" y="131"/>
                </a:cxn>
                <a:cxn ang="0">
                  <a:pos x="106" y="121"/>
                </a:cxn>
                <a:cxn ang="0">
                  <a:pos x="99" y="114"/>
                </a:cxn>
                <a:cxn ang="0">
                  <a:pos x="92" y="107"/>
                </a:cxn>
                <a:cxn ang="0">
                  <a:pos x="85" y="100"/>
                </a:cxn>
                <a:cxn ang="0">
                  <a:pos x="82" y="93"/>
                </a:cxn>
                <a:cxn ang="0">
                  <a:pos x="75" y="85"/>
                </a:cxn>
                <a:cxn ang="0">
                  <a:pos x="67" y="78"/>
                </a:cxn>
                <a:cxn ang="0">
                  <a:pos x="60" y="71"/>
                </a:cxn>
                <a:cxn ang="0">
                  <a:pos x="57" y="64"/>
                </a:cxn>
                <a:cxn ang="0">
                  <a:pos x="50" y="57"/>
                </a:cxn>
                <a:cxn ang="0">
                  <a:pos x="46" y="50"/>
                </a:cxn>
                <a:cxn ang="0">
                  <a:pos x="39" y="43"/>
                </a:cxn>
                <a:cxn ang="0">
                  <a:pos x="36" y="32"/>
                </a:cxn>
                <a:cxn ang="0">
                  <a:pos x="29" y="25"/>
                </a:cxn>
                <a:cxn ang="0">
                  <a:pos x="25" y="18"/>
                </a:cxn>
                <a:cxn ang="0">
                  <a:pos x="18" y="8"/>
                </a:cxn>
                <a:cxn ang="0">
                  <a:pos x="14" y="0"/>
                </a:cxn>
                <a:cxn ang="0">
                  <a:pos x="0" y="8"/>
                </a:cxn>
                <a:cxn ang="0">
                  <a:pos x="4" y="18"/>
                </a:cxn>
                <a:cxn ang="0">
                  <a:pos x="11" y="25"/>
                </a:cxn>
                <a:cxn ang="0">
                  <a:pos x="14" y="32"/>
                </a:cxn>
                <a:cxn ang="0">
                  <a:pos x="21" y="43"/>
                </a:cxn>
                <a:cxn ang="0">
                  <a:pos x="29" y="50"/>
                </a:cxn>
                <a:cxn ang="0">
                  <a:pos x="32" y="57"/>
                </a:cxn>
                <a:cxn ang="0">
                  <a:pos x="39" y="68"/>
                </a:cxn>
                <a:cxn ang="0">
                  <a:pos x="43" y="75"/>
                </a:cxn>
                <a:cxn ang="0">
                  <a:pos x="50" y="82"/>
                </a:cxn>
                <a:cxn ang="0">
                  <a:pos x="57" y="89"/>
                </a:cxn>
                <a:cxn ang="0">
                  <a:pos x="60" y="96"/>
                </a:cxn>
                <a:cxn ang="0">
                  <a:pos x="67" y="103"/>
                </a:cxn>
                <a:cxn ang="0">
                  <a:pos x="75" y="110"/>
                </a:cxn>
                <a:cxn ang="0">
                  <a:pos x="82" y="117"/>
                </a:cxn>
                <a:cxn ang="0">
                  <a:pos x="89" y="124"/>
                </a:cxn>
                <a:cxn ang="0">
                  <a:pos x="96" y="131"/>
                </a:cxn>
                <a:cxn ang="0">
                  <a:pos x="96" y="121"/>
                </a:cxn>
                <a:cxn ang="0">
                  <a:pos x="106" y="131"/>
                </a:cxn>
              </a:cxnLst>
              <a:rect l="0" t="0" r="r" b="b"/>
              <a:pathLst>
                <a:path w="106" h="131">
                  <a:moveTo>
                    <a:pt x="106" y="131"/>
                  </a:moveTo>
                  <a:lnTo>
                    <a:pt x="106" y="121"/>
                  </a:lnTo>
                  <a:lnTo>
                    <a:pt x="99" y="114"/>
                  </a:lnTo>
                  <a:lnTo>
                    <a:pt x="92" y="107"/>
                  </a:lnTo>
                  <a:lnTo>
                    <a:pt x="85" y="100"/>
                  </a:lnTo>
                  <a:lnTo>
                    <a:pt x="82" y="93"/>
                  </a:lnTo>
                  <a:lnTo>
                    <a:pt x="75" y="85"/>
                  </a:lnTo>
                  <a:lnTo>
                    <a:pt x="67" y="78"/>
                  </a:lnTo>
                  <a:lnTo>
                    <a:pt x="60" y="71"/>
                  </a:lnTo>
                  <a:lnTo>
                    <a:pt x="57" y="64"/>
                  </a:lnTo>
                  <a:lnTo>
                    <a:pt x="50" y="57"/>
                  </a:lnTo>
                  <a:lnTo>
                    <a:pt x="46" y="50"/>
                  </a:lnTo>
                  <a:lnTo>
                    <a:pt x="39" y="43"/>
                  </a:lnTo>
                  <a:lnTo>
                    <a:pt x="36" y="32"/>
                  </a:lnTo>
                  <a:lnTo>
                    <a:pt x="29" y="25"/>
                  </a:lnTo>
                  <a:lnTo>
                    <a:pt x="25" y="18"/>
                  </a:lnTo>
                  <a:lnTo>
                    <a:pt x="18" y="8"/>
                  </a:lnTo>
                  <a:lnTo>
                    <a:pt x="14" y="0"/>
                  </a:lnTo>
                  <a:lnTo>
                    <a:pt x="0" y="8"/>
                  </a:lnTo>
                  <a:lnTo>
                    <a:pt x="4" y="18"/>
                  </a:lnTo>
                  <a:lnTo>
                    <a:pt x="11" y="25"/>
                  </a:lnTo>
                  <a:lnTo>
                    <a:pt x="14" y="32"/>
                  </a:lnTo>
                  <a:lnTo>
                    <a:pt x="21" y="43"/>
                  </a:lnTo>
                  <a:lnTo>
                    <a:pt x="29" y="50"/>
                  </a:lnTo>
                  <a:lnTo>
                    <a:pt x="32" y="57"/>
                  </a:lnTo>
                  <a:lnTo>
                    <a:pt x="39" y="68"/>
                  </a:lnTo>
                  <a:lnTo>
                    <a:pt x="43" y="75"/>
                  </a:lnTo>
                  <a:lnTo>
                    <a:pt x="50" y="82"/>
                  </a:lnTo>
                  <a:lnTo>
                    <a:pt x="57" y="89"/>
                  </a:lnTo>
                  <a:lnTo>
                    <a:pt x="60" y="96"/>
                  </a:lnTo>
                  <a:lnTo>
                    <a:pt x="67" y="103"/>
                  </a:lnTo>
                  <a:lnTo>
                    <a:pt x="75" y="110"/>
                  </a:lnTo>
                  <a:lnTo>
                    <a:pt x="82" y="117"/>
                  </a:lnTo>
                  <a:lnTo>
                    <a:pt x="89" y="124"/>
                  </a:lnTo>
                  <a:lnTo>
                    <a:pt x="96" y="131"/>
                  </a:lnTo>
                  <a:lnTo>
                    <a:pt x="96" y="121"/>
                  </a:lnTo>
                  <a:lnTo>
                    <a:pt x="106" y="131"/>
                  </a:lnTo>
                  <a:close/>
                </a:path>
              </a:pathLst>
            </a:custGeom>
            <a:solidFill>
              <a:srgbClr val="0E0D0D"/>
            </a:solidFill>
            <a:ln w="9525">
              <a:noFill/>
              <a:round/>
              <a:headEnd/>
              <a:tailEnd/>
            </a:ln>
          </p:spPr>
          <p:txBody>
            <a:bodyPr/>
            <a:lstStyle/>
            <a:p>
              <a:endParaRPr lang="en-US" dirty="0"/>
            </a:p>
          </p:txBody>
        </p:sp>
        <p:sp>
          <p:nvSpPr>
            <p:cNvPr id="125" name="Freeform 123"/>
            <p:cNvSpPr>
              <a:spLocks/>
            </p:cNvSpPr>
            <p:nvPr/>
          </p:nvSpPr>
          <p:spPr bwMode="auto">
            <a:xfrm>
              <a:off x="4457" y="1937"/>
              <a:ext cx="95" cy="102"/>
            </a:xfrm>
            <a:custGeom>
              <a:avLst/>
              <a:gdLst/>
              <a:ahLst/>
              <a:cxnLst>
                <a:cxn ang="0">
                  <a:pos x="14" y="92"/>
                </a:cxn>
                <a:cxn ang="0">
                  <a:pos x="14" y="102"/>
                </a:cxn>
                <a:cxn ang="0">
                  <a:pos x="18" y="95"/>
                </a:cxn>
                <a:cxn ang="0">
                  <a:pos x="25" y="92"/>
                </a:cxn>
                <a:cxn ang="0">
                  <a:pos x="32" y="85"/>
                </a:cxn>
                <a:cxn ang="0">
                  <a:pos x="35" y="81"/>
                </a:cxn>
                <a:cxn ang="0">
                  <a:pos x="42" y="74"/>
                </a:cxn>
                <a:cxn ang="0">
                  <a:pos x="46" y="71"/>
                </a:cxn>
                <a:cxn ang="0">
                  <a:pos x="53" y="64"/>
                </a:cxn>
                <a:cxn ang="0">
                  <a:pos x="56" y="60"/>
                </a:cxn>
                <a:cxn ang="0">
                  <a:pos x="60" y="53"/>
                </a:cxn>
                <a:cxn ang="0">
                  <a:pos x="67" y="49"/>
                </a:cxn>
                <a:cxn ang="0">
                  <a:pos x="71" y="42"/>
                </a:cxn>
                <a:cxn ang="0">
                  <a:pos x="78" y="35"/>
                </a:cxn>
                <a:cxn ang="0">
                  <a:pos x="81" y="32"/>
                </a:cxn>
                <a:cxn ang="0">
                  <a:pos x="85" y="25"/>
                </a:cxn>
                <a:cxn ang="0">
                  <a:pos x="92" y="18"/>
                </a:cxn>
                <a:cxn ang="0">
                  <a:pos x="95" y="10"/>
                </a:cxn>
                <a:cxn ang="0">
                  <a:pos x="85" y="0"/>
                </a:cxn>
                <a:cxn ang="0">
                  <a:pos x="78" y="7"/>
                </a:cxn>
                <a:cxn ang="0">
                  <a:pos x="74" y="14"/>
                </a:cxn>
                <a:cxn ang="0">
                  <a:pos x="71" y="21"/>
                </a:cxn>
                <a:cxn ang="0">
                  <a:pos x="64" y="25"/>
                </a:cxn>
                <a:cxn ang="0">
                  <a:pos x="60" y="32"/>
                </a:cxn>
                <a:cxn ang="0">
                  <a:pos x="53" y="39"/>
                </a:cxn>
                <a:cxn ang="0">
                  <a:pos x="49" y="42"/>
                </a:cxn>
                <a:cxn ang="0">
                  <a:pos x="46" y="49"/>
                </a:cxn>
                <a:cxn ang="0">
                  <a:pos x="39" y="53"/>
                </a:cxn>
                <a:cxn ang="0">
                  <a:pos x="35" y="60"/>
                </a:cxn>
                <a:cxn ang="0">
                  <a:pos x="28" y="64"/>
                </a:cxn>
                <a:cxn ang="0">
                  <a:pos x="25" y="71"/>
                </a:cxn>
                <a:cxn ang="0">
                  <a:pos x="18" y="74"/>
                </a:cxn>
                <a:cxn ang="0">
                  <a:pos x="14" y="81"/>
                </a:cxn>
                <a:cxn ang="0">
                  <a:pos x="7" y="85"/>
                </a:cxn>
                <a:cxn ang="0">
                  <a:pos x="3" y="92"/>
                </a:cxn>
                <a:cxn ang="0">
                  <a:pos x="0" y="102"/>
                </a:cxn>
                <a:cxn ang="0">
                  <a:pos x="14" y="92"/>
                </a:cxn>
              </a:cxnLst>
              <a:rect l="0" t="0" r="r" b="b"/>
              <a:pathLst>
                <a:path w="95" h="102">
                  <a:moveTo>
                    <a:pt x="14" y="92"/>
                  </a:moveTo>
                  <a:lnTo>
                    <a:pt x="14" y="102"/>
                  </a:lnTo>
                  <a:lnTo>
                    <a:pt x="18" y="95"/>
                  </a:lnTo>
                  <a:lnTo>
                    <a:pt x="25" y="92"/>
                  </a:lnTo>
                  <a:lnTo>
                    <a:pt x="32" y="85"/>
                  </a:lnTo>
                  <a:lnTo>
                    <a:pt x="35" y="81"/>
                  </a:lnTo>
                  <a:lnTo>
                    <a:pt x="42" y="74"/>
                  </a:lnTo>
                  <a:lnTo>
                    <a:pt x="46" y="71"/>
                  </a:lnTo>
                  <a:lnTo>
                    <a:pt x="53" y="64"/>
                  </a:lnTo>
                  <a:lnTo>
                    <a:pt x="56" y="60"/>
                  </a:lnTo>
                  <a:lnTo>
                    <a:pt x="60" y="53"/>
                  </a:lnTo>
                  <a:lnTo>
                    <a:pt x="67" y="49"/>
                  </a:lnTo>
                  <a:lnTo>
                    <a:pt x="71" y="42"/>
                  </a:lnTo>
                  <a:lnTo>
                    <a:pt x="78" y="35"/>
                  </a:lnTo>
                  <a:lnTo>
                    <a:pt x="81" y="32"/>
                  </a:lnTo>
                  <a:lnTo>
                    <a:pt x="85" y="25"/>
                  </a:lnTo>
                  <a:lnTo>
                    <a:pt x="92" y="18"/>
                  </a:lnTo>
                  <a:lnTo>
                    <a:pt x="95" y="10"/>
                  </a:lnTo>
                  <a:lnTo>
                    <a:pt x="85" y="0"/>
                  </a:lnTo>
                  <a:lnTo>
                    <a:pt x="78" y="7"/>
                  </a:lnTo>
                  <a:lnTo>
                    <a:pt x="74" y="14"/>
                  </a:lnTo>
                  <a:lnTo>
                    <a:pt x="71" y="21"/>
                  </a:lnTo>
                  <a:lnTo>
                    <a:pt x="64" y="25"/>
                  </a:lnTo>
                  <a:lnTo>
                    <a:pt x="60" y="32"/>
                  </a:lnTo>
                  <a:lnTo>
                    <a:pt x="53" y="39"/>
                  </a:lnTo>
                  <a:lnTo>
                    <a:pt x="49" y="42"/>
                  </a:lnTo>
                  <a:lnTo>
                    <a:pt x="46" y="49"/>
                  </a:lnTo>
                  <a:lnTo>
                    <a:pt x="39" y="53"/>
                  </a:lnTo>
                  <a:lnTo>
                    <a:pt x="35" y="60"/>
                  </a:lnTo>
                  <a:lnTo>
                    <a:pt x="28" y="64"/>
                  </a:lnTo>
                  <a:lnTo>
                    <a:pt x="25" y="71"/>
                  </a:lnTo>
                  <a:lnTo>
                    <a:pt x="18" y="74"/>
                  </a:lnTo>
                  <a:lnTo>
                    <a:pt x="14" y="81"/>
                  </a:lnTo>
                  <a:lnTo>
                    <a:pt x="7" y="85"/>
                  </a:lnTo>
                  <a:lnTo>
                    <a:pt x="3" y="92"/>
                  </a:lnTo>
                  <a:lnTo>
                    <a:pt x="0" y="102"/>
                  </a:lnTo>
                  <a:lnTo>
                    <a:pt x="14" y="92"/>
                  </a:lnTo>
                  <a:close/>
                </a:path>
              </a:pathLst>
            </a:custGeom>
            <a:solidFill>
              <a:srgbClr val="0E0D0D"/>
            </a:solidFill>
            <a:ln w="9525">
              <a:noFill/>
              <a:round/>
              <a:headEnd/>
              <a:tailEnd/>
            </a:ln>
          </p:spPr>
          <p:txBody>
            <a:bodyPr/>
            <a:lstStyle/>
            <a:p>
              <a:endParaRPr lang="en-US" dirty="0"/>
            </a:p>
          </p:txBody>
        </p:sp>
        <p:sp>
          <p:nvSpPr>
            <p:cNvPr id="126" name="Freeform 124"/>
            <p:cNvSpPr>
              <a:spLocks/>
            </p:cNvSpPr>
            <p:nvPr/>
          </p:nvSpPr>
          <p:spPr bwMode="auto">
            <a:xfrm>
              <a:off x="4457" y="2029"/>
              <a:ext cx="117" cy="46"/>
            </a:xfrm>
            <a:custGeom>
              <a:avLst/>
              <a:gdLst/>
              <a:ahLst/>
              <a:cxnLst>
                <a:cxn ang="0">
                  <a:pos x="117" y="28"/>
                </a:cxn>
                <a:cxn ang="0">
                  <a:pos x="117" y="28"/>
                </a:cxn>
                <a:cxn ang="0">
                  <a:pos x="110" y="28"/>
                </a:cxn>
                <a:cxn ang="0">
                  <a:pos x="99" y="28"/>
                </a:cxn>
                <a:cxn ang="0">
                  <a:pos x="92" y="28"/>
                </a:cxn>
                <a:cxn ang="0">
                  <a:pos x="85" y="28"/>
                </a:cxn>
                <a:cxn ang="0">
                  <a:pos x="78" y="25"/>
                </a:cxn>
                <a:cxn ang="0">
                  <a:pos x="71" y="25"/>
                </a:cxn>
                <a:cxn ang="0">
                  <a:pos x="64" y="25"/>
                </a:cxn>
                <a:cxn ang="0">
                  <a:pos x="56" y="25"/>
                </a:cxn>
                <a:cxn ang="0">
                  <a:pos x="49" y="21"/>
                </a:cxn>
                <a:cxn ang="0">
                  <a:pos x="46" y="21"/>
                </a:cxn>
                <a:cxn ang="0">
                  <a:pos x="39" y="18"/>
                </a:cxn>
                <a:cxn ang="0">
                  <a:pos x="35" y="18"/>
                </a:cxn>
                <a:cxn ang="0">
                  <a:pos x="28" y="14"/>
                </a:cxn>
                <a:cxn ang="0">
                  <a:pos x="25" y="10"/>
                </a:cxn>
                <a:cxn ang="0">
                  <a:pos x="18" y="3"/>
                </a:cxn>
                <a:cxn ang="0">
                  <a:pos x="14" y="0"/>
                </a:cxn>
                <a:cxn ang="0">
                  <a:pos x="0" y="10"/>
                </a:cxn>
                <a:cxn ang="0">
                  <a:pos x="7" y="18"/>
                </a:cxn>
                <a:cxn ang="0">
                  <a:pos x="14" y="21"/>
                </a:cxn>
                <a:cxn ang="0">
                  <a:pos x="21" y="25"/>
                </a:cxn>
                <a:cxn ang="0">
                  <a:pos x="28" y="32"/>
                </a:cxn>
                <a:cxn ang="0">
                  <a:pos x="32" y="35"/>
                </a:cxn>
                <a:cxn ang="0">
                  <a:pos x="39" y="35"/>
                </a:cxn>
                <a:cxn ang="0">
                  <a:pos x="46" y="39"/>
                </a:cxn>
                <a:cxn ang="0">
                  <a:pos x="53" y="39"/>
                </a:cxn>
                <a:cxn ang="0">
                  <a:pos x="60" y="39"/>
                </a:cxn>
                <a:cxn ang="0">
                  <a:pos x="67" y="42"/>
                </a:cxn>
                <a:cxn ang="0">
                  <a:pos x="74" y="42"/>
                </a:cxn>
                <a:cxn ang="0">
                  <a:pos x="81" y="42"/>
                </a:cxn>
                <a:cxn ang="0">
                  <a:pos x="92" y="42"/>
                </a:cxn>
                <a:cxn ang="0">
                  <a:pos x="99" y="42"/>
                </a:cxn>
                <a:cxn ang="0">
                  <a:pos x="106" y="42"/>
                </a:cxn>
                <a:cxn ang="0">
                  <a:pos x="117" y="46"/>
                </a:cxn>
                <a:cxn ang="0">
                  <a:pos x="117" y="46"/>
                </a:cxn>
                <a:cxn ang="0">
                  <a:pos x="117" y="28"/>
                </a:cxn>
              </a:cxnLst>
              <a:rect l="0" t="0" r="r" b="b"/>
              <a:pathLst>
                <a:path w="117" h="46">
                  <a:moveTo>
                    <a:pt x="117" y="28"/>
                  </a:moveTo>
                  <a:lnTo>
                    <a:pt x="117" y="28"/>
                  </a:lnTo>
                  <a:lnTo>
                    <a:pt x="110" y="28"/>
                  </a:lnTo>
                  <a:lnTo>
                    <a:pt x="99" y="28"/>
                  </a:lnTo>
                  <a:lnTo>
                    <a:pt x="92" y="28"/>
                  </a:lnTo>
                  <a:lnTo>
                    <a:pt x="85" y="28"/>
                  </a:lnTo>
                  <a:lnTo>
                    <a:pt x="78" y="25"/>
                  </a:lnTo>
                  <a:lnTo>
                    <a:pt x="71" y="25"/>
                  </a:lnTo>
                  <a:lnTo>
                    <a:pt x="64" y="25"/>
                  </a:lnTo>
                  <a:lnTo>
                    <a:pt x="56" y="25"/>
                  </a:lnTo>
                  <a:lnTo>
                    <a:pt x="49" y="21"/>
                  </a:lnTo>
                  <a:lnTo>
                    <a:pt x="46" y="21"/>
                  </a:lnTo>
                  <a:lnTo>
                    <a:pt x="39" y="18"/>
                  </a:lnTo>
                  <a:lnTo>
                    <a:pt x="35" y="18"/>
                  </a:lnTo>
                  <a:lnTo>
                    <a:pt x="28" y="14"/>
                  </a:lnTo>
                  <a:lnTo>
                    <a:pt x="25" y="10"/>
                  </a:lnTo>
                  <a:lnTo>
                    <a:pt x="18" y="3"/>
                  </a:lnTo>
                  <a:lnTo>
                    <a:pt x="14" y="0"/>
                  </a:lnTo>
                  <a:lnTo>
                    <a:pt x="0" y="10"/>
                  </a:lnTo>
                  <a:lnTo>
                    <a:pt x="7" y="18"/>
                  </a:lnTo>
                  <a:lnTo>
                    <a:pt x="14" y="21"/>
                  </a:lnTo>
                  <a:lnTo>
                    <a:pt x="21" y="25"/>
                  </a:lnTo>
                  <a:lnTo>
                    <a:pt x="28" y="32"/>
                  </a:lnTo>
                  <a:lnTo>
                    <a:pt x="32" y="35"/>
                  </a:lnTo>
                  <a:lnTo>
                    <a:pt x="39" y="35"/>
                  </a:lnTo>
                  <a:lnTo>
                    <a:pt x="46" y="39"/>
                  </a:lnTo>
                  <a:lnTo>
                    <a:pt x="53" y="39"/>
                  </a:lnTo>
                  <a:lnTo>
                    <a:pt x="60" y="39"/>
                  </a:lnTo>
                  <a:lnTo>
                    <a:pt x="67" y="42"/>
                  </a:lnTo>
                  <a:lnTo>
                    <a:pt x="74" y="42"/>
                  </a:lnTo>
                  <a:lnTo>
                    <a:pt x="81" y="42"/>
                  </a:lnTo>
                  <a:lnTo>
                    <a:pt x="92" y="42"/>
                  </a:lnTo>
                  <a:lnTo>
                    <a:pt x="99" y="42"/>
                  </a:lnTo>
                  <a:lnTo>
                    <a:pt x="106" y="42"/>
                  </a:lnTo>
                  <a:lnTo>
                    <a:pt x="117" y="46"/>
                  </a:lnTo>
                  <a:lnTo>
                    <a:pt x="117" y="46"/>
                  </a:lnTo>
                  <a:lnTo>
                    <a:pt x="117" y="28"/>
                  </a:lnTo>
                  <a:close/>
                </a:path>
              </a:pathLst>
            </a:custGeom>
            <a:solidFill>
              <a:srgbClr val="0E0D0D"/>
            </a:solidFill>
            <a:ln w="9525">
              <a:noFill/>
              <a:round/>
              <a:headEnd/>
              <a:tailEnd/>
            </a:ln>
          </p:spPr>
          <p:txBody>
            <a:bodyPr/>
            <a:lstStyle/>
            <a:p>
              <a:endParaRPr lang="en-US" dirty="0"/>
            </a:p>
          </p:txBody>
        </p:sp>
        <p:sp>
          <p:nvSpPr>
            <p:cNvPr id="127" name="Freeform 125"/>
            <p:cNvSpPr>
              <a:spLocks/>
            </p:cNvSpPr>
            <p:nvPr/>
          </p:nvSpPr>
          <p:spPr bwMode="auto">
            <a:xfrm>
              <a:off x="4574" y="2032"/>
              <a:ext cx="67" cy="43"/>
            </a:xfrm>
            <a:custGeom>
              <a:avLst/>
              <a:gdLst/>
              <a:ahLst/>
              <a:cxnLst>
                <a:cxn ang="0">
                  <a:pos x="67" y="0"/>
                </a:cxn>
                <a:cxn ang="0">
                  <a:pos x="67" y="0"/>
                </a:cxn>
                <a:cxn ang="0">
                  <a:pos x="60" y="0"/>
                </a:cxn>
                <a:cxn ang="0">
                  <a:pos x="56" y="0"/>
                </a:cxn>
                <a:cxn ang="0">
                  <a:pos x="49" y="4"/>
                </a:cxn>
                <a:cxn ang="0">
                  <a:pos x="46" y="4"/>
                </a:cxn>
                <a:cxn ang="0">
                  <a:pos x="42" y="7"/>
                </a:cxn>
                <a:cxn ang="0">
                  <a:pos x="35" y="7"/>
                </a:cxn>
                <a:cxn ang="0">
                  <a:pos x="31" y="11"/>
                </a:cxn>
                <a:cxn ang="0">
                  <a:pos x="28" y="15"/>
                </a:cxn>
                <a:cxn ang="0">
                  <a:pos x="24" y="18"/>
                </a:cxn>
                <a:cxn ang="0">
                  <a:pos x="21" y="18"/>
                </a:cxn>
                <a:cxn ang="0">
                  <a:pos x="17" y="22"/>
                </a:cxn>
                <a:cxn ang="0">
                  <a:pos x="14" y="22"/>
                </a:cxn>
                <a:cxn ang="0">
                  <a:pos x="10" y="25"/>
                </a:cxn>
                <a:cxn ang="0">
                  <a:pos x="7" y="25"/>
                </a:cxn>
                <a:cxn ang="0">
                  <a:pos x="3" y="25"/>
                </a:cxn>
                <a:cxn ang="0">
                  <a:pos x="0" y="25"/>
                </a:cxn>
                <a:cxn ang="0">
                  <a:pos x="0" y="43"/>
                </a:cxn>
                <a:cxn ang="0">
                  <a:pos x="3" y="43"/>
                </a:cxn>
                <a:cxn ang="0">
                  <a:pos x="10" y="39"/>
                </a:cxn>
                <a:cxn ang="0">
                  <a:pos x="14" y="39"/>
                </a:cxn>
                <a:cxn ang="0">
                  <a:pos x="21" y="39"/>
                </a:cxn>
                <a:cxn ang="0">
                  <a:pos x="24" y="36"/>
                </a:cxn>
                <a:cxn ang="0">
                  <a:pos x="28" y="32"/>
                </a:cxn>
                <a:cxn ang="0">
                  <a:pos x="31" y="32"/>
                </a:cxn>
                <a:cxn ang="0">
                  <a:pos x="35" y="29"/>
                </a:cxn>
                <a:cxn ang="0">
                  <a:pos x="42" y="25"/>
                </a:cxn>
                <a:cxn ang="0">
                  <a:pos x="46" y="22"/>
                </a:cxn>
                <a:cxn ang="0">
                  <a:pos x="49" y="22"/>
                </a:cxn>
                <a:cxn ang="0">
                  <a:pos x="53" y="18"/>
                </a:cxn>
                <a:cxn ang="0">
                  <a:pos x="56" y="18"/>
                </a:cxn>
                <a:cxn ang="0">
                  <a:pos x="60" y="18"/>
                </a:cxn>
                <a:cxn ang="0">
                  <a:pos x="63" y="15"/>
                </a:cxn>
                <a:cxn ang="0">
                  <a:pos x="63" y="15"/>
                </a:cxn>
                <a:cxn ang="0">
                  <a:pos x="63" y="15"/>
                </a:cxn>
                <a:cxn ang="0">
                  <a:pos x="67" y="0"/>
                </a:cxn>
              </a:cxnLst>
              <a:rect l="0" t="0" r="r" b="b"/>
              <a:pathLst>
                <a:path w="67" h="43">
                  <a:moveTo>
                    <a:pt x="67" y="0"/>
                  </a:moveTo>
                  <a:lnTo>
                    <a:pt x="67" y="0"/>
                  </a:lnTo>
                  <a:lnTo>
                    <a:pt x="60" y="0"/>
                  </a:lnTo>
                  <a:lnTo>
                    <a:pt x="56" y="0"/>
                  </a:lnTo>
                  <a:lnTo>
                    <a:pt x="49" y="4"/>
                  </a:lnTo>
                  <a:lnTo>
                    <a:pt x="46" y="4"/>
                  </a:lnTo>
                  <a:lnTo>
                    <a:pt x="42" y="7"/>
                  </a:lnTo>
                  <a:lnTo>
                    <a:pt x="35" y="7"/>
                  </a:lnTo>
                  <a:lnTo>
                    <a:pt x="31" y="11"/>
                  </a:lnTo>
                  <a:lnTo>
                    <a:pt x="28" y="15"/>
                  </a:lnTo>
                  <a:lnTo>
                    <a:pt x="24" y="18"/>
                  </a:lnTo>
                  <a:lnTo>
                    <a:pt x="21" y="18"/>
                  </a:lnTo>
                  <a:lnTo>
                    <a:pt x="17" y="22"/>
                  </a:lnTo>
                  <a:lnTo>
                    <a:pt x="14" y="22"/>
                  </a:lnTo>
                  <a:lnTo>
                    <a:pt x="10" y="25"/>
                  </a:lnTo>
                  <a:lnTo>
                    <a:pt x="7" y="25"/>
                  </a:lnTo>
                  <a:lnTo>
                    <a:pt x="3" y="25"/>
                  </a:lnTo>
                  <a:lnTo>
                    <a:pt x="0" y="25"/>
                  </a:lnTo>
                  <a:lnTo>
                    <a:pt x="0" y="43"/>
                  </a:lnTo>
                  <a:lnTo>
                    <a:pt x="3" y="43"/>
                  </a:lnTo>
                  <a:lnTo>
                    <a:pt x="10" y="39"/>
                  </a:lnTo>
                  <a:lnTo>
                    <a:pt x="14" y="39"/>
                  </a:lnTo>
                  <a:lnTo>
                    <a:pt x="21" y="39"/>
                  </a:lnTo>
                  <a:lnTo>
                    <a:pt x="24" y="36"/>
                  </a:lnTo>
                  <a:lnTo>
                    <a:pt x="28" y="32"/>
                  </a:lnTo>
                  <a:lnTo>
                    <a:pt x="31" y="32"/>
                  </a:lnTo>
                  <a:lnTo>
                    <a:pt x="35" y="29"/>
                  </a:lnTo>
                  <a:lnTo>
                    <a:pt x="42" y="25"/>
                  </a:lnTo>
                  <a:lnTo>
                    <a:pt x="46" y="22"/>
                  </a:lnTo>
                  <a:lnTo>
                    <a:pt x="49" y="22"/>
                  </a:lnTo>
                  <a:lnTo>
                    <a:pt x="53" y="18"/>
                  </a:lnTo>
                  <a:lnTo>
                    <a:pt x="56" y="18"/>
                  </a:lnTo>
                  <a:lnTo>
                    <a:pt x="60" y="18"/>
                  </a:lnTo>
                  <a:lnTo>
                    <a:pt x="63" y="15"/>
                  </a:lnTo>
                  <a:lnTo>
                    <a:pt x="63" y="15"/>
                  </a:lnTo>
                  <a:lnTo>
                    <a:pt x="63" y="15"/>
                  </a:lnTo>
                  <a:lnTo>
                    <a:pt x="67" y="0"/>
                  </a:lnTo>
                  <a:close/>
                </a:path>
              </a:pathLst>
            </a:custGeom>
            <a:solidFill>
              <a:srgbClr val="0E0D0D"/>
            </a:solidFill>
            <a:ln w="9525">
              <a:noFill/>
              <a:round/>
              <a:headEnd/>
              <a:tailEnd/>
            </a:ln>
          </p:spPr>
          <p:txBody>
            <a:bodyPr/>
            <a:lstStyle/>
            <a:p>
              <a:endParaRPr lang="en-US" dirty="0"/>
            </a:p>
          </p:txBody>
        </p:sp>
        <p:sp>
          <p:nvSpPr>
            <p:cNvPr id="128" name="Freeform 126"/>
            <p:cNvSpPr>
              <a:spLocks/>
            </p:cNvSpPr>
            <p:nvPr/>
          </p:nvSpPr>
          <p:spPr bwMode="auto">
            <a:xfrm>
              <a:off x="4637" y="2032"/>
              <a:ext cx="22" cy="50"/>
            </a:xfrm>
            <a:custGeom>
              <a:avLst/>
              <a:gdLst/>
              <a:ahLst/>
              <a:cxnLst>
                <a:cxn ang="0">
                  <a:pos x="14" y="50"/>
                </a:cxn>
                <a:cxn ang="0">
                  <a:pos x="14" y="50"/>
                </a:cxn>
                <a:cxn ang="0">
                  <a:pos x="18" y="46"/>
                </a:cxn>
                <a:cxn ang="0">
                  <a:pos x="22" y="39"/>
                </a:cxn>
                <a:cxn ang="0">
                  <a:pos x="22" y="29"/>
                </a:cxn>
                <a:cxn ang="0">
                  <a:pos x="22" y="22"/>
                </a:cxn>
                <a:cxn ang="0">
                  <a:pos x="22" y="15"/>
                </a:cxn>
                <a:cxn ang="0">
                  <a:pos x="18" y="7"/>
                </a:cxn>
                <a:cxn ang="0">
                  <a:pos x="11" y="4"/>
                </a:cxn>
                <a:cxn ang="0">
                  <a:pos x="4" y="0"/>
                </a:cxn>
                <a:cxn ang="0">
                  <a:pos x="0" y="15"/>
                </a:cxn>
                <a:cxn ang="0">
                  <a:pos x="4" y="18"/>
                </a:cxn>
                <a:cxn ang="0">
                  <a:pos x="4" y="18"/>
                </a:cxn>
                <a:cxn ang="0">
                  <a:pos x="7" y="22"/>
                </a:cxn>
                <a:cxn ang="0">
                  <a:pos x="7" y="25"/>
                </a:cxn>
                <a:cxn ang="0">
                  <a:pos x="7" y="29"/>
                </a:cxn>
                <a:cxn ang="0">
                  <a:pos x="7" y="36"/>
                </a:cxn>
                <a:cxn ang="0">
                  <a:pos x="7" y="36"/>
                </a:cxn>
                <a:cxn ang="0">
                  <a:pos x="4" y="39"/>
                </a:cxn>
                <a:cxn ang="0">
                  <a:pos x="4" y="39"/>
                </a:cxn>
                <a:cxn ang="0">
                  <a:pos x="14" y="50"/>
                </a:cxn>
              </a:cxnLst>
              <a:rect l="0" t="0" r="r" b="b"/>
              <a:pathLst>
                <a:path w="22" h="50">
                  <a:moveTo>
                    <a:pt x="14" y="50"/>
                  </a:moveTo>
                  <a:lnTo>
                    <a:pt x="14" y="50"/>
                  </a:lnTo>
                  <a:lnTo>
                    <a:pt x="18" y="46"/>
                  </a:lnTo>
                  <a:lnTo>
                    <a:pt x="22" y="39"/>
                  </a:lnTo>
                  <a:lnTo>
                    <a:pt x="22" y="29"/>
                  </a:lnTo>
                  <a:lnTo>
                    <a:pt x="22" y="22"/>
                  </a:lnTo>
                  <a:lnTo>
                    <a:pt x="22" y="15"/>
                  </a:lnTo>
                  <a:lnTo>
                    <a:pt x="18" y="7"/>
                  </a:lnTo>
                  <a:lnTo>
                    <a:pt x="11" y="4"/>
                  </a:lnTo>
                  <a:lnTo>
                    <a:pt x="4" y="0"/>
                  </a:lnTo>
                  <a:lnTo>
                    <a:pt x="0" y="15"/>
                  </a:lnTo>
                  <a:lnTo>
                    <a:pt x="4" y="18"/>
                  </a:lnTo>
                  <a:lnTo>
                    <a:pt x="4" y="18"/>
                  </a:lnTo>
                  <a:lnTo>
                    <a:pt x="7" y="22"/>
                  </a:lnTo>
                  <a:lnTo>
                    <a:pt x="7" y="25"/>
                  </a:lnTo>
                  <a:lnTo>
                    <a:pt x="7" y="29"/>
                  </a:lnTo>
                  <a:lnTo>
                    <a:pt x="7" y="36"/>
                  </a:lnTo>
                  <a:lnTo>
                    <a:pt x="7" y="36"/>
                  </a:lnTo>
                  <a:lnTo>
                    <a:pt x="4" y="39"/>
                  </a:lnTo>
                  <a:lnTo>
                    <a:pt x="4" y="39"/>
                  </a:lnTo>
                  <a:lnTo>
                    <a:pt x="14" y="50"/>
                  </a:lnTo>
                  <a:close/>
                </a:path>
              </a:pathLst>
            </a:custGeom>
            <a:solidFill>
              <a:srgbClr val="0E0D0D"/>
            </a:solidFill>
            <a:ln w="9525">
              <a:noFill/>
              <a:round/>
              <a:headEnd/>
              <a:tailEnd/>
            </a:ln>
          </p:spPr>
          <p:txBody>
            <a:bodyPr/>
            <a:lstStyle/>
            <a:p>
              <a:endParaRPr lang="en-US" dirty="0"/>
            </a:p>
          </p:txBody>
        </p:sp>
        <p:sp>
          <p:nvSpPr>
            <p:cNvPr id="129" name="Freeform 127"/>
            <p:cNvSpPr>
              <a:spLocks/>
            </p:cNvSpPr>
            <p:nvPr/>
          </p:nvSpPr>
          <p:spPr bwMode="auto">
            <a:xfrm>
              <a:off x="4574" y="2071"/>
              <a:ext cx="77" cy="25"/>
            </a:xfrm>
            <a:custGeom>
              <a:avLst/>
              <a:gdLst/>
              <a:ahLst/>
              <a:cxnLst>
                <a:cxn ang="0">
                  <a:pos x="7" y="25"/>
                </a:cxn>
                <a:cxn ang="0">
                  <a:pos x="7" y="25"/>
                </a:cxn>
                <a:cxn ang="0">
                  <a:pos x="10" y="25"/>
                </a:cxn>
                <a:cxn ang="0">
                  <a:pos x="14" y="25"/>
                </a:cxn>
                <a:cxn ang="0">
                  <a:pos x="17" y="22"/>
                </a:cxn>
                <a:cxn ang="0">
                  <a:pos x="21" y="22"/>
                </a:cxn>
                <a:cxn ang="0">
                  <a:pos x="24" y="22"/>
                </a:cxn>
                <a:cxn ang="0">
                  <a:pos x="28" y="22"/>
                </a:cxn>
                <a:cxn ang="0">
                  <a:pos x="35" y="22"/>
                </a:cxn>
                <a:cxn ang="0">
                  <a:pos x="39" y="22"/>
                </a:cxn>
                <a:cxn ang="0">
                  <a:pos x="42" y="22"/>
                </a:cxn>
                <a:cxn ang="0">
                  <a:pos x="49" y="22"/>
                </a:cxn>
                <a:cxn ang="0">
                  <a:pos x="53" y="22"/>
                </a:cxn>
                <a:cxn ang="0">
                  <a:pos x="60" y="22"/>
                </a:cxn>
                <a:cxn ang="0">
                  <a:pos x="63" y="18"/>
                </a:cxn>
                <a:cxn ang="0">
                  <a:pos x="70" y="18"/>
                </a:cxn>
                <a:cxn ang="0">
                  <a:pos x="74" y="14"/>
                </a:cxn>
                <a:cxn ang="0">
                  <a:pos x="77" y="11"/>
                </a:cxn>
                <a:cxn ang="0">
                  <a:pos x="67" y="0"/>
                </a:cxn>
                <a:cxn ang="0">
                  <a:pos x="67" y="0"/>
                </a:cxn>
                <a:cxn ang="0">
                  <a:pos x="63" y="4"/>
                </a:cxn>
                <a:cxn ang="0">
                  <a:pos x="60" y="4"/>
                </a:cxn>
                <a:cxn ang="0">
                  <a:pos x="56" y="4"/>
                </a:cxn>
                <a:cxn ang="0">
                  <a:pos x="53" y="4"/>
                </a:cxn>
                <a:cxn ang="0">
                  <a:pos x="49" y="4"/>
                </a:cxn>
                <a:cxn ang="0">
                  <a:pos x="42" y="4"/>
                </a:cxn>
                <a:cxn ang="0">
                  <a:pos x="39" y="4"/>
                </a:cxn>
                <a:cxn ang="0">
                  <a:pos x="35" y="4"/>
                </a:cxn>
                <a:cxn ang="0">
                  <a:pos x="28" y="4"/>
                </a:cxn>
                <a:cxn ang="0">
                  <a:pos x="24" y="7"/>
                </a:cxn>
                <a:cxn ang="0">
                  <a:pos x="17" y="7"/>
                </a:cxn>
                <a:cxn ang="0">
                  <a:pos x="14" y="7"/>
                </a:cxn>
                <a:cxn ang="0">
                  <a:pos x="10" y="7"/>
                </a:cxn>
                <a:cxn ang="0">
                  <a:pos x="3" y="11"/>
                </a:cxn>
                <a:cxn ang="0">
                  <a:pos x="0" y="14"/>
                </a:cxn>
                <a:cxn ang="0">
                  <a:pos x="0" y="14"/>
                </a:cxn>
                <a:cxn ang="0">
                  <a:pos x="7" y="25"/>
                </a:cxn>
              </a:cxnLst>
              <a:rect l="0" t="0" r="r" b="b"/>
              <a:pathLst>
                <a:path w="77" h="25">
                  <a:moveTo>
                    <a:pt x="7" y="25"/>
                  </a:moveTo>
                  <a:lnTo>
                    <a:pt x="7" y="25"/>
                  </a:lnTo>
                  <a:lnTo>
                    <a:pt x="10" y="25"/>
                  </a:lnTo>
                  <a:lnTo>
                    <a:pt x="14" y="25"/>
                  </a:lnTo>
                  <a:lnTo>
                    <a:pt x="17" y="22"/>
                  </a:lnTo>
                  <a:lnTo>
                    <a:pt x="21" y="22"/>
                  </a:lnTo>
                  <a:lnTo>
                    <a:pt x="24" y="22"/>
                  </a:lnTo>
                  <a:lnTo>
                    <a:pt x="28" y="22"/>
                  </a:lnTo>
                  <a:lnTo>
                    <a:pt x="35" y="22"/>
                  </a:lnTo>
                  <a:lnTo>
                    <a:pt x="39" y="22"/>
                  </a:lnTo>
                  <a:lnTo>
                    <a:pt x="42" y="22"/>
                  </a:lnTo>
                  <a:lnTo>
                    <a:pt x="49" y="22"/>
                  </a:lnTo>
                  <a:lnTo>
                    <a:pt x="53" y="22"/>
                  </a:lnTo>
                  <a:lnTo>
                    <a:pt x="60" y="22"/>
                  </a:lnTo>
                  <a:lnTo>
                    <a:pt x="63" y="18"/>
                  </a:lnTo>
                  <a:lnTo>
                    <a:pt x="70" y="18"/>
                  </a:lnTo>
                  <a:lnTo>
                    <a:pt x="74" y="14"/>
                  </a:lnTo>
                  <a:lnTo>
                    <a:pt x="77" y="11"/>
                  </a:lnTo>
                  <a:lnTo>
                    <a:pt x="67" y="0"/>
                  </a:lnTo>
                  <a:lnTo>
                    <a:pt x="67" y="0"/>
                  </a:lnTo>
                  <a:lnTo>
                    <a:pt x="63" y="4"/>
                  </a:lnTo>
                  <a:lnTo>
                    <a:pt x="60" y="4"/>
                  </a:lnTo>
                  <a:lnTo>
                    <a:pt x="56" y="4"/>
                  </a:lnTo>
                  <a:lnTo>
                    <a:pt x="53" y="4"/>
                  </a:lnTo>
                  <a:lnTo>
                    <a:pt x="49" y="4"/>
                  </a:lnTo>
                  <a:lnTo>
                    <a:pt x="42" y="4"/>
                  </a:lnTo>
                  <a:lnTo>
                    <a:pt x="39" y="4"/>
                  </a:lnTo>
                  <a:lnTo>
                    <a:pt x="35" y="4"/>
                  </a:lnTo>
                  <a:lnTo>
                    <a:pt x="28" y="4"/>
                  </a:lnTo>
                  <a:lnTo>
                    <a:pt x="24" y="7"/>
                  </a:lnTo>
                  <a:lnTo>
                    <a:pt x="17" y="7"/>
                  </a:lnTo>
                  <a:lnTo>
                    <a:pt x="14" y="7"/>
                  </a:lnTo>
                  <a:lnTo>
                    <a:pt x="10" y="7"/>
                  </a:lnTo>
                  <a:lnTo>
                    <a:pt x="3" y="11"/>
                  </a:lnTo>
                  <a:lnTo>
                    <a:pt x="0" y="14"/>
                  </a:lnTo>
                  <a:lnTo>
                    <a:pt x="0" y="14"/>
                  </a:lnTo>
                  <a:lnTo>
                    <a:pt x="7" y="25"/>
                  </a:lnTo>
                  <a:close/>
                </a:path>
              </a:pathLst>
            </a:custGeom>
            <a:solidFill>
              <a:srgbClr val="0E0D0D"/>
            </a:solidFill>
            <a:ln w="9525">
              <a:noFill/>
              <a:round/>
              <a:headEnd/>
              <a:tailEnd/>
            </a:ln>
          </p:spPr>
          <p:txBody>
            <a:bodyPr/>
            <a:lstStyle/>
            <a:p>
              <a:endParaRPr lang="en-US" dirty="0"/>
            </a:p>
          </p:txBody>
        </p:sp>
        <p:sp>
          <p:nvSpPr>
            <p:cNvPr id="130" name="Freeform 128"/>
            <p:cNvSpPr>
              <a:spLocks/>
            </p:cNvSpPr>
            <p:nvPr/>
          </p:nvSpPr>
          <p:spPr bwMode="auto">
            <a:xfrm>
              <a:off x="4563" y="2085"/>
              <a:ext cx="21" cy="50"/>
            </a:xfrm>
            <a:custGeom>
              <a:avLst/>
              <a:gdLst/>
              <a:ahLst/>
              <a:cxnLst>
                <a:cxn ang="0">
                  <a:pos x="21" y="39"/>
                </a:cxn>
                <a:cxn ang="0">
                  <a:pos x="21" y="39"/>
                </a:cxn>
                <a:cxn ang="0">
                  <a:pos x="18" y="36"/>
                </a:cxn>
                <a:cxn ang="0">
                  <a:pos x="18" y="32"/>
                </a:cxn>
                <a:cxn ang="0">
                  <a:pos x="14" y="29"/>
                </a:cxn>
                <a:cxn ang="0">
                  <a:pos x="14" y="25"/>
                </a:cxn>
                <a:cxn ang="0">
                  <a:pos x="14" y="22"/>
                </a:cxn>
                <a:cxn ang="0">
                  <a:pos x="18" y="18"/>
                </a:cxn>
                <a:cxn ang="0">
                  <a:pos x="18" y="15"/>
                </a:cxn>
                <a:cxn ang="0">
                  <a:pos x="18" y="11"/>
                </a:cxn>
                <a:cxn ang="0">
                  <a:pos x="11" y="0"/>
                </a:cxn>
                <a:cxn ang="0">
                  <a:pos x="4" y="4"/>
                </a:cxn>
                <a:cxn ang="0">
                  <a:pos x="0" y="11"/>
                </a:cxn>
                <a:cxn ang="0">
                  <a:pos x="0" y="18"/>
                </a:cxn>
                <a:cxn ang="0">
                  <a:pos x="0" y="25"/>
                </a:cxn>
                <a:cxn ang="0">
                  <a:pos x="0" y="32"/>
                </a:cxn>
                <a:cxn ang="0">
                  <a:pos x="4" y="39"/>
                </a:cxn>
                <a:cxn ang="0">
                  <a:pos x="4" y="46"/>
                </a:cxn>
                <a:cxn ang="0">
                  <a:pos x="7" y="50"/>
                </a:cxn>
                <a:cxn ang="0">
                  <a:pos x="7" y="50"/>
                </a:cxn>
                <a:cxn ang="0">
                  <a:pos x="21" y="39"/>
                </a:cxn>
              </a:cxnLst>
              <a:rect l="0" t="0" r="r" b="b"/>
              <a:pathLst>
                <a:path w="21" h="50">
                  <a:moveTo>
                    <a:pt x="21" y="39"/>
                  </a:moveTo>
                  <a:lnTo>
                    <a:pt x="21" y="39"/>
                  </a:lnTo>
                  <a:lnTo>
                    <a:pt x="18" y="36"/>
                  </a:lnTo>
                  <a:lnTo>
                    <a:pt x="18" y="32"/>
                  </a:lnTo>
                  <a:lnTo>
                    <a:pt x="14" y="29"/>
                  </a:lnTo>
                  <a:lnTo>
                    <a:pt x="14" y="25"/>
                  </a:lnTo>
                  <a:lnTo>
                    <a:pt x="14" y="22"/>
                  </a:lnTo>
                  <a:lnTo>
                    <a:pt x="18" y="18"/>
                  </a:lnTo>
                  <a:lnTo>
                    <a:pt x="18" y="15"/>
                  </a:lnTo>
                  <a:lnTo>
                    <a:pt x="18" y="11"/>
                  </a:lnTo>
                  <a:lnTo>
                    <a:pt x="11" y="0"/>
                  </a:lnTo>
                  <a:lnTo>
                    <a:pt x="4" y="4"/>
                  </a:lnTo>
                  <a:lnTo>
                    <a:pt x="0" y="11"/>
                  </a:lnTo>
                  <a:lnTo>
                    <a:pt x="0" y="18"/>
                  </a:lnTo>
                  <a:lnTo>
                    <a:pt x="0" y="25"/>
                  </a:lnTo>
                  <a:lnTo>
                    <a:pt x="0" y="32"/>
                  </a:lnTo>
                  <a:lnTo>
                    <a:pt x="4" y="39"/>
                  </a:lnTo>
                  <a:lnTo>
                    <a:pt x="4" y="46"/>
                  </a:lnTo>
                  <a:lnTo>
                    <a:pt x="7" y="50"/>
                  </a:lnTo>
                  <a:lnTo>
                    <a:pt x="7" y="50"/>
                  </a:lnTo>
                  <a:lnTo>
                    <a:pt x="21" y="39"/>
                  </a:lnTo>
                  <a:close/>
                </a:path>
              </a:pathLst>
            </a:custGeom>
            <a:solidFill>
              <a:srgbClr val="0E0D0D"/>
            </a:solidFill>
            <a:ln w="9525">
              <a:noFill/>
              <a:round/>
              <a:headEnd/>
              <a:tailEnd/>
            </a:ln>
          </p:spPr>
          <p:txBody>
            <a:bodyPr/>
            <a:lstStyle/>
            <a:p>
              <a:endParaRPr lang="en-US" dirty="0"/>
            </a:p>
          </p:txBody>
        </p:sp>
        <p:sp>
          <p:nvSpPr>
            <p:cNvPr id="131" name="Freeform 129"/>
            <p:cNvSpPr>
              <a:spLocks/>
            </p:cNvSpPr>
            <p:nvPr/>
          </p:nvSpPr>
          <p:spPr bwMode="auto">
            <a:xfrm>
              <a:off x="4570" y="2124"/>
              <a:ext cx="57" cy="18"/>
            </a:xfrm>
            <a:custGeom>
              <a:avLst/>
              <a:gdLst/>
              <a:ahLst/>
              <a:cxnLst>
                <a:cxn ang="0">
                  <a:pos x="53" y="7"/>
                </a:cxn>
                <a:cxn ang="0">
                  <a:pos x="57" y="7"/>
                </a:cxn>
                <a:cxn ang="0">
                  <a:pos x="50" y="4"/>
                </a:cxn>
                <a:cxn ang="0">
                  <a:pos x="39" y="0"/>
                </a:cxn>
                <a:cxn ang="0">
                  <a:pos x="35" y="0"/>
                </a:cxn>
                <a:cxn ang="0">
                  <a:pos x="28" y="0"/>
                </a:cxn>
                <a:cxn ang="0">
                  <a:pos x="21" y="4"/>
                </a:cxn>
                <a:cxn ang="0">
                  <a:pos x="18" y="4"/>
                </a:cxn>
                <a:cxn ang="0">
                  <a:pos x="14" y="0"/>
                </a:cxn>
                <a:cxn ang="0">
                  <a:pos x="14" y="0"/>
                </a:cxn>
                <a:cxn ang="0">
                  <a:pos x="0" y="11"/>
                </a:cxn>
                <a:cxn ang="0">
                  <a:pos x="7" y="18"/>
                </a:cxn>
                <a:cxn ang="0">
                  <a:pos x="14" y="18"/>
                </a:cxn>
                <a:cxn ang="0">
                  <a:pos x="21" y="18"/>
                </a:cxn>
                <a:cxn ang="0">
                  <a:pos x="28" y="18"/>
                </a:cxn>
                <a:cxn ang="0">
                  <a:pos x="35" y="18"/>
                </a:cxn>
                <a:cxn ang="0">
                  <a:pos x="39" y="18"/>
                </a:cxn>
                <a:cxn ang="0">
                  <a:pos x="43" y="18"/>
                </a:cxn>
                <a:cxn ang="0">
                  <a:pos x="43" y="18"/>
                </a:cxn>
                <a:cxn ang="0">
                  <a:pos x="43" y="18"/>
                </a:cxn>
                <a:cxn ang="0">
                  <a:pos x="53" y="7"/>
                </a:cxn>
              </a:cxnLst>
              <a:rect l="0" t="0" r="r" b="b"/>
              <a:pathLst>
                <a:path w="57" h="18">
                  <a:moveTo>
                    <a:pt x="53" y="7"/>
                  </a:moveTo>
                  <a:lnTo>
                    <a:pt x="57" y="7"/>
                  </a:lnTo>
                  <a:lnTo>
                    <a:pt x="50" y="4"/>
                  </a:lnTo>
                  <a:lnTo>
                    <a:pt x="39" y="0"/>
                  </a:lnTo>
                  <a:lnTo>
                    <a:pt x="35" y="0"/>
                  </a:lnTo>
                  <a:lnTo>
                    <a:pt x="28" y="0"/>
                  </a:lnTo>
                  <a:lnTo>
                    <a:pt x="21" y="4"/>
                  </a:lnTo>
                  <a:lnTo>
                    <a:pt x="18" y="4"/>
                  </a:lnTo>
                  <a:lnTo>
                    <a:pt x="14" y="0"/>
                  </a:lnTo>
                  <a:lnTo>
                    <a:pt x="14" y="0"/>
                  </a:lnTo>
                  <a:lnTo>
                    <a:pt x="0" y="11"/>
                  </a:lnTo>
                  <a:lnTo>
                    <a:pt x="7" y="18"/>
                  </a:lnTo>
                  <a:lnTo>
                    <a:pt x="14" y="18"/>
                  </a:lnTo>
                  <a:lnTo>
                    <a:pt x="21" y="18"/>
                  </a:lnTo>
                  <a:lnTo>
                    <a:pt x="28" y="18"/>
                  </a:lnTo>
                  <a:lnTo>
                    <a:pt x="35" y="18"/>
                  </a:lnTo>
                  <a:lnTo>
                    <a:pt x="39" y="18"/>
                  </a:lnTo>
                  <a:lnTo>
                    <a:pt x="43" y="18"/>
                  </a:lnTo>
                  <a:lnTo>
                    <a:pt x="43" y="18"/>
                  </a:lnTo>
                  <a:lnTo>
                    <a:pt x="43" y="18"/>
                  </a:lnTo>
                  <a:lnTo>
                    <a:pt x="53" y="7"/>
                  </a:lnTo>
                  <a:close/>
                </a:path>
              </a:pathLst>
            </a:custGeom>
            <a:solidFill>
              <a:srgbClr val="0E0D0D"/>
            </a:solidFill>
            <a:ln w="9525">
              <a:noFill/>
              <a:round/>
              <a:headEnd/>
              <a:tailEnd/>
            </a:ln>
          </p:spPr>
          <p:txBody>
            <a:bodyPr/>
            <a:lstStyle/>
            <a:p>
              <a:endParaRPr lang="en-US" dirty="0"/>
            </a:p>
          </p:txBody>
        </p:sp>
        <p:sp>
          <p:nvSpPr>
            <p:cNvPr id="132" name="Freeform 130"/>
            <p:cNvSpPr>
              <a:spLocks/>
            </p:cNvSpPr>
            <p:nvPr/>
          </p:nvSpPr>
          <p:spPr bwMode="auto">
            <a:xfrm>
              <a:off x="4613" y="2131"/>
              <a:ext cx="159" cy="146"/>
            </a:xfrm>
            <a:custGeom>
              <a:avLst/>
              <a:gdLst/>
              <a:ahLst/>
              <a:cxnLst>
                <a:cxn ang="0">
                  <a:pos x="148" y="138"/>
                </a:cxn>
                <a:cxn ang="0">
                  <a:pos x="159" y="135"/>
                </a:cxn>
                <a:cxn ang="0">
                  <a:pos x="148" y="128"/>
                </a:cxn>
                <a:cxn ang="0">
                  <a:pos x="138" y="121"/>
                </a:cxn>
                <a:cxn ang="0">
                  <a:pos x="130" y="110"/>
                </a:cxn>
                <a:cxn ang="0">
                  <a:pos x="120" y="103"/>
                </a:cxn>
                <a:cxn ang="0">
                  <a:pos x="109" y="96"/>
                </a:cxn>
                <a:cxn ang="0">
                  <a:pos x="99" y="85"/>
                </a:cxn>
                <a:cxn ang="0">
                  <a:pos x="92" y="78"/>
                </a:cxn>
                <a:cxn ang="0">
                  <a:pos x="81" y="71"/>
                </a:cxn>
                <a:cxn ang="0">
                  <a:pos x="70" y="61"/>
                </a:cxn>
                <a:cxn ang="0">
                  <a:pos x="63" y="54"/>
                </a:cxn>
                <a:cxn ang="0">
                  <a:pos x="53" y="43"/>
                </a:cxn>
                <a:cxn ang="0">
                  <a:pos x="46" y="36"/>
                </a:cxn>
                <a:cxn ang="0">
                  <a:pos x="35" y="25"/>
                </a:cxn>
                <a:cxn ang="0">
                  <a:pos x="28" y="18"/>
                </a:cxn>
                <a:cxn ang="0">
                  <a:pos x="21" y="11"/>
                </a:cxn>
                <a:cxn ang="0">
                  <a:pos x="10" y="0"/>
                </a:cxn>
                <a:cxn ang="0">
                  <a:pos x="0" y="11"/>
                </a:cxn>
                <a:cxn ang="0">
                  <a:pos x="10" y="22"/>
                </a:cxn>
                <a:cxn ang="0">
                  <a:pos x="17" y="29"/>
                </a:cxn>
                <a:cxn ang="0">
                  <a:pos x="24" y="39"/>
                </a:cxn>
                <a:cxn ang="0">
                  <a:pos x="35" y="46"/>
                </a:cxn>
                <a:cxn ang="0">
                  <a:pos x="42" y="54"/>
                </a:cxn>
                <a:cxn ang="0">
                  <a:pos x="53" y="64"/>
                </a:cxn>
                <a:cxn ang="0">
                  <a:pos x="60" y="71"/>
                </a:cxn>
                <a:cxn ang="0">
                  <a:pos x="70" y="82"/>
                </a:cxn>
                <a:cxn ang="0">
                  <a:pos x="81" y="89"/>
                </a:cxn>
                <a:cxn ang="0">
                  <a:pos x="88" y="100"/>
                </a:cxn>
                <a:cxn ang="0">
                  <a:pos x="99" y="107"/>
                </a:cxn>
                <a:cxn ang="0">
                  <a:pos x="109" y="114"/>
                </a:cxn>
                <a:cxn ang="0">
                  <a:pos x="120" y="124"/>
                </a:cxn>
                <a:cxn ang="0">
                  <a:pos x="130" y="131"/>
                </a:cxn>
                <a:cxn ang="0">
                  <a:pos x="138" y="138"/>
                </a:cxn>
                <a:cxn ang="0">
                  <a:pos x="148" y="146"/>
                </a:cxn>
                <a:cxn ang="0">
                  <a:pos x="159" y="146"/>
                </a:cxn>
                <a:cxn ang="0">
                  <a:pos x="148" y="138"/>
                </a:cxn>
              </a:cxnLst>
              <a:rect l="0" t="0" r="r" b="b"/>
              <a:pathLst>
                <a:path w="159" h="146">
                  <a:moveTo>
                    <a:pt x="148" y="138"/>
                  </a:moveTo>
                  <a:lnTo>
                    <a:pt x="159" y="135"/>
                  </a:lnTo>
                  <a:lnTo>
                    <a:pt x="148" y="128"/>
                  </a:lnTo>
                  <a:lnTo>
                    <a:pt x="138" y="121"/>
                  </a:lnTo>
                  <a:lnTo>
                    <a:pt x="130" y="110"/>
                  </a:lnTo>
                  <a:lnTo>
                    <a:pt x="120" y="103"/>
                  </a:lnTo>
                  <a:lnTo>
                    <a:pt x="109" y="96"/>
                  </a:lnTo>
                  <a:lnTo>
                    <a:pt x="99" y="85"/>
                  </a:lnTo>
                  <a:lnTo>
                    <a:pt x="92" y="78"/>
                  </a:lnTo>
                  <a:lnTo>
                    <a:pt x="81" y="71"/>
                  </a:lnTo>
                  <a:lnTo>
                    <a:pt x="70" y="61"/>
                  </a:lnTo>
                  <a:lnTo>
                    <a:pt x="63" y="54"/>
                  </a:lnTo>
                  <a:lnTo>
                    <a:pt x="53" y="43"/>
                  </a:lnTo>
                  <a:lnTo>
                    <a:pt x="46" y="36"/>
                  </a:lnTo>
                  <a:lnTo>
                    <a:pt x="35" y="25"/>
                  </a:lnTo>
                  <a:lnTo>
                    <a:pt x="28" y="18"/>
                  </a:lnTo>
                  <a:lnTo>
                    <a:pt x="21" y="11"/>
                  </a:lnTo>
                  <a:lnTo>
                    <a:pt x="10" y="0"/>
                  </a:lnTo>
                  <a:lnTo>
                    <a:pt x="0" y="11"/>
                  </a:lnTo>
                  <a:lnTo>
                    <a:pt x="10" y="22"/>
                  </a:lnTo>
                  <a:lnTo>
                    <a:pt x="17" y="29"/>
                  </a:lnTo>
                  <a:lnTo>
                    <a:pt x="24" y="39"/>
                  </a:lnTo>
                  <a:lnTo>
                    <a:pt x="35" y="46"/>
                  </a:lnTo>
                  <a:lnTo>
                    <a:pt x="42" y="54"/>
                  </a:lnTo>
                  <a:lnTo>
                    <a:pt x="53" y="64"/>
                  </a:lnTo>
                  <a:lnTo>
                    <a:pt x="60" y="71"/>
                  </a:lnTo>
                  <a:lnTo>
                    <a:pt x="70" y="82"/>
                  </a:lnTo>
                  <a:lnTo>
                    <a:pt x="81" y="89"/>
                  </a:lnTo>
                  <a:lnTo>
                    <a:pt x="88" y="100"/>
                  </a:lnTo>
                  <a:lnTo>
                    <a:pt x="99" y="107"/>
                  </a:lnTo>
                  <a:lnTo>
                    <a:pt x="109" y="114"/>
                  </a:lnTo>
                  <a:lnTo>
                    <a:pt x="120" y="124"/>
                  </a:lnTo>
                  <a:lnTo>
                    <a:pt x="130" y="131"/>
                  </a:lnTo>
                  <a:lnTo>
                    <a:pt x="138" y="138"/>
                  </a:lnTo>
                  <a:lnTo>
                    <a:pt x="148" y="146"/>
                  </a:lnTo>
                  <a:lnTo>
                    <a:pt x="159" y="146"/>
                  </a:lnTo>
                  <a:lnTo>
                    <a:pt x="148" y="138"/>
                  </a:lnTo>
                  <a:close/>
                </a:path>
              </a:pathLst>
            </a:custGeom>
            <a:solidFill>
              <a:srgbClr val="0E0D0D"/>
            </a:solidFill>
            <a:ln w="9525">
              <a:noFill/>
              <a:round/>
              <a:headEnd/>
              <a:tailEnd/>
            </a:ln>
          </p:spPr>
          <p:txBody>
            <a:bodyPr/>
            <a:lstStyle/>
            <a:p>
              <a:endParaRPr lang="en-US" dirty="0"/>
            </a:p>
          </p:txBody>
        </p:sp>
        <p:sp>
          <p:nvSpPr>
            <p:cNvPr id="133" name="Freeform 131"/>
            <p:cNvSpPr>
              <a:spLocks/>
            </p:cNvSpPr>
            <p:nvPr/>
          </p:nvSpPr>
          <p:spPr bwMode="auto">
            <a:xfrm>
              <a:off x="4761" y="2124"/>
              <a:ext cx="103" cy="153"/>
            </a:xfrm>
            <a:custGeom>
              <a:avLst/>
              <a:gdLst/>
              <a:ahLst/>
              <a:cxnLst>
                <a:cxn ang="0">
                  <a:pos x="89" y="0"/>
                </a:cxn>
                <a:cxn ang="0">
                  <a:pos x="85" y="7"/>
                </a:cxn>
                <a:cxn ang="0">
                  <a:pos x="78" y="18"/>
                </a:cxn>
                <a:cxn ang="0">
                  <a:pos x="74" y="25"/>
                </a:cxn>
                <a:cxn ang="0">
                  <a:pos x="71" y="32"/>
                </a:cxn>
                <a:cxn ang="0">
                  <a:pos x="64" y="43"/>
                </a:cxn>
                <a:cxn ang="0">
                  <a:pos x="60" y="53"/>
                </a:cxn>
                <a:cxn ang="0">
                  <a:pos x="53" y="61"/>
                </a:cxn>
                <a:cxn ang="0">
                  <a:pos x="50" y="71"/>
                </a:cxn>
                <a:cxn ang="0">
                  <a:pos x="43" y="78"/>
                </a:cxn>
                <a:cxn ang="0">
                  <a:pos x="36" y="89"/>
                </a:cxn>
                <a:cxn ang="0">
                  <a:pos x="28" y="96"/>
                </a:cxn>
                <a:cxn ang="0">
                  <a:pos x="25" y="107"/>
                </a:cxn>
                <a:cxn ang="0">
                  <a:pos x="18" y="114"/>
                </a:cxn>
                <a:cxn ang="0">
                  <a:pos x="11" y="124"/>
                </a:cxn>
                <a:cxn ang="0">
                  <a:pos x="7" y="135"/>
                </a:cxn>
                <a:cxn ang="0">
                  <a:pos x="0" y="145"/>
                </a:cxn>
                <a:cxn ang="0">
                  <a:pos x="11" y="153"/>
                </a:cxn>
                <a:cxn ang="0">
                  <a:pos x="18" y="142"/>
                </a:cxn>
                <a:cxn ang="0">
                  <a:pos x="25" y="135"/>
                </a:cxn>
                <a:cxn ang="0">
                  <a:pos x="32" y="124"/>
                </a:cxn>
                <a:cxn ang="0">
                  <a:pos x="36" y="114"/>
                </a:cxn>
                <a:cxn ang="0">
                  <a:pos x="43" y="107"/>
                </a:cxn>
                <a:cxn ang="0">
                  <a:pos x="50" y="96"/>
                </a:cxn>
                <a:cxn ang="0">
                  <a:pos x="57" y="89"/>
                </a:cxn>
                <a:cxn ang="0">
                  <a:pos x="60" y="78"/>
                </a:cxn>
                <a:cxn ang="0">
                  <a:pos x="67" y="68"/>
                </a:cxn>
                <a:cxn ang="0">
                  <a:pos x="74" y="61"/>
                </a:cxn>
                <a:cxn ang="0">
                  <a:pos x="78" y="50"/>
                </a:cxn>
                <a:cxn ang="0">
                  <a:pos x="85" y="43"/>
                </a:cxn>
                <a:cxn ang="0">
                  <a:pos x="89" y="32"/>
                </a:cxn>
                <a:cxn ang="0">
                  <a:pos x="92" y="25"/>
                </a:cxn>
                <a:cxn ang="0">
                  <a:pos x="99" y="15"/>
                </a:cxn>
                <a:cxn ang="0">
                  <a:pos x="103" y="4"/>
                </a:cxn>
                <a:cxn ang="0">
                  <a:pos x="89" y="0"/>
                </a:cxn>
              </a:cxnLst>
              <a:rect l="0" t="0" r="r" b="b"/>
              <a:pathLst>
                <a:path w="103" h="153">
                  <a:moveTo>
                    <a:pt x="89" y="0"/>
                  </a:moveTo>
                  <a:lnTo>
                    <a:pt x="85" y="7"/>
                  </a:lnTo>
                  <a:lnTo>
                    <a:pt x="78" y="18"/>
                  </a:lnTo>
                  <a:lnTo>
                    <a:pt x="74" y="25"/>
                  </a:lnTo>
                  <a:lnTo>
                    <a:pt x="71" y="32"/>
                  </a:lnTo>
                  <a:lnTo>
                    <a:pt x="64" y="43"/>
                  </a:lnTo>
                  <a:lnTo>
                    <a:pt x="60" y="53"/>
                  </a:lnTo>
                  <a:lnTo>
                    <a:pt x="53" y="61"/>
                  </a:lnTo>
                  <a:lnTo>
                    <a:pt x="50" y="71"/>
                  </a:lnTo>
                  <a:lnTo>
                    <a:pt x="43" y="78"/>
                  </a:lnTo>
                  <a:lnTo>
                    <a:pt x="36" y="89"/>
                  </a:lnTo>
                  <a:lnTo>
                    <a:pt x="28" y="96"/>
                  </a:lnTo>
                  <a:lnTo>
                    <a:pt x="25" y="107"/>
                  </a:lnTo>
                  <a:lnTo>
                    <a:pt x="18" y="114"/>
                  </a:lnTo>
                  <a:lnTo>
                    <a:pt x="11" y="124"/>
                  </a:lnTo>
                  <a:lnTo>
                    <a:pt x="7" y="135"/>
                  </a:lnTo>
                  <a:lnTo>
                    <a:pt x="0" y="145"/>
                  </a:lnTo>
                  <a:lnTo>
                    <a:pt x="11" y="153"/>
                  </a:lnTo>
                  <a:lnTo>
                    <a:pt x="18" y="142"/>
                  </a:lnTo>
                  <a:lnTo>
                    <a:pt x="25" y="135"/>
                  </a:lnTo>
                  <a:lnTo>
                    <a:pt x="32" y="124"/>
                  </a:lnTo>
                  <a:lnTo>
                    <a:pt x="36" y="114"/>
                  </a:lnTo>
                  <a:lnTo>
                    <a:pt x="43" y="107"/>
                  </a:lnTo>
                  <a:lnTo>
                    <a:pt x="50" y="96"/>
                  </a:lnTo>
                  <a:lnTo>
                    <a:pt x="57" y="89"/>
                  </a:lnTo>
                  <a:lnTo>
                    <a:pt x="60" y="78"/>
                  </a:lnTo>
                  <a:lnTo>
                    <a:pt x="67" y="68"/>
                  </a:lnTo>
                  <a:lnTo>
                    <a:pt x="74" y="61"/>
                  </a:lnTo>
                  <a:lnTo>
                    <a:pt x="78" y="50"/>
                  </a:lnTo>
                  <a:lnTo>
                    <a:pt x="85" y="43"/>
                  </a:lnTo>
                  <a:lnTo>
                    <a:pt x="89" y="32"/>
                  </a:lnTo>
                  <a:lnTo>
                    <a:pt x="92" y="25"/>
                  </a:lnTo>
                  <a:lnTo>
                    <a:pt x="99" y="15"/>
                  </a:lnTo>
                  <a:lnTo>
                    <a:pt x="103" y="4"/>
                  </a:lnTo>
                  <a:lnTo>
                    <a:pt x="89" y="0"/>
                  </a:lnTo>
                  <a:close/>
                </a:path>
              </a:pathLst>
            </a:custGeom>
            <a:solidFill>
              <a:srgbClr val="0E0D0D"/>
            </a:solidFill>
            <a:ln w="9525">
              <a:noFill/>
              <a:round/>
              <a:headEnd/>
              <a:tailEnd/>
            </a:ln>
          </p:spPr>
          <p:txBody>
            <a:bodyPr/>
            <a:lstStyle/>
            <a:p>
              <a:endParaRPr lang="en-US" dirty="0"/>
            </a:p>
          </p:txBody>
        </p:sp>
        <p:sp>
          <p:nvSpPr>
            <p:cNvPr id="134" name="Freeform 132"/>
            <p:cNvSpPr>
              <a:spLocks/>
            </p:cNvSpPr>
            <p:nvPr/>
          </p:nvSpPr>
          <p:spPr bwMode="auto">
            <a:xfrm>
              <a:off x="4761" y="2262"/>
              <a:ext cx="14" cy="15"/>
            </a:xfrm>
            <a:custGeom>
              <a:avLst/>
              <a:gdLst/>
              <a:ahLst/>
              <a:cxnLst>
                <a:cxn ang="0">
                  <a:pos x="14" y="15"/>
                </a:cxn>
                <a:cxn ang="0">
                  <a:pos x="14" y="11"/>
                </a:cxn>
                <a:cxn ang="0">
                  <a:pos x="14" y="7"/>
                </a:cxn>
                <a:cxn ang="0">
                  <a:pos x="11" y="4"/>
                </a:cxn>
                <a:cxn ang="0">
                  <a:pos x="11" y="4"/>
                </a:cxn>
                <a:cxn ang="0">
                  <a:pos x="7" y="0"/>
                </a:cxn>
                <a:cxn ang="0">
                  <a:pos x="4" y="4"/>
                </a:cxn>
                <a:cxn ang="0">
                  <a:pos x="0" y="4"/>
                </a:cxn>
                <a:cxn ang="0">
                  <a:pos x="0" y="7"/>
                </a:cxn>
                <a:cxn ang="0">
                  <a:pos x="14" y="15"/>
                </a:cxn>
              </a:cxnLst>
              <a:rect l="0" t="0" r="r" b="b"/>
              <a:pathLst>
                <a:path w="14" h="15">
                  <a:moveTo>
                    <a:pt x="14" y="15"/>
                  </a:moveTo>
                  <a:lnTo>
                    <a:pt x="14" y="11"/>
                  </a:lnTo>
                  <a:lnTo>
                    <a:pt x="14" y="7"/>
                  </a:lnTo>
                  <a:lnTo>
                    <a:pt x="11" y="4"/>
                  </a:lnTo>
                  <a:lnTo>
                    <a:pt x="11" y="4"/>
                  </a:lnTo>
                  <a:lnTo>
                    <a:pt x="7" y="0"/>
                  </a:lnTo>
                  <a:lnTo>
                    <a:pt x="4" y="4"/>
                  </a:lnTo>
                  <a:lnTo>
                    <a:pt x="0" y="4"/>
                  </a:lnTo>
                  <a:lnTo>
                    <a:pt x="0" y="7"/>
                  </a:lnTo>
                  <a:lnTo>
                    <a:pt x="14" y="15"/>
                  </a:lnTo>
                  <a:close/>
                </a:path>
              </a:pathLst>
            </a:custGeom>
            <a:solidFill>
              <a:srgbClr val="0E0D0D"/>
            </a:solidFill>
            <a:ln w="9525">
              <a:noFill/>
              <a:round/>
              <a:headEnd/>
              <a:tailEnd/>
            </a:ln>
          </p:spPr>
          <p:txBody>
            <a:bodyPr/>
            <a:lstStyle/>
            <a:p>
              <a:endParaRPr lang="en-US" dirty="0"/>
            </a:p>
          </p:txBody>
        </p:sp>
        <p:sp>
          <p:nvSpPr>
            <p:cNvPr id="135" name="Freeform 133"/>
            <p:cNvSpPr>
              <a:spLocks/>
            </p:cNvSpPr>
            <p:nvPr/>
          </p:nvSpPr>
          <p:spPr bwMode="auto">
            <a:xfrm>
              <a:off x="4623" y="1834"/>
              <a:ext cx="14" cy="11"/>
            </a:xfrm>
            <a:custGeom>
              <a:avLst/>
              <a:gdLst/>
              <a:ahLst/>
              <a:cxnLst>
                <a:cxn ang="0">
                  <a:pos x="14" y="11"/>
                </a:cxn>
                <a:cxn ang="0">
                  <a:pos x="14" y="7"/>
                </a:cxn>
                <a:cxn ang="0">
                  <a:pos x="14" y="4"/>
                </a:cxn>
                <a:cxn ang="0">
                  <a:pos x="14" y="0"/>
                </a:cxn>
                <a:cxn ang="0">
                  <a:pos x="11" y="0"/>
                </a:cxn>
                <a:cxn ang="0">
                  <a:pos x="7" y="0"/>
                </a:cxn>
                <a:cxn ang="0">
                  <a:pos x="7" y="0"/>
                </a:cxn>
                <a:cxn ang="0">
                  <a:pos x="4" y="0"/>
                </a:cxn>
                <a:cxn ang="0">
                  <a:pos x="0" y="4"/>
                </a:cxn>
                <a:cxn ang="0">
                  <a:pos x="14" y="11"/>
                </a:cxn>
              </a:cxnLst>
              <a:rect l="0" t="0" r="r" b="b"/>
              <a:pathLst>
                <a:path w="14" h="11">
                  <a:moveTo>
                    <a:pt x="14" y="11"/>
                  </a:moveTo>
                  <a:lnTo>
                    <a:pt x="14" y="7"/>
                  </a:lnTo>
                  <a:lnTo>
                    <a:pt x="14" y="4"/>
                  </a:lnTo>
                  <a:lnTo>
                    <a:pt x="14" y="0"/>
                  </a:lnTo>
                  <a:lnTo>
                    <a:pt x="11" y="0"/>
                  </a:lnTo>
                  <a:lnTo>
                    <a:pt x="7" y="0"/>
                  </a:lnTo>
                  <a:lnTo>
                    <a:pt x="7" y="0"/>
                  </a:lnTo>
                  <a:lnTo>
                    <a:pt x="4" y="0"/>
                  </a:lnTo>
                  <a:lnTo>
                    <a:pt x="0" y="4"/>
                  </a:lnTo>
                  <a:lnTo>
                    <a:pt x="14" y="11"/>
                  </a:lnTo>
                  <a:close/>
                </a:path>
              </a:pathLst>
            </a:custGeom>
            <a:solidFill>
              <a:srgbClr val="0E0D0D"/>
            </a:solidFill>
            <a:ln w="9525">
              <a:noFill/>
              <a:round/>
              <a:headEnd/>
              <a:tailEnd/>
            </a:ln>
          </p:spPr>
          <p:txBody>
            <a:bodyPr/>
            <a:lstStyle/>
            <a:p>
              <a:endParaRPr lang="en-US" dirty="0"/>
            </a:p>
          </p:txBody>
        </p:sp>
        <p:sp>
          <p:nvSpPr>
            <p:cNvPr id="136" name="Freeform 134"/>
            <p:cNvSpPr>
              <a:spLocks/>
            </p:cNvSpPr>
            <p:nvPr/>
          </p:nvSpPr>
          <p:spPr bwMode="auto">
            <a:xfrm>
              <a:off x="4602" y="1838"/>
              <a:ext cx="35" cy="49"/>
            </a:xfrm>
            <a:custGeom>
              <a:avLst/>
              <a:gdLst/>
              <a:ahLst/>
              <a:cxnLst>
                <a:cxn ang="0">
                  <a:pos x="14" y="49"/>
                </a:cxn>
                <a:cxn ang="0">
                  <a:pos x="18" y="42"/>
                </a:cxn>
                <a:cxn ang="0">
                  <a:pos x="21" y="39"/>
                </a:cxn>
                <a:cxn ang="0">
                  <a:pos x="21" y="32"/>
                </a:cxn>
                <a:cxn ang="0">
                  <a:pos x="25" y="28"/>
                </a:cxn>
                <a:cxn ang="0">
                  <a:pos x="28" y="21"/>
                </a:cxn>
                <a:cxn ang="0">
                  <a:pos x="32" y="17"/>
                </a:cxn>
                <a:cxn ang="0">
                  <a:pos x="32" y="10"/>
                </a:cxn>
                <a:cxn ang="0">
                  <a:pos x="35" y="7"/>
                </a:cxn>
                <a:cxn ang="0">
                  <a:pos x="21" y="0"/>
                </a:cxn>
                <a:cxn ang="0">
                  <a:pos x="21" y="3"/>
                </a:cxn>
                <a:cxn ang="0">
                  <a:pos x="18" y="10"/>
                </a:cxn>
                <a:cxn ang="0">
                  <a:pos x="14" y="14"/>
                </a:cxn>
                <a:cxn ang="0">
                  <a:pos x="11" y="21"/>
                </a:cxn>
                <a:cxn ang="0">
                  <a:pos x="11" y="24"/>
                </a:cxn>
                <a:cxn ang="0">
                  <a:pos x="7" y="32"/>
                </a:cxn>
                <a:cxn ang="0">
                  <a:pos x="3" y="35"/>
                </a:cxn>
                <a:cxn ang="0">
                  <a:pos x="0" y="42"/>
                </a:cxn>
                <a:cxn ang="0">
                  <a:pos x="14" y="49"/>
                </a:cxn>
              </a:cxnLst>
              <a:rect l="0" t="0" r="r" b="b"/>
              <a:pathLst>
                <a:path w="35" h="49">
                  <a:moveTo>
                    <a:pt x="14" y="49"/>
                  </a:moveTo>
                  <a:lnTo>
                    <a:pt x="18" y="42"/>
                  </a:lnTo>
                  <a:lnTo>
                    <a:pt x="21" y="39"/>
                  </a:lnTo>
                  <a:lnTo>
                    <a:pt x="21" y="32"/>
                  </a:lnTo>
                  <a:lnTo>
                    <a:pt x="25" y="28"/>
                  </a:lnTo>
                  <a:lnTo>
                    <a:pt x="28" y="21"/>
                  </a:lnTo>
                  <a:lnTo>
                    <a:pt x="32" y="17"/>
                  </a:lnTo>
                  <a:lnTo>
                    <a:pt x="32" y="10"/>
                  </a:lnTo>
                  <a:lnTo>
                    <a:pt x="35" y="7"/>
                  </a:lnTo>
                  <a:lnTo>
                    <a:pt x="21" y="0"/>
                  </a:lnTo>
                  <a:lnTo>
                    <a:pt x="21" y="3"/>
                  </a:lnTo>
                  <a:lnTo>
                    <a:pt x="18" y="10"/>
                  </a:lnTo>
                  <a:lnTo>
                    <a:pt x="14" y="14"/>
                  </a:lnTo>
                  <a:lnTo>
                    <a:pt x="11" y="21"/>
                  </a:lnTo>
                  <a:lnTo>
                    <a:pt x="11" y="24"/>
                  </a:lnTo>
                  <a:lnTo>
                    <a:pt x="7" y="32"/>
                  </a:lnTo>
                  <a:lnTo>
                    <a:pt x="3" y="35"/>
                  </a:lnTo>
                  <a:lnTo>
                    <a:pt x="0" y="42"/>
                  </a:lnTo>
                  <a:lnTo>
                    <a:pt x="14" y="49"/>
                  </a:lnTo>
                  <a:close/>
                </a:path>
              </a:pathLst>
            </a:custGeom>
            <a:solidFill>
              <a:srgbClr val="0E0D0D"/>
            </a:solidFill>
            <a:ln w="9525">
              <a:noFill/>
              <a:round/>
              <a:headEnd/>
              <a:tailEnd/>
            </a:ln>
          </p:spPr>
          <p:txBody>
            <a:bodyPr/>
            <a:lstStyle/>
            <a:p>
              <a:endParaRPr lang="en-US" dirty="0"/>
            </a:p>
          </p:txBody>
        </p:sp>
        <p:sp>
          <p:nvSpPr>
            <p:cNvPr id="137" name="Freeform 135"/>
            <p:cNvSpPr>
              <a:spLocks/>
            </p:cNvSpPr>
            <p:nvPr/>
          </p:nvSpPr>
          <p:spPr bwMode="auto">
            <a:xfrm>
              <a:off x="4623" y="1838"/>
              <a:ext cx="14" cy="10"/>
            </a:xfrm>
            <a:custGeom>
              <a:avLst/>
              <a:gdLst/>
              <a:ahLst/>
              <a:cxnLst>
                <a:cxn ang="0">
                  <a:pos x="0" y="0"/>
                </a:cxn>
                <a:cxn ang="0">
                  <a:pos x="0" y="3"/>
                </a:cxn>
                <a:cxn ang="0">
                  <a:pos x="0" y="7"/>
                </a:cxn>
                <a:cxn ang="0">
                  <a:pos x="0" y="7"/>
                </a:cxn>
                <a:cxn ang="0">
                  <a:pos x="4" y="10"/>
                </a:cxn>
                <a:cxn ang="0">
                  <a:pos x="7" y="10"/>
                </a:cxn>
                <a:cxn ang="0">
                  <a:pos x="11" y="10"/>
                </a:cxn>
                <a:cxn ang="0">
                  <a:pos x="14" y="10"/>
                </a:cxn>
                <a:cxn ang="0">
                  <a:pos x="14" y="7"/>
                </a:cxn>
                <a:cxn ang="0">
                  <a:pos x="0" y="0"/>
                </a:cxn>
              </a:cxnLst>
              <a:rect l="0" t="0" r="r" b="b"/>
              <a:pathLst>
                <a:path w="14" h="10">
                  <a:moveTo>
                    <a:pt x="0" y="0"/>
                  </a:moveTo>
                  <a:lnTo>
                    <a:pt x="0" y="3"/>
                  </a:lnTo>
                  <a:lnTo>
                    <a:pt x="0" y="7"/>
                  </a:lnTo>
                  <a:lnTo>
                    <a:pt x="0" y="7"/>
                  </a:lnTo>
                  <a:lnTo>
                    <a:pt x="4" y="10"/>
                  </a:lnTo>
                  <a:lnTo>
                    <a:pt x="7" y="10"/>
                  </a:lnTo>
                  <a:lnTo>
                    <a:pt x="11" y="10"/>
                  </a:lnTo>
                  <a:lnTo>
                    <a:pt x="14" y="10"/>
                  </a:lnTo>
                  <a:lnTo>
                    <a:pt x="14" y="7"/>
                  </a:lnTo>
                  <a:lnTo>
                    <a:pt x="0" y="0"/>
                  </a:lnTo>
                  <a:close/>
                </a:path>
              </a:pathLst>
            </a:custGeom>
            <a:solidFill>
              <a:srgbClr val="0E0D0D"/>
            </a:solidFill>
            <a:ln w="9525">
              <a:noFill/>
              <a:round/>
              <a:headEnd/>
              <a:tailEnd/>
            </a:ln>
          </p:spPr>
          <p:txBody>
            <a:bodyPr/>
            <a:lstStyle/>
            <a:p>
              <a:endParaRPr lang="en-US" dirty="0"/>
            </a:p>
          </p:txBody>
        </p:sp>
        <p:sp>
          <p:nvSpPr>
            <p:cNvPr id="138" name="Freeform 136"/>
            <p:cNvSpPr>
              <a:spLocks/>
            </p:cNvSpPr>
            <p:nvPr/>
          </p:nvSpPr>
          <p:spPr bwMode="auto">
            <a:xfrm>
              <a:off x="4637" y="1785"/>
              <a:ext cx="14" cy="14"/>
            </a:xfrm>
            <a:custGeom>
              <a:avLst/>
              <a:gdLst/>
              <a:ahLst/>
              <a:cxnLst>
                <a:cxn ang="0">
                  <a:pos x="14" y="3"/>
                </a:cxn>
                <a:cxn ang="0">
                  <a:pos x="11" y="3"/>
                </a:cxn>
                <a:cxn ang="0">
                  <a:pos x="7" y="0"/>
                </a:cxn>
                <a:cxn ang="0">
                  <a:pos x="4" y="3"/>
                </a:cxn>
                <a:cxn ang="0">
                  <a:pos x="4" y="3"/>
                </a:cxn>
                <a:cxn ang="0">
                  <a:pos x="0" y="7"/>
                </a:cxn>
                <a:cxn ang="0">
                  <a:pos x="0" y="10"/>
                </a:cxn>
                <a:cxn ang="0">
                  <a:pos x="0" y="14"/>
                </a:cxn>
                <a:cxn ang="0">
                  <a:pos x="0" y="14"/>
                </a:cxn>
                <a:cxn ang="0">
                  <a:pos x="14" y="3"/>
                </a:cxn>
              </a:cxnLst>
              <a:rect l="0" t="0" r="r" b="b"/>
              <a:pathLst>
                <a:path w="14" h="14">
                  <a:moveTo>
                    <a:pt x="14" y="3"/>
                  </a:moveTo>
                  <a:lnTo>
                    <a:pt x="11" y="3"/>
                  </a:lnTo>
                  <a:lnTo>
                    <a:pt x="7" y="0"/>
                  </a:lnTo>
                  <a:lnTo>
                    <a:pt x="4" y="3"/>
                  </a:lnTo>
                  <a:lnTo>
                    <a:pt x="4" y="3"/>
                  </a:lnTo>
                  <a:lnTo>
                    <a:pt x="0" y="7"/>
                  </a:lnTo>
                  <a:lnTo>
                    <a:pt x="0" y="10"/>
                  </a:lnTo>
                  <a:lnTo>
                    <a:pt x="0" y="14"/>
                  </a:lnTo>
                  <a:lnTo>
                    <a:pt x="0" y="14"/>
                  </a:lnTo>
                  <a:lnTo>
                    <a:pt x="14" y="3"/>
                  </a:lnTo>
                  <a:close/>
                </a:path>
              </a:pathLst>
            </a:custGeom>
            <a:solidFill>
              <a:srgbClr val="0E0D0D"/>
            </a:solidFill>
            <a:ln w="9525">
              <a:noFill/>
              <a:round/>
              <a:headEnd/>
              <a:tailEnd/>
            </a:ln>
          </p:spPr>
          <p:txBody>
            <a:bodyPr/>
            <a:lstStyle/>
            <a:p>
              <a:endParaRPr lang="en-US" dirty="0"/>
            </a:p>
          </p:txBody>
        </p:sp>
        <p:sp>
          <p:nvSpPr>
            <p:cNvPr id="139" name="Freeform 137"/>
            <p:cNvSpPr>
              <a:spLocks/>
            </p:cNvSpPr>
            <p:nvPr/>
          </p:nvSpPr>
          <p:spPr bwMode="auto">
            <a:xfrm>
              <a:off x="4637" y="1788"/>
              <a:ext cx="39" cy="96"/>
            </a:xfrm>
            <a:custGeom>
              <a:avLst/>
              <a:gdLst/>
              <a:ahLst/>
              <a:cxnLst>
                <a:cxn ang="0">
                  <a:pos x="39" y="96"/>
                </a:cxn>
                <a:cxn ang="0">
                  <a:pos x="39" y="85"/>
                </a:cxn>
                <a:cxn ang="0">
                  <a:pos x="39" y="78"/>
                </a:cxn>
                <a:cxn ang="0">
                  <a:pos x="39" y="71"/>
                </a:cxn>
                <a:cxn ang="0">
                  <a:pos x="36" y="64"/>
                </a:cxn>
                <a:cxn ang="0">
                  <a:pos x="36" y="57"/>
                </a:cxn>
                <a:cxn ang="0">
                  <a:pos x="36" y="50"/>
                </a:cxn>
                <a:cxn ang="0">
                  <a:pos x="36" y="46"/>
                </a:cxn>
                <a:cxn ang="0">
                  <a:pos x="32" y="39"/>
                </a:cxn>
                <a:cxn ang="0">
                  <a:pos x="32" y="32"/>
                </a:cxn>
                <a:cxn ang="0">
                  <a:pos x="29" y="28"/>
                </a:cxn>
                <a:cxn ang="0">
                  <a:pos x="29" y="21"/>
                </a:cxn>
                <a:cxn ang="0">
                  <a:pos x="25" y="18"/>
                </a:cxn>
                <a:cxn ang="0">
                  <a:pos x="22" y="14"/>
                </a:cxn>
                <a:cxn ang="0">
                  <a:pos x="22" y="7"/>
                </a:cxn>
                <a:cxn ang="0">
                  <a:pos x="18" y="4"/>
                </a:cxn>
                <a:cxn ang="0">
                  <a:pos x="14" y="0"/>
                </a:cxn>
                <a:cxn ang="0">
                  <a:pos x="0" y="11"/>
                </a:cxn>
                <a:cxn ang="0">
                  <a:pos x="4" y="14"/>
                </a:cxn>
                <a:cxn ang="0">
                  <a:pos x="7" y="18"/>
                </a:cxn>
                <a:cxn ang="0">
                  <a:pos x="11" y="21"/>
                </a:cxn>
                <a:cxn ang="0">
                  <a:pos x="11" y="25"/>
                </a:cxn>
                <a:cxn ang="0">
                  <a:pos x="14" y="28"/>
                </a:cxn>
                <a:cxn ang="0">
                  <a:pos x="14" y="32"/>
                </a:cxn>
                <a:cxn ang="0">
                  <a:pos x="18" y="39"/>
                </a:cxn>
                <a:cxn ang="0">
                  <a:pos x="18" y="43"/>
                </a:cxn>
                <a:cxn ang="0">
                  <a:pos x="18" y="46"/>
                </a:cxn>
                <a:cxn ang="0">
                  <a:pos x="22" y="53"/>
                </a:cxn>
                <a:cxn ang="0">
                  <a:pos x="22" y="60"/>
                </a:cxn>
                <a:cxn ang="0">
                  <a:pos x="22" y="64"/>
                </a:cxn>
                <a:cxn ang="0">
                  <a:pos x="22" y="71"/>
                </a:cxn>
                <a:cxn ang="0">
                  <a:pos x="22" y="78"/>
                </a:cxn>
                <a:cxn ang="0">
                  <a:pos x="22" y="85"/>
                </a:cxn>
                <a:cxn ang="0">
                  <a:pos x="22" y="96"/>
                </a:cxn>
                <a:cxn ang="0">
                  <a:pos x="39" y="96"/>
                </a:cxn>
              </a:cxnLst>
              <a:rect l="0" t="0" r="r" b="b"/>
              <a:pathLst>
                <a:path w="39" h="96">
                  <a:moveTo>
                    <a:pt x="39" y="96"/>
                  </a:moveTo>
                  <a:lnTo>
                    <a:pt x="39" y="85"/>
                  </a:lnTo>
                  <a:lnTo>
                    <a:pt x="39" y="78"/>
                  </a:lnTo>
                  <a:lnTo>
                    <a:pt x="39" y="71"/>
                  </a:lnTo>
                  <a:lnTo>
                    <a:pt x="36" y="64"/>
                  </a:lnTo>
                  <a:lnTo>
                    <a:pt x="36" y="57"/>
                  </a:lnTo>
                  <a:lnTo>
                    <a:pt x="36" y="50"/>
                  </a:lnTo>
                  <a:lnTo>
                    <a:pt x="36" y="46"/>
                  </a:lnTo>
                  <a:lnTo>
                    <a:pt x="32" y="39"/>
                  </a:lnTo>
                  <a:lnTo>
                    <a:pt x="32" y="32"/>
                  </a:lnTo>
                  <a:lnTo>
                    <a:pt x="29" y="28"/>
                  </a:lnTo>
                  <a:lnTo>
                    <a:pt x="29" y="21"/>
                  </a:lnTo>
                  <a:lnTo>
                    <a:pt x="25" y="18"/>
                  </a:lnTo>
                  <a:lnTo>
                    <a:pt x="22" y="14"/>
                  </a:lnTo>
                  <a:lnTo>
                    <a:pt x="22" y="7"/>
                  </a:lnTo>
                  <a:lnTo>
                    <a:pt x="18" y="4"/>
                  </a:lnTo>
                  <a:lnTo>
                    <a:pt x="14" y="0"/>
                  </a:lnTo>
                  <a:lnTo>
                    <a:pt x="0" y="11"/>
                  </a:lnTo>
                  <a:lnTo>
                    <a:pt x="4" y="14"/>
                  </a:lnTo>
                  <a:lnTo>
                    <a:pt x="7" y="18"/>
                  </a:lnTo>
                  <a:lnTo>
                    <a:pt x="11" y="21"/>
                  </a:lnTo>
                  <a:lnTo>
                    <a:pt x="11" y="25"/>
                  </a:lnTo>
                  <a:lnTo>
                    <a:pt x="14" y="28"/>
                  </a:lnTo>
                  <a:lnTo>
                    <a:pt x="14" y="32"/>
                  </a:lnTo>
                  <a:lnTo>
                    <a:pt x="18" y="39"/>
                  </a:lnTo>
                  <a:lnTo>
                    <a:pt x="18" y="43"/>
                  </a:lnTo>
                  <a:lnTo>
                    <a:pt x="18" y="46"/>
                  </a:lnTo>
                  <a:lnTo>
                    <a:pt x="22" y="53"/>
                  </a:lnTo>
                  <a:lnTo>
                    <a:pt x="22" y="60"/>
                  </a:lnTo>
                  <a:lnTo>
                    <a:pt x="22" y="64"/>
                  </a:lnTo>
                  <a:lnTo>
                    <a:pt x="22" y="71"/>
                  </a:lnTo>
                  <a:lnTo>
                    <a:pt x="22" y="78"/>
                  </a:lnTo>
                  <a:lnTo>
                    <a:pt x="22" y="85"/>
                  </a:lnTo>
                  <a:lnTo>
                    <a:pt x="22" y="96"/>
                  </a:lnTo>
                  <a:lnTo>
                    <a:pt x="39" y="96"/>
                  </a:lnTo>
                  <a:close/>
                </a:path>
              </a:pathLst>
            </a:custGeom>
            <a:solidFill>
              <a:srgbClr val="0E0D0D"/>
            </a:solidFill>
            <a:ln w="9525">
              <a:noFill/>
              <a:round/>
              <a:headEnd/>
              <a:tailEnd/>
            </a:ln>
          </p:spPr>
          <p:txBody>
            <a:bodyPr/>
            <a:lstStyle/>
            <a:p>
              <a:endParaRPr lang="en-US" dirty="0"/>
            </a:p>
          </p:txBody>
        </p:sp>
        <p:sp>
          <p:nvSpPr>
            <p:cNvPr id="140" name="Freeform 138"/>
            <p:cNvSpPr>
              <a:spLocks/>
            </p:cNvSpPr>
            <p:nvPr/>
          </p:nvSpPr>
          <p:spPr bwMode="auto">
            <a:xfrm>
              <a:off x="4637" y="1795"/>
              <a:ext cx="14" cy="7"/>
            </a:xfrm>
            <a:custGeom>
              <a:avLst/>
              <a:gdLst/>
              <a:ahLst/>
              <a:cxnLst>
                <a:cxn ang="0">
                  <a:pos x="0" y="0"/>
                </a:cxn>
                <a:cxn ang="0">
                  <a:pos x="0" y="4"/>
                </a:cxn>
                <a:cxn ang="0">
                  <a:pos x="4" y="4"/>
                </a:cxn>
                <a:cxn ang="0">
                  <a:pos x="4" y="7"/>
                </a:cxn>
                <a:cxn ang="0">
                  <a:pos x="7" y="7"/>
                </a:cxn>
                <a:cxn ang="0">
                  <a:pos x="11" y="7"/>
                </a:cxn>
                <a:cxn ang="0">
                  <a:pos x="14" y="4"/>
                </a:cxn>
                <a:cxn ang="0">
                  <a:pos x="14" y="4"/>
                </a:cxn>
                <a:cxn ang="0">
                  <a:pos x="14" y="0"/>
                </a:cxn>
                <a:cxn ang="0">
                  <a:pos x="0" y="0"/>
                </a:cxn>
              </a:cxnLst>
              <a:rect l="0" t="0" r="r" b="b"/>
              <a:pathLst>
                <a:path w="14" h="7">
                  <a:moveTo>
                    <a:pt x="0" y="0"/>
                  </a:moveTo>
                  <a:lnTo>
                    <a:pt x="0" y="4"/>
                  </a:lnTo>
                  <a:lnTo>
                    <a:pt x="4" y="4"/>
                  </a:lnTo>
                  <a:lnTo>
                    <a:pt x="4" y="7"/>
                  </a:lnTo>
                  <a:lnTo>
                    <a:pt x="7" y="7"/>
                  </a:lnTo>
                  <a:lnTo>
                    <a:pt x="11" y="7"/>
                  </a:lnTo>
                  <a:lnTo>
                    <a:pt x="14" y="4"/>
                  </a:lnTo>
                  <a:lnTo>
                    <a:pt x="14" y="4"/>
                  </a:lnTo>
                  <a:lnTo>
                    <a:pt x="14" y="0"/>
                  </a:lnTo>
                  <a:lnTo>
                    <a:pt x="0" y="0"/>
                  </a:lnTo>
                  <a:close/>
                </a:path>
              </a:pathLst>
            </a:custGeom>
            <a:solidFill>
              <a:srgbClr val="0E0D0D"/>
            </a:solidFill>
            <a:ln w="9525">
              <a:noFill/>
              <a:round/>
              <a:headEnd/>
              <a:tailEnd/>
            </a:ln>
          </p:spPr>
          <p:txBody>
            <a:bodyPr/>
            <a:lstStyle/>
            <a:p>
              <a:endParaRPr lang="en-US" dirty="0"/>
            </a:p>
          </p:txBody>
        </p:sp>
        <p:sp>
          <p:nvSpPr>
            <p:cNvPr id="141" name="Freeform 139"/>
            <p:cNvSpPr>
              <a:spLocks/>
            </p:cNvSpPr>
            <p:nvPr/>
          </p:nvSpPr>
          <p:spPr bwMode="auto">
            <a:xfrm>
              <a:off x="4673" y="1604"/>
              <a:ext cx="332" cy="566"/>
            </a:xfrm>
            <a:custGeom>
              <a:avLst/>
              <a:gdLst/>
              <a:ahLst/>
              <a:cxnLst>
                <a:cxn ang="0">
                  <a:pos x="0" y="103"/>
                </a:cxn>
                <a:cxn ang="0">
                  <a:pos x="7" y="50"/>
                </a:cxn>
                <a:cxn ang="0">
                  <a:pos x="17" y="25"/>
                </a:cxn>
                <a:cxn ang="0">
                  <a:pos x="35" y="4"/>
                </a:cxn>
                <a:cxn ang="0">
                  <a:pos x="49" y="0"/>
                </a:cxn>
                <a:cxn ang="0">
                  <a:pos x="67" y="11"/>
                </a:cxn>
                <a:cxn ang="0">
                  <a:pos x="85" y="28"/>
                </a:cxn>
                <a:cxn ang="0">
                  <a:pos x="99" y="39"/>
                </a:cxn>
                <a:cxn ang="0">
                  <a:pos x="113" y="53"/>
                </a:cxn>
                <a:cxn ang="0">
                  <a:pos x="127" y="67"/>
                </a:cxn>
                <a:cxn ang="0">
                  <a:pos x="141" y="82"/>
                </a:cxn>
                <a:cxn ang="0">
                  <a:pos x="155" y="96"/>
                </a:cxn>
                <a:cxn ang="0">
                  <a:pos x="173" y="103"/>
                </a:cxn>
                <a:cxn ang="0">
                  <a:pos x="191" y="110"/>
                </a:cxn>
                <a:cxn ang="0">
                  <a:pos x="212" y="117"/>
                </a:cxn>
                <a:cxn ang="0">
                  <a:pos x="230" y="124"/>
                </a:cxn>
                <a:cxn ang="0">
                  <a:pos x="247" y="128"/>
                </a:cxn>
                <a:cxn ang="0">
                  <a:pos x="265" y="138"/>
                </a:cxn>
                <a:cxn ang="0">
                  <a:pos x="279" y="145"/>
                </a:cxn>
                <a:cxn ang="0">
                  <a:pos x="297" y="152"/>
                </a:cxn>
                <a:cxn ang="0">
                  <a:pos x="308" y="163"/>
                </a:cxn>
                <a:cxn ang="0">
                  <a:pos x="322" y="177"/>
                </a:cxn>
                <a:cxn ang="0">
                  <a:pos x="329" y="191"/>
                </a:cxn>
                <a:cxn ang="0">
                  <a:pos x="332" y="234"/>
                </a:cxn>
                <a:cxn ang="0">
                  <a:pos x="325" y="280"/>
                </a:cxn>
                <a:cxn ang="0">
                  <a:pos x="315" y="329"/>
                </a:cxn>
                <a:cxn ang="0">
                  <a:pos x="301" y="375"/>
                </a:cxn>
                <a:cxn ang="0">
                  <a:pos x="283" y="421"/>
                </a:cxn>
                <a:cxn ang="0">
                  <a:pos x="272" y="460"/>
                </a:cxn>
                <a:cxn ang="0">
                  <a:pos x="269" y="492"/>
                </a:cxn>
                <a:cxn ang="0">
                  <a:pos x="262" y="520"/>
                </a:cxn>
                <a:cxn ang="0">
                  <a:pos x="247" y="531"/>
                </a:cxn>
                <a:cxn ang="0">
                  <a:pos x="226" y="531"/>
                </a:cxn>
                <a:cxn ang="0">
                  <a:pos x="209" y="538"/>
                </a:cxn>
                <a:cxn ang="0">
                  <a:pos x="191" y="549"/>
                </a:cxn>
                <a:cxn ang="0">
                  <a:pos x="173" y="563"/>
                </a:cxn>
                <a:cxn ang="0">
                  <a:pos x="159" y="535"/>
                </a:cxn>
                <a:cxn ang="0">
                  <a:pos x="141" y="492"/>
                </a:cxn>
                <a:cxn ang="0">
                  <a:pos x="120" y="443"/>
                </a:cxn>
                <a:cxn ang="0">
                  <a:pos x="134" y="421"/>
                </a:cxn>
                <a:cxn ang="0">
                  <a:pos x="155" y="404"/>
                </a:cxn>
                <a:cxn ang="0">
                  <a:pos x="170" y="375"/>
                </a:cxn>
                <a:cxn ang="0">
                  <a:pos x="166" y="340"/>
                </a:cxn>
                <a:cxn ang="0">
                  <a:pos x="148" y="329"/>
                </a:cxn>
                <a:cxn ang="0">
                  <a:pos x="134" y="329"/>
                </a:cxn>
                <a:cxn ang="0">
                  <a:pos x="113" y="340"/>
                </a:cxn>
                <a:cxn ang="0">
                  <a:pos x="88" y="354"/>
                </a:cxn>
                <a:cxn ang="0">
                  <a:pos x="63" y="365"/>
                </a:cxn>
                <a:cxn ang="0">
                  <a:pos x="53" y="347"/>
                </a:cxn>
                <a:cxn ang="0">
                  <a:pos x="53" y="315"/>
                </a:cxn>
                <a:cxn ang="0">
                  <a:pos x="63" y="294"/>
                </a:cxn>
                <a:cxn ang="0">
                  <a:pos x="70" y="269"/>
                </a:cxn>
                <a:cxn ang="0">
                  <a:pos x="56" y="234"/>
                </a:cxn>
                <a:cxn ang="0">
                  <a:pos x="28" y="195"/>
                </a:cxn>
                <a:cxn ang="0">
                  <a:pos x="7" y="152"/>
                </a:cxn>
              </a:cxnLst>
              <a:rect l="0" t="0" r="r" b="b"/>
              <a:pathLst>
                <a:path w="332" h="566">
                  <a:moveTo>
                    <a:pt x="7" y="152"/>
                  </a:moveTo>
                  <a:lnTo>
                    <a:pt x="0" y="128"/>
                  </a:lnTo>
                  <a:lnTo>
                    <a:pt x="0" y="103"/>
                  </a:lnTo>
                  <a:lnTo>
                    <a:pt x="0" y="82"/>
                  </a:lnTo>
                  <a:lnTo>
                    <a:pt x="3" y="57"/>
                  </a:lnTo>
                  <a:lnTo>
                    <a:pt x="7" y="50"/>
                  </a:lnTo>
                  <a:lnTo>
                    <a:pt x="10" y="39"/>
                  </a:lnTo>
                  <a:lnTo>
                    <a:pt x="14" y="32"/>
                  </a:lnTo>
                  <a:lnTo>
                    <a:pt x="17" y="25"/>
                  </a:lnTo>
                  <a:lnTo>
                    <a:pt x="21" y="18"/>
                  </a:lnTo>
                  <a:lnTo>
                    <a:pt x="28" y="11"/>
                  </a:lnTo>
                  <a:lnTo>
                    <a:pt x="35" y="4"/>
                  </a:lnTo>
                  <a:lnTo>
                    <a:pt x="42" y="0"/>
                  </a:lnTo>
                  <a:lnTo>
                    <a:pt x="46" y="0"/>
                  </a:lnTo>
                  <a:lnTo>
                    <a:pt x="49" y="0"/>
                  </a:lnTo>
                  <a:lnTo>
                    <a:pt x="56" y="4"/>
                  </a:lnTo>
                  <a:lnTo>
                    <a:pt x="60" y="7"/>
                  </a:lnTo>
                  <a:lnTo>
                    <a:pt x="67" y="11"/>
                  </a:lnTo>
                  <a:lnTo>
                    <a:pt x="74" y="18"/>
                  </a:lnTo>
                  <a:lnTo>
                    <a:pt x="78" y="25"/>
                  </a:lnTo>
                  <a:lnTo>
                    <a:pt x="85" y="28"/>
                  </a:lnTo>
                  <a:lnTo>
                    <a:pt x="88" y="32"/>
                  </a:lnTo>
                  <a:lnTo>
                    <a:pt x="95" y="36"/>
                  </a:lnTo>
                  <a:lnTo>
                    <a:pt x="99" y="39"/>
                  </a:lnTo>
                  <a:lnTo>
                    <a:pt x="102" y="46"/>
                  </a:lnTo>
                  <a:lnTo>
                    <a:pt x="109" y="50"/>
                  </a:lnTo>
                  <a:lnTo>
                    <a:pt x="113" y="53"/>
                  </a:lnTo>
                  <a:lnTo>
                    <a:pt x="116" y="60"/>
                  </a:lnTo>
                  <a:lnTo>
                    <a:pt x="120" y="64"/>
                  </a:lnTo>
                  <a:lnTo>
                    <a:pt x="127" y="67"/>
                  </a:lnTo>
                  <a:lnTo>
                    <a:pt x="131" y="74"/>
                  </a:lnTo>
                  <a:lnTo>
                    <a:pt x="134" y="78"/>
                  </a:lnTo>
                  <a:lnTo>
                    <a:pt x="141" y="82"/>
                  </a:lnTo>
                  <a:lnTo>
                    <a:pt x="145" y="85"/>
                  </a:lnTo>
                  <a:lnTo>
                    <a:pt x="152" y="89"/>
                  </a:lnTo>
                  <a:lnTo>
                    <a:pt x="155" y="96"/>
                  </a:lnTo>
                  <a:lnTo>
                    <a:pt x="162" y="99"/>
                  </a:lnTo>
                  <a:lnTo>
                    <a:pt x="166" y="99"/>
                  </a:lnTo>
                  <a:lnTo>
                    <a:pt x="173" y="103"/>
                  </a:lnTo>
                  <a:lnTo>
                    <a:pt x="180" y="106"/>
                  </a:lnTo>
                  <a:lnTo>
                    <a:pt x="184" y="110"/>
                  </a:lnTo>
                  <a:lnTo>
                    <a:pt x="191" y="110"/>
                  </a:lnTo>
                  <a:lnTo>
                    <a:pt x="198" y="113"/>
                  </a:lnTo>
                  <a:lnTo>
                    <a:pt x="205" y="113"/>
                  </a:lnTo>
                  <a:lnTo>
                    <a:pt x="212" y="117"/>
                  </a:lnTo>
                  <a:lnTo>
                    <a:pt x="216" y="117"/>
                  </a:lnTo>
                  <a:lnTo>
                    <a:pt x="223" y="120"/>
                  </a:lnTo>
                  <a:lnTo>
                    <a:pt x="230" y="124"/>
                  </a:lnTo>
                  <a:lnTo>
                    <a:pt x="237" y="124"/>
                  </a:lnTo>
                  <a:lnTo>
                    <a:pt x="244" y="128"/>
                  </a:lnTo>
                  <a:lnTo>
                    <a:pt x="247" y="128"/>
                  </a:lnTo>
                  <a:lnTo>
                    <a:pt x="255" y="131"/>
                  </a:lnTo>
                  <a:lnTo>
                    <a:pt x="262" y="135"/>
                  </a:lnTo>
                  <a:lnTo>
                    <a:pt x="265" y="138"/>
                  </a:lnTo>
                  <a:lnTo>
                    <a:pt x="272" y="142"/>
                  </a:lnTo>
                  <a:lnTo>
                    <a:pt x="276" y="142"/>
                  </a:lnTo>
                  <a:lnTo>
                    <a:pt x="279" y="145"/>
                  </a:lnTo>
                  <a:lnTo>
                    <a:pt x="286" y="149"/>
                  </a:lnTo>
                  <a:lnTo>
                    <a:pt x="290" y="152"/>
                  </a:lnTo>
                  <a:lnTo>
                    <a:pt x="297" y="152"/>
                  </a:lnTo>
                  <a:lnTo>
                    <a:pt x="301" y="156"/>
                  </a:lnTo>
                  <a:lnTo>
                    <a:pt x="304" y="159"/>
                  </a:lnTo>
                  <a:lnTo>
                    <a:pt x="308" y="163"/>
                  </a:lnTo>
                  <a:lnTo>
                    <a:pt x="315" y="166"/>
                  </a:lnTo>
                  <a:lnTo>
                    <a:pt x="318" y="170"/>
                  </a:lnTo>
                  <a:lnTo>
                    <a:pt x="322" y="177"/>
                  </a:lnTo>
                  <a:lnTo>
                    <a:pt x="322" y="181"/>
                  </a:lnTo>
                  <a:lnTo>
                    <a:pt x="325" y="184"/>
                  </a:lnTo>
                  <a:lnTo>
                    <a:pt x="329" y="191"/>
                  </a:lnTo>
                  <a:lnTo>
                    <a:pt x="332" y="205"/>
                  </a:lnTo>
                  <a:lnTo>
                    <a:pt x="332" y="220"/>
                  </a:lnTo>
                  <a:lnTo>
                    <a:pt x="332" y="234"/>
                  </a:lnTo>
                  <a:lnTo>
                    <a:pt x="329" y="251"/>
                  </a:lnTo>
                  <a:lnTo>
                    <a:pt x="329" y="266"/>
                  </a:lnTo>
                  <a:lnTo>
                    <a:pt x="325" y="280"/>
                  </a:lnTo>
                  <a:lnTo>
                    <a:pt x="322" y="297"/>
                  </a:lnTo>
                  <a:lnTo>
                    <a:pt x="318" y="312"/>
                  </a:lnTo>
                  <a:lnTo>
                    <a:pt x="315" y="329"/>
                  </a:lnTo>
                  <a:lnTo>
                    <a:pt x="311" y="343"/>
                  </a:lnTo>
                  <a:lnTo>
                    <a:pt x="304" y="358"/>
                  </a:lnTo>
                  <a:lnTo>
                    <a:pt x="301" y="375"/>
                  </a:lnTo>
                  <a:lnTo>
                    <a:pt x="293" y="389"/>
                  </a:lnTo>
                  <a:lnTo>
                    <a:pt x="290" y="407"/>
                  </a:lnTo>
                  <a:lnTo>
                    <a:pt x="283" y="421"/>
                  </a:lnTo>
                  <a:lnTo>
                    <a:pt x="276" y="439"/>
                  </a:lnTo>
                  <a:lnTo>
                    <a:pt x="272" y="450"/>
                  </a:lnTo>
                  <a:lnTo>
                    <a:pt x="272" y="460"/>
                  </a:lnTo>
                  <a:lnTo>
                    <a:pt x="269" y="471"/>
                  </a:lnTo>
                  <a:lnTo>
                    <a:pt x="269" y="481"/>
                  </a:lnTo>
                  <a:lnTo>
                    <a:pt x="269" y="492"/>
                  </a:lnTo>
                  <a:lnTo>
                    <a:pt x="265" y="503"/>
                  </a:lnTo>
                  <a:lnTo>
                    <a:pt x="265" y="510"/>
                  </a:lnTo>
                  <a:lnTo>
                    <a:pt x="262" y="520"/>
                  </a:lnTo>
                  <a:lnTo>
                    <a:pt x="258" y="524"/>
                  </a:lnTo>
                  <a:lnTo>
                    <a:pt x="255" y="527"/>
                  </a:lnTo>
                  <a:lnTo>
                    <a:pt x="247" y="531"/>
                  </a:lnTo>
                  <a:lnTo>
                    <a:pt x="240" y="531"/>
                  </a:lnTo>
                  <a:lnTo>
                    <a:pt x="233" y="531"/>
                  </a:lnTo>
                  <a:lnTo>
                    <a:pt x="226" y="531"/>
                  </a:lnTo>
                  <a:lnTo>
                    <a:pt x="219" y="531"/>
                  </a:lnTo>
                  <a:lnTo>
                    <a:pt x="216" y="535"/>
                  </a:lnTo>
                  <a:lnTo>
                    <a:pt x="209" y="538"/>
                  </a:lnTo>
                  <a:lnTo>
                    <a:pt x="201" y="542"/>
                  </a:lnTo>
                  <a:lnTo>
                    <a:pt x="198" y="545"/>
                  </a:lnTo>
                  <a:lnTo>
                    <a:pt x="191" y="549"/>
                  </a:lnTo>
                  <a:lnTo>
                    <a:pt x="184" y="552"/>
                  </a:lnTo>
                  <a:lnTo>
                    <a:pt x="180" y="556"/>
                  </a:lnTo>
                  <a:lnTo>
                    <a:pt x="173" y="563"/>
                  </a:lnTo>
                  <a:lnTo>
                    <a:pt x="166" y="566"/>
                  </a:lnTo>
                  <a:lnTo>
                    <a:pt x="162" y="549"/>
                  </a:lnTo>
                  <a:lnTo>
                    <a:pt x="159" y="535"/>
                  </a:lnTo>
                  <a:lnTo>
                    <a:pt x="152" y="520"/>
                  </a:lnTo>
                  <a:lnTo>
                    <a:pt x="148" y="506"/>
                  </a:lnTo>
                  <a:lnTo>
                    <a:pt x="141" y="492"/>
                  </a:lnTo>
                  <a:lnTo>
                    <a:pt x="134" y="478"/>
                  </a:lnTo>
                  <a:lnTo>
                    <a:pt x="127" y="460"/>
                  </a:lnTo>
                  <a:lnTo>
                    <a:pt x="120" y="443"/>
                  </a:lnTo>
                  <a:lnTo>
                    <a:pt x="124" y="435"/>
                  </a:lnTo>
                  <a:lnTo>
                    <a:pt x="131" y="428"/>
                  </a:lnTo>
                  <a:lnTo>
                    <a:pt x="134" y="421"/>
                  </a:lnTo>
                  <a:lnTo>
                    <a:pt x="141" y="418"/>
                  </a:lnTo>
                  <a:lnTo>
                    <a:pt x="148" y="411"/>
                  </a:lnTo>
                  <a:lnTo>
                    <a:pt x="155" y="404"/>
                  </a:lnTo>
                  <a:lnTo>
                    <a:pt x="162" y="397"/>
                  </a:lnTo>
                  <a:lnTo>
                    <a:pt x="166" y="386"/>
                  </a:lnTo>
                  <a:lnTo>
                    <a:pt x="170" y="375"/>
                  </a:lnTo>
                  <a:lnTo>
                    <a:pt x="173" y="365"/>
                  </a:lnTo>
                  <a:lnTo>
                    <a:pt x="173" y="351"/>
                  </a:lnTo>
                  <a:lnTo>
                    <a:pt x="166" y="340"/>
                  </a:lnTo>
                  <a:lnTo>
                    <a:pt x="159" y="336"/>
                  </a:lnTo>
                  <a:lnTo>
                    <a:pt x="155" y="333"/>
                  </a:lnTo>
                  <a:lnTo>
                    <a:pt x="148" y="329"/>
                  </a:lnTo>
                  <a:lnTo>
                    <a:pt x="145" y="329"/>
                  </a:lnTo>
                  <a:lnTo>
                    <a:pt x="138" y="329"/>
                  </a:lnTo>
                  <a:lnTo>
                    <a:pt x="134" y="329"/>
                  </a:lnTo>
                  <a:lnTo>
                    <a:pt x="127" y="333"/>
                  </a:lnTo>
                  <a:lnTo>
                    <a:pt x="120" y="333"/>
                  </a:lnTo>
                  <a:lnTo>
                    <a:pt x="113" y="340"/>
                  </a:lnTo>
                  <a:lnTo>
                    <a:pt x="102" y="343"/>
                  </a:lnTo>
                  <a:lnTo>
                    <a:pt x="95" y="351"/>
                  </a:lnTo>
                  <a:lnTo>
                    <a:pt x="88" y="354"/>
                  </a:lnTo>
                  <a:lnTo>
                    <a:pt x="81" y="358"/>
                  </a:lnTo>
                  <a:lnTo>
                    <a:pt x="74" y="361"/>
                  </a:lnTo>
                  <a:lnTo>
                    <a:pt x="63" y="365"/>
                  </a:lnTo>
                  <a:lnTo>
                    <a:pt x="56" y="368"/>
                  </a:lnTo>
                  <a:lnTo>
                    <a:pt x="53" y="358"/>
                  </a:lnTo>
                  <a:lnTo>
                    <a:pt x="53" y="347"/>
                  </a:lnTo>
                  <a:lnTo>
                    <a:pt x="53" y="333"/>
                  </a:lnTo>
                  <a:lnTo>
                    <a:pt x="53" y="322"/>
                  </a:lnTo>
                  <a:lnTo>
                    <a:pt x="53" y="315"/>
                  </a:lnTo>
                  <a:lnTo>
                    <a:pt x="56" y="308"/>
                  </a:lnTo>
                  <a:lnTo>
                    <a:pt x="60" y="301"/>
                  </a:lnTo>
                  <a:lnTo>
                    <a:pt x="63" y="294"/>
                  </a:lnTo>
                  <a:lnTo>
                    <a:pt x="67" y="287"/>
                  </a:lnTo>
                  <a:lnTo>
                    <a:pt x="67" y="280"/>
                  </a:lnTo>
                  <a:lnTo>
                    <a:pt x="70" y="269"/>
                  </a:lnTo>
                  <a:lnTo>
                    <a:pt x="67" y="266"/>
                  </a:lnTo>
                  <a:lnTo>
                    <a:pt x="63" y="248"/>
                  </a:lnTo>
                  <a:lnTo>
                    <a:pt x="56" y="234"/>
                  </a:lnTo>
                  <a:lnTo>
                    <a:pt x="46" y="220"/>
                  </a:lnTo>
                  <a:lnTo>
                    <a:pt x="39" y="209"/>
                  </a:lnTo>
                  <a:lnTo>
                    <a:pt x="28" y="195"/>
                  </a:lnTo>
                  <a:lnTo>
                    <a:pt x="21" y="181"/>
                  </a:lnTo>
                  <a:lnTo>
                    <a:pt x="14" y="166"/>
                  </a:lnTo>
                  <a:lnTo>
                    <a:pt x="7" y="152"/>
                  </a:lnTo>
                  <a:close/>
                </a:path>
              </a:pathLst>
            </a:custGeom>
            <a:solidFill>
              <a:srgbClr val="B58650"/>
            </a:solidFill>
            <a:ln w="9525">
              <a:noFill/>
              <a:round/>
              <a:headEnd/>
              <a:tailEnd/>
            </a:ln>
          </p:spPr>
          <p:txBody>
            <a:bodyPr/>
            <a:lstStyle/>
            <a:p>
              <a:endParaRPr lang="en-US" dirty="0"/>
            </a:p>
          </p:txBody>
        </p:sp>
        <p:sp>
          <p:nvSpPr>
            <p:cNvPr id="142" name="Freeform 140"/>
            <p:cNvSpPr>
              <a:spLocks/>
            </p:cNvSpPr>
            <p:nvPr/>
          </p:nvSpPr>
          <p:spPr bwMode="auto">
            <a:xfrm>
              <a:off x="4662" y="1657"/>
              <a:ext cx="25" cy="99"/>
            </a:xfrm>
            <a:custGeom>
              <a:avLst/>
              <a:gdLst/>
              <a:ahLst/>
              <a:cxnLst>
                <a:cxn ang="0">
                  <a:pos x="7" y="0"/>
                </a:cxn>
                <a:cxn ang="0">
                  <a:pos x="7" y="0"/>
                </a:cxn>
                <a:cxn ang="0">
                  <a:pos x="7" y="7"/>
                </a:cxn>
                <a:cxn ang="0">
                  <a:pos x="4" y="14"/>
                </a:cxn>
                <a:cxn ang="0">
                  <a:pos x="4" y="21"/>
                </a:cxn>
                <a:cxn ang="0">
                  <a:pos x="4" y="25"/>
                </a:cxn>
                <a:cxn ang="0">
                  <a:pos x="4" y="32"/>
                </a:cxn>
                <a:cxn ang="0">
                  <a:pos x="4" y="39"/>
                </a:cxn>
                <a:cxn ang="0">
                  <a:pos x="0" y="46"/>
                </a:cxn>
                <a:cxn ang="0">
                  <a:pos x="0" y="50"/>
                </a:cxn>
                <a:cxn ang="0">
                  <a:pos x="4" y="57"/>
                </a:cxn>
                <a:cxn ang="0">
                  <a:pos x="4" y="64"/>
                </a:cxn>
                <a:cxn ang="0">
                  <a:pos x="4" y="71"/>
                </a:cxn>
                <a:cxn ang="0">
                  <a:pos x="4" y="75"/>
                </a:cxn>
                <a:cxn ang="0">
                  <a:pos x="4" y="82"/>
                </a:cxn>
                <a:cxn ang="0">
                  <a:pos x="7" y="89"/>
                </a:cxn>
                <a:cxn ang="0">
                  <a:pos x="7" y="92"/>
                </a:cxn>
                <a:cxn ang="0">
                  <a:pos x="11" y="99"/>
                </a:cxn>
                <a:cxn ang="0">
                  <a:pos x="25" y="96"/>
                </a:cxn>
                <a:cxn ang="0">
                  <a:pos x="25" y="89"/>
                </a:cxn>
                <a:cxn ang="0">
                  <a:pos x="21" y="85"/>
                </a:cxn>
                <a:cxn ang="0">
                  <a:pos x="21" y="78"/>
                </a:cxn>
                <a:cxn ang="0">
                  <a:pos x="18" y="75"/>
                </a:cxn>
                <a:cxn ang="0">
                  <a:pos x="18" y="67"/>
                </a:cxn>
                <a:cxn ang="0">
                  <a:pos x="18" y="60"/>
                </a:cxn>
                <a:cxn ang="0">
                  <a:pos x="18" y="57"/>
                </a:cxn>
                <a:cxn ang="0">
                  <a:pos x="18" y="50"/>
                </a:cxn>
                <a:cxn ang="0">
                  <a:pos x="18" y="46"/>
                </a:cxn>
                <a:cxn ang="0">
                  <a:pos x="18" y="39"/>
                </a:cxn>
                <a:cxn ang="0">
                  <a:pos x="18" y="32"/>
                </a:cxn>
                <a:cxn ang="0">
                  <a:pos x="18" y="29"/>
                </a:cxn>
                <a:cxn ang="0">
                  <a:pos x="18" y="21"/>
                </a:cxn>
                <a:cxn ang="0">
                  <a:pos x="21" y="18"/>
                </a:cxn>
                <a:cxn ang="0">
                  <a:pos x="21" y="11"/>
                </a:cxn>
                <a:cxn ang="0">
                  <a:pos x="21" y="4"/>
                </a:cxn>
                <a:cxn ang="0">
                  <a:pos x="21" y="4"/>
                </a:cxn>
                <a:cxn ang="0">
                  <a:pos x="7" y="0"/>
                </a:cxn>
              </a:cxnLst>
              <a:rect l="0" t="0" r="r" b="b"/>
              <a:pathLst>
                <a:path w="25" h="99">
                  <a:moveTo>
                    <a:pt x="7" y="0"/>
                  </a:moveTo>
                  <a:lnTo>
                    <a:pt x="7" y="0"/>
                  </a:lnTo>
                  <a:lnTo>
                    <a:pt x="7" y="7"/>
                  </a:lnTo>
                  <a:lnTo>
                    <a:pt x="4" y="14"/>
                  </a:lnTo>
                  <a:lnTo>
                    <a:pt x="4" y="21"/>
                  </a:lnTo>
                  <a:lnTo>
                    <a:pt x="4" y="25"/>
                  </a:lnTo>
                  <a:lnTo>
                    <a:pt x="4" y="32"/>
                  </a:lnTo>
                  <a:lnTo>
                    <a:pt x="4" y="39"/>
                  </a:lnTo>
                  <a:lnTo>
                    <a:pt x="0" y="46"/>
                  </a:lnTo>
                  <a:lnTo>
                    <a:pt x="0" y="50"/>
                  </a:lnTo>
                  <a:lnTo>
                    <a:pt x="4" y="57"/>
                  </a:lnTo>
                  <a:lnTo>
                    <a:pt x="4" y="64"/>
                  </a:lnTo>
                  <a:lnTo>
                    <a:pt x="4" y="71"/>
                  </a:lnTo>
                  <a:lnTo>
                    <a:pt x="4" y="75"/>
                  </a:lnTo>
                  <a:lnTo>
                    <a:pt x="4" y="82"/>
                  </a:lnTo>
                  <a:lnTo>
                    <a:pt x="7" y="89"/>
                  </a:lnTo>
                  <a:lnTo>
                    <a:pt x="7" y="92"/>
                  </a:lnTo>
                  <a:lnTo>
                    <a:pt x="11" y="99"/>
                  </a:lnTo>
                  <a:lnTo>
                    <a:pt x="25" y="96"/>
                  </a:lnTo>
                  <a:lnTo>
                    <a:pt x="25" y="89"/>
                  </a:lnTo>
                  <a:lnTo>
                    <a:pt x="21" y="85"/>
                  </a:lnTo>
                  <a:lnTo>
                    <a:pt x="21" y="78"/>
                  </a:lnTo>
                  <a:lnTo>
                    <a:pt x="18" y="75"/>
                  </a:lnTo>
                  <a:lnTo>
                    <a:pt x="18" y="67"/>
                  </a:lnTo>
                  <a:lnTo>
                    <a:pt x="18" y="60"/>
                  </a:lnTo>
                  <a:lnTo>
                    <a:pt x="18" y="57"/>
                  </a:lnTo>
                  <a:lnTo>
                    <a:pt x="18" y="50"/>
                  </a:lnTo>
                  <a:lnTo>
                    <a:pt x="18" y="46"/>
                  </a:lnTo>
                  <a:lnTo>
                    <a:pt x="18" y="39"/>
                  </a:lnTo>
                  <a:lnTo>
                    <a:pt x="18" y="32"/>
                  </a:lnTo>
                  <a:lnTo>
                    <a:pt x="18" y="29"/>
                  </a:lnTo>
                  <a:lnTo>
                    <a:pt x="18" y="21"/>
                  </a:lnTo>
                  <a:lnTo>
                    <a:pt x="21" y="18"/>
                  </a:lnTo>
                  <a:lnTo>
                    <a:pt x="21" y="11"/>
                  </a:lnTo>
                  <a:lnTo>
                    <a:pt x="21" y="4"/>
                  </a:lnTo>
                  <a:lnTo>
                    <a:pt x="21" y="4"/>
                  </a:lnTo>
                  <a:lnTo>
                    <a:pt x="7" y="0"/>
                  </a:lnTo>
                  <a:close/>
                </a:path>
              </a:pathLst>
            </a:custGeom>
            <a:solidFill>
              <a:srgbClr val="0E0D0D"/>
            </a:solidFill>
            <a:ln w="9525">
              <a:noFill/>
              <a:round/>
              <a:headEnd/>
              <a:tailEnd/>
            </a:ln>
          </p:spPr>
          <p:txBody>
            <a:bodyPr/>
            <a:lstStyle/>
            <a:p>
              <a:endParaRPr lang="en-US" dirty="0"/>
            </a:p>
          </p:txBody>
        </p:sp>
        <p:sp>
          <p:nvSpPr>
            <p:cNvPr id="143" name="Freeform 141"/>
            <p:cNvSpPr>
              <a:spLocks/>
            </p:cNvSpPr>
            <p:nvPr/>
          </p:nvSpPr>
          <p:spPr bwMode="auto">
            <a:xfrm>
              <a:off x="4669" y="1597"/>
              <a:ext cx="50" cy="64"/>
            </a:xfrm>
            <a:custGeom>
              <a:avLst/>
              <a:gdLst/>
              <a:ahLst/>
              <a:cxnLst>
                <a:cxn ang="0">
                  <a:pos x="43" y="0"/>
                </a:cxn>
                <a:cxn ang="0">
                  <a:pos x="43" y="0"/>
                </a:cxn>
                <a:cxn ang="0">
                  <a:pos x="32" y="7"/>
                </a:cxn>
                <a:cxn ang="0">
                  <a:pos x="25" y="11"/>
                </a:cxn>
                <a:cxn ang="0">
                  <a:pos x="21" y="18"/>
                </a:cxn>
                <a:cxn ang="0">
                  <a:pos x="14" y="28"/>
                </a:cxn>
                <a:cxn ang="0">
                  <a:pos x="11" y="35"/>
                </a:cxn>
                <a:cxn ang="0">
                  <a:pos x="7" y="43"/>
                </a:cxn>
                <a:cxn ang="0">
                  <a:pos x="4" y="53"/>
                </a:cxn>
                <a:cxn ang="0">
                  <a:pos x="0" y="60"/>
                </a:cxn>
                <a:cxn ang="0">
                  <a:pos x="14" y="64"/>
                </a:cxn>
                <a:cxn ang="0">
                  <a:pos x="18" y="57"/>
                </a:cxn>
                <a:cxn ang="0">
                  <a:pos x="21" y="50"/>
                </a:cxn>
                <a:cxn ang="0">
                  <a:pos x="25" y="43"/>
                </a:cxn>
                <a:cxn ang="0">
                  <a:pos x="28" y="35"/>
                </a:cxn>
                <a:cxn ang="0">
                  <a:pos x="32" y="28"/>
                </a:cxn>
                <a:cxn ang="0">
                  <a:pos x="39" y="25"/>
                </a:cxn>
                <a:cxn ang="0">
                  <a:pos x="43" y="18"/>
                </a:cxn>
                <a:cxn ang="0">
                  <a:pos x="50" y="14"/>
                </a:cxn>
                <a:cxn ang="0">
                  <a:pos x="50" y="14"/>
                </a:cxn>
                <a:cxn ang="0">
                  <a:pos x="43" y="0"/>
                </a:cxn>
              </a:cxnLst>
              <a:rect l="0" t="0" r="r" b="b"/>
              <a:pathLst>
                <a:path w="50" h="64">
                  <a:moveTo>
                    <a:pt x="43" y="0"/>
                  </a:moveTo>
                  <a:lnTo>
                    <a:pt x="43" y="0"/>
                  </a:lnTo>
                  <a:lnTo>
                    <a:pt x="32" y="7"/>
                  </a:lnTo>
                  <a:lnTo>
                    <a:pt x="25" y="11"/>
                  </a:lnTo>
                  <a:lnTo>
                    <a:pt x="21" y="18"/>
                  </a:lnTo>
                  <a:lnTo>
                    <a:pt x="14" y="28"/>
                  </a:lnTo>
                  <a:lnTo>
                    <a:pt x="11" y="35"/>
                  </a:lnTo>
                  <a:lnTo>
                    <a:pt x="7" y="43"/>
                  </a:lnTo>
                  <a:lnTo>
                    <a:pt x="4" y="53"/>
                  </a:lnTo>
                  <a:lnTo>
                    <a:pt x="0" y="60"/>
                  </a:lnTo>
                  <a:lnTo>
                    <a:pt x="14" y="64"/>
                  </a:lnTo>
                  <a:lnTo>
                    <a:pt x="18" y="57"/>
                  </a:lnTo>
                  <a:lnTo>
                    <a:pt x="21" y="50"/>
                  </a:lnTo>
                  <a:lnTo>
                    <a:pt x="25" y="43"/>
                  </a:lnTo>
                  <a:lnTo>
                    <a:pt x="28" y="35"/>
                  </a:lnTo>
                  <a:lnTo>
                    <a:pt x="32" y="28"/>
                  </a:lnTo>
                  <a:lnTo>
                    <a:pt x="39" y="25"/>
                  </a:lnTo>
                  <a:lnTo>
                    <a:pt x="43" y="18"/>
                  </a:lnTo>
                  <a:lnTo>
                    <a:pt x="50" y="14"/>
                  </a:lnTo>
                  <a:lnTo>
                    <a:pt x="50" y="14"/>
                  </a:lnTo>
                  <a:lnTo>
                    <a:pt x="43" y="0"/>
                  </a:lnTo>
                  <a:close/>
                </a:path>
              </a:pathLst>
            </a:custGeom>
            <a:solidFill>
              <a:srgbClr val="0E0D0D"/>
            </a:solidFill>
            <a:ln w="9525">
              <a:noFill/>
              <a:round/>
              <a:headEnd/>
              <a:tailEnd/>
            </a:ln>
          </p:spPr>
          <p:txBody>
            <a:bodyPr/>
            <a:lstStyle/>
            <a:p>
              <a:endParaRPr lang="en-US" dirty="0"/>
            </a:p>
          </p:txBody>
        </p:sp>
        <p:sp>
          <p:nvSpPr>
            <p:cNvPr id="144" name="Freeform 142"/>
            <p:cNvSpPr>
              <a:spLocks/>
            </p:cNvSpPr>
            <p:nvPr/>
          </p:nvSpPr>
          <p:spPr bwMode="auto">
            <a:xfrm>
              <a:off x="4712" y="1594"/>
              <a:ext cx="49" cy="46"/>
            </a:xfrm>
            <a:custGeom>
              <a:avLst/>
              <a:gdLst/>
              <a:ahLst/>
              <a:cxnLst>
                <a:cxn ang="0">
                  <a:pos x="49" y="31"/>
                </a:cxn>
                <a:cxn ang="0">
                  <a:pos x="49" y="31"/>
                </a:cxn>
                <a:cxn ang="0">
                  <a:pos x="46" y="28"/>
                </a:cxn>
                <a:cxn ang="0">
                  <a:pos x="39" y="21"/>
                </a:cxn>
                <a:cxn ang="0">
                  <a:pos x="35" y="17"/>
                </a:cxn>
                <a:cxn ang="0">
                  <a:pos x="28" y="10"/>
                </a:cxn>
                <a:cxn ang="0">
                  <a:pos x="21" y="7"/>
                </a:cxn>
                <a:cxn ang="0">
                  <a:pos x="14" y="3"/>
                </a:cxn>
                <a:cxn ang="0">
                  <a:pos x="7" y="0"/>
                </a:cxn>
                <a:cxn ang="0">
                  <a:pos x="0" y="3"/>
                </a:cxn>
                <a:cxn ang="0">
                  <a:pos x="7" y="17"/>
                </a:cxn>
                <a:cxn ang="0">
                  <a:pos x="7" y="17"/>
                </a:cxn>
                <a:cxn ang="0">
                  <a:pos x="10" y="17"/>
                </a:cxn>
                <a:cxn ang="0">
                  <a:pos x="14" y="21"/>
                </a:cxn>
                <a:cxn ang="0">
                  <a:pos x="17" y="24"/>
                </a:cxn>
                <a:cxn ang="0">
                  <a:pos x="24" y="28"/>
                </a:cxn>
                <a:cxn ang="0">
                  <a:pos x="28" y="35"/>
                </a:cxn>
                <a:cxn ang="0">
                  <a:pos x="35" y="38"/>
                </a:cxn>
                <a:cxn ang="0">
                  <a:pos x="42" y="46"/>
                </a:cxn>
                <a:cxn ang="0">
                  <a:pos x="42" y="46"/>
                </a:cxn>
                <a:cxn ang="0">
                  <a:pos x="49" y="31"/>
                </a:cxn>
              </a:cxnLst>
              <a:rect l="0" t="0" r="r" b="b"/>
              <a:pathLst>
                <a:path w="49" h="46">
                  <a:moveTo>
                    <a:pt x="49" y="31"/>
                  </a:moveTo>
                  <a:lnTo>
                    <a:pt x="49" y="31"/>
                  </a:lnTo>
                  <a:lnTo>
                    <a:pt x="46" y="28"/>
                  </a:lnTo>
                  <a:lnTo>
                    <a:pt x="39" y="21"/>
                  </a:lnTo>
                  <a:lnTo>
                    <a:pt x="35" y="17"/>
                  </a:lnTo>
                  <a:lnTo>
                    <a:pt x="28" y="10"/>
                  </a:lnTo>
                  <a:lnTo>
                    <a:pt x="21" y="7"/>
                  </a:lnTo>
                  <a:lnTo>
                    <a:pt x="14" y="3"/>
                  </a:lnTo>
                  <a:lnTo>
                    <a:pt x="7" y="0"/>
                  </a:lnTo>
                  <a:lnTo>
                    <a:pt x="0" y="3"/>
                  </a:lnTo>
                  <a:lnTo>
                    <a:pt x="7" y="17"/>
                  </a:lnTo>
                  <a:lnTo>
                    <a:pt x="7" y="17"/>
                  </a:lnTo>
                  <a:lnTo>
                    <a:pt x="10" y="17"/>
                  </a:lnTo>
                  <a:lnTo>
                    <a:pt x="14" y="21"/>
                  </a:lnTo>
                  <a:lnTo>
                    <a:pt x="17" y="24"/>
                  </a:lnTo>
                  <a:lnTo>
                    <a:pt x="24" y="28"/>
                  </a:lnTo>
                  <a:lnTo>
                    <a:pt x="28" y="35"/>
                  </a:lnTo>
                  <a:lnTo>
                    <a:pt x="35" y="38"/>
                  </a:lnTo>
                  <a:lnTo>
                    <a:pt x="42" y="46"/>
                  </a:lnTo>
                  <a:lnTo>
                    <a:pt x="42" y="46"/>
                  </a:lnTo>
                  <a:lnTo>
                    <a:pt x="49" y="31"/>
                  </a:lnTo>
                  <a:close/>
                </a:path>
              </a:pathLst>
            </a:custGeom>
            <a:solidFill>
              <a:srgbClr val="0E0D0D"/>
            </a:solidFill>
            <a:ln w="9525">
              <a:noFill/>
              <a:round/>
              <a:headEnd/>
              <a:tailEnd/>
            </a:ln>
          </p:spPr>
          <p:txBody>
            <a:bodyPr/>
            <a:lstStyle/>
            <a:p>
              <a:endParaRPr lang="en-US" dirty="0"/>
            </a:p>
          </p:txBody>
        </p:sp>
        <p:sp>
          <p:nvSpPr>
            <p:cNvPr id="145" name="Freeform 143"/>
            <p:cNvSpPr>
              <a:spLocks/>
            </p:cNvSpPr>
            <p:nvPr/>
          </p:nvSpPr>
          <p:spPr bwMode="auto">
            <a:xfrm>
              <a:off x="4754" y="1625"/>
              <a:ext cx="85" cy="82"/>
            </a:xfrm>
            <a:custGeom>
              <a:avLst/>
              <a:gdLst/>
              <a:ahLst/>
              <a:cxnLst>
                <a:cxn ang="0">
                  <a:pos x="85" y="71"/>
                </a:cxn>
                <a:cxn ang="0">
                  <a:pos x="85" y="71"/>
                </a:cxn>
                <a:cxn ang="0">
                  <a:pos x="78" y="68"/>
                </a:cxn>
                <a:cxn ang="0">
                  <a:pos x="74" y="64"/>
                </a:cxn>
                <a:cxn ang="0">
                  <a:pos x="71" y="61"/>
                </a:cxn>
                <a:cxn ang="0">
                  <a:pos x="64" y="57"/>
                </a:cxn>
                <a:cxn ang="0">
                  <a:pos x="60" y="50"/>
                </a:cxn>
                <a:cxn ang="0">
                  <a:pos x="57" y="46"/>
                </a:cxn>
                <a:cxn ang="0">
                  <a:pos x="50" y="43"/>
                </a:cxn>
                <a:cxn ang="0">
                  <a:pos x="46" y="39"/>
                </a:cxn>
                <a:cxn ang="0">
                  <a:pos x="43" y="32"/>
                </a:cxn>
                <a:cxn ang="0">
                  <a:pos x="39" y="29"/>
                </a:cxn>
                <a:cxn ang="0">
                  <a:pos x="32" y="22"/>
                </a:cxn>
                <a:cxn ang="0">
                  <a:pos x="28" y="18"/>
                </a:cxn>
                <a:cxn ang="0">
                  <a:pos x="25" y="15"/>
                </a:cxn>
                <a:cxn ang="0">
                  <a:pos x="18" y="11"/>
                </a:cxn>
                <a:cxn ang="0">
                  <a:pos x="14" y="4"/>
                </a:cxn>
                <a:cxn ang="0">
                  <a:pos x="7" y="0"/>
                </a:cxn>
                <a:cxn ang="0">
                  <a:pos x="0" y="15"/>
                </a:cxn>
                <a:cxn ang="0">
                  <a:pos x="4" y="18"/>
                </a:cxn>
                <a:cxn ang="0">
                  <a:pos x="7" y="22"/>
                </a:cxn>
                <a:cxn ang="0">
                  <a:pos x="11" y="25"/>
                </a:cxn>
                <a:cxn ang="0">
                  <a:pos x="18" y="29"/>
                </a:cxn>
                <a:cxn ang="0">
                  <a:pos x="21" y="36"/>
                </a:cxn>
                <a:cxn ang="0">
                  <a:pos x="25" y="39"/>
                </a:cxn>
                <a:cxn ang="0">
                  <a:pos x="32" y="43"/>
                </a:cxn>
                <a:cxn ang="0">
                  <a:pos x="35" y="50"/>
                </a:cxn>
                <a:cxn ang="0">
                  <a:pos x="39" y="53"/>
                </a:cxn>
                <a:cxn ang="0">
                  <a:pos x="46" y="57"/>
                </a:cxn>
                <a:cxn ang="0">
                  <a:pos x="50" y="64"/>
                </a:cxn>
                <a:cxn ang="0">
                  <a:pos x="53" y="68"/>
                </a:cxn>
                <a:cxn ang="0">
                  <a:pos x="60" y="71"/>
                </a:cxn>
                <a:cxn ang="0">
                  <a:pos x="64" y="75"/>
                </a:cxn>
                <a:cxn ang="0">
                  <a:pos x="71" y="78"/>
                </a:cxn>
                <a:cxn ang="0">
                  <a:pos x="74" y="82"/>
                </a:cxn>
                <a:cxn ang="0">
                  <a:pos x="74" y="82"/>
                </a:cxn>
                <a:cxn ang="0">
                  <a:pos x="85" y="71"/>
                </a:cxn>
              </a:cxnLst>
              <a:rect l="0" t="0" r="r" b="b"/>
              <a:pathLst>
                <a:path w="85" h="82">
                  <a:moveTo>
                    <a:pt x="85" y="71"/>
                  </a:moveTo>
                  <a:lnTo>
                    <a:pt x="85" y="71"/>
                  </a:lnTo>
                  <a:lnTo>
                    <a:pt x="78" y="68"/>
                  </a:lnTo>
                  <a:lnTo>
                    <a:pt x="74" y="64"/>
                  </a:lnTo>
                  <a:lnTo>
                    <a:pt x="71" y="61"/>
                  </a:lnTo>
                  <a:lnTo>
                    <a:pt x="64" y="57"/>
                  </a:lnTo>
                  <a:lnTo>
                    <a:pt x="60" y="50"/>
                  </a:lnTo>
                  <a:lnTo>
                    <a:pt x="57" y="46"/>
                  </a:lnTo>
                  <a:lnTo>
                    <a:pt x="50" y="43"/>
                  </a:lnTo>
                  <a:lnTo>
                    <a:pt x="46" y="39"/>
                  </a:lnTo>
                  <a:lnTo>
                    <a:pt x="43" y="32"/>
                  </a:lnTo>
                  <a:lnTo>
                    <a:pt x="39" y="29"/>
                  </a:lnTo>
                  <a:lnTo>
                    <a:pt x="32" y="22"/>
                  </a:lnTo>
                  <a:lnTo>
                    <a:pt x="28" y="18"/>
                  </a:lnTo>
                  <a:lnTo>
                    <a:pt x="25" y="15"/>
                  </a:lnTo>
                  <a:lnTo>
                    <a:pt x="18" y="11"/>
                  </a:lnTo>
                  <a:lnTo>
                    <a:pt x="14" y="4"/>
                  </a:lnTo>
                  <a:lnTo>
                    <a:pt x="7" y="0"/>
                  </a:lnTo>
                  <a:lnTo>
                    <a:pt x="0" y="15"/>
                  </a:lnTo>
                  <a:lnTo>
                    <a:pt x="4" y="18"/>
                  </a:lnTo>
                  <a:lnTo>
                    <a:pt x="7" y="22"/>
                  </a:lnTo>
                  <a:lnTo>
                    <a:pt x="11" y="25"/>
                  </a:lnTo>
                  <a:lnTo>
                    <a:pt x="18" y="29"/>
                  </a:lnTo>
                  <a:lnTo>
                    <a:pt x="21" y="36"/>
                  </a:lnTo>
                  <a:lnTo>
                    <a:pt x="25" y="39"/>
                  </a:lnTo>
                  <a:lnTo>
                    <a:pt x="32" y="43"/>
                  </a:lnTo>
                  <a:lnTo>
                    <a:pt x="35" y="50"/>
                  </a:lnTo>
                  <a:lnTo>
                    <a:pt x="39" y="53"/>
                  </a:lnTo>
                  <a:lnTo>
                    <a:pt x="46" y="57"/>
                  </a:lnTo>
                  <a:lnTo>
                    <a:pt x="50" y="64"/>
                  </a:lnTo>
                  <a:lnTo>
                    <a:pt x="53" y="68"/>
                  </a:lnTo>
                  <a:lnTo>
                    <a:pt x="60" y="71"/>
                  </a:lnTo>
                  <a:lnTo>
                    <a:pt x="64" y="75"/>
                  </a:lnTo>
                  <a:lnTo>
                    <a:pt x="71" y="78"/>
                  </a:lnTo>
                  <a:lnTo>
                    <a:pt x="74" y="82"/>
                  </a:lnTo>
                  <a:lnTo>
                    <a:pt x="74" y="82"/>
                  </a:lnTo>
                  <a:lnTo>
                    <a:pt x="85" y="71"/>
                  </a:lnTo>
                  <a:close/>
                </a:path>
              </a:pathLst>
            </a:custGeom>
            <a:solidFill>
              <a:srgbClr val="0E0D0D"/>
            </a:solidFill>
            <a:ln w="9525">
              <a:noFill/>
              <a:round/>
              <a:headEnd/>
              <a:tailEnd/>
            </a:ln>
          </p:spPr>
          <p:txBody>
            <a:bodyPr/>
            <a:lstStyle/>
            <a:p>
              <a:endParaRPr lang="en-US" dirty="0"/>
            </a:p>
          </p:txBody>
        </p:sp>
        <p:sp>
          <p:nvSpPr>
            <p:cNvPr id="146" name="Freeform 144"/>
            <p:cNvSpPr>
              <a:spLocks/>
            </p:cNvSpPr>
            <p:nvPr/>
          </p:nvSpPr>
          <p:spPr bwMode="auto">
            <a:xfrm>
              <a:off x="4828" y="1696"/>
              <a:ext cx="110" cy="50"/>
            </a:xfrm>
            <a:custGeom>
              <a:avLst/>
              <a:gdLst/>
              <a:ahLst/>
              <a:cxnLst>
                <a:cxn ang="0">
                  <a:pos x="110" y="36"/>
                </a:cxn>
                <a:cxn ang="0">
                  <a:pos x="110" y="36"/>
                </a:cxn>
                <a:cxn ang="0">
                  <a:pos x="103" y="32"/>
                </a:cxn>
                <a:cxn ang="0">
                  <a:pos x="96" y="28"/>
                </a:cxn>
                <a:cxn ang="0">
                  <a:pos x="89" y="28"/>
                </a:cxn>
                <a:cxn ang="0">
                  <a:pos x="82" y="25"/>
                </a:cxn>
                <a:cxn ang="0">
                  <a:pos x="78" y="21"/>
                </a:cxn>
                <a:cxn ang="0">
                  <a:pos x="71" y="21"/>
                </a:cxn>
                <a:cxn ang="0">
                  <a:pos x="64" y="18"/>
                </a:cxn>
                <a:cxn ang="0">
                  <a:pos x="57" y="18"/>
                </a:cxn>
                <a:cxn ang="0">
                  <a:pos x="50" y="14"/>
                </a:cxn>
                <a:cxn ang="0">
                  <a:pos x="46" y="14"/>
                </a:cxn>
                <a:cxn ang="0">
                  <a:pos x="39" y="11"/>
                </a:cxn>
                <a:cxn ang="0">
                  <a:pos x="32" y="11"/>
                </a:cxn>
                <a:cxn ang="0">
                  <a:pos x="25" y="7"/>
                </a:cxn>
                <a:cxn ang="0">
                  <a:pos x="22" y="4"/>
                </a:cxn>
                <a:cxn ang="0">
                  <a:pos x="15" y="4"/>
                </a:cxn>
                <a:cxn ang="0">
                  <a:pos x="11" y="0"/>
                </a:cxn>
                <a:cxn ang="0">
                  <a:pos x="0" y="11"/>
                </a:cxn>
                <a:cxn ang="0">
                  <a:pos x="7" y="14"/>
                </a:cxn>
                <a:cxn ang="0">
                  <a:pos x="15" y="18"/>
                </a:cxn>
                <a:cxn ang="0">
                  <a:pos x="22" y="21"/>
                </a:cxn>
                <a:cxn ang="0">
                  <a:pos x="25" y="25"/>
                </a:cxn>
                <a:cxn ang="0">
                  <a:pos x="32" y="25"/>
                </a:cxn>
                <a:cxn ang="0">
                  <a:pos x="39" y="28"/>
                </a:cxn>
                <a:cxn ang="0">
                  <a:pos x="46" y="32"/>
                </a:cxn>
                <a:cxn ang="0">
                  <a:pos x="54" y="32"/>
                </a:cxn>
                <a:cxn ang="0">
                  <a:pos x="61" y="36"/>
                </a:cxn>
                <a:cxn ang="0">
                  <a:pos x="64" y="36"/>
                </a:cxn>
                <a:cxn ang="0">
                  <a:pos x="71" y="39"/>
                </a:cxn>
                <a:cxn ang="0">
                  <a:pos x="78" y="39"/>
                </a:cxn>
                <a:cxn ang="0">
                  <a:pos x="85" y="43"/>
                </a:cxn>
                <a:cxn ang="0">
                  <a:pos x="89" y="46"/>
                </a:cxn>
                <a:cxn ang="0">
                  <a:pos x="96" y="46"/>
                </a:cxn>
                <a:cxn ang="0">
                  <a:pos x="103" y="50"/>
                </a:cxn>
                <a:cxn ang="0">
                  <a:pos x="103" y="50"/>
                </a:cxn>
                <a:cxn ang="0">
                  <a:pos x="110" y="36"/>
                </a:cxn>
              </a:cxnLst>
              <a:rect l="0" t="0" r="r" b="b"/>
              <a:pathLst>
                <a:path w="110" h="50">
                  <a:moveTo>
                    <a:pt x="110" y="36"/>
                  </a:moveTo>
                  <a:lnTo>
                    <a:pt x="110" y="36"/>
                  </a:lnTo>
                  <a:lnTo>
                    <a:pt x="103" y="32"/>
                  </a:lnTo>
                  <a:lnTo>
                    <a:pt x="96" y="28"/>
                  </a:lnTo>
                  <a:lnTo>
                    <a:pt x="89" y="28"/>
                  </a:lnTo>
                  <a:lnTo>
                    <a:pt x="82" y="25"/>
                  </a:lnTo>
                  <a:lnTo>
                    <a:pt x="78" y="21"/>
                  </a:lnTo>
                  <a:lnTo>
                    <a:pt x="71" y="21"/>
                  </a:lnTo>
                  <a:lnTo>
                    <a:pt x="64" y="18"/>
                  </a:lnTo>
                  <a:lnTo>
                    <a:pt x="57" y="18"/>
                  </a:lnTo>
                  <a:lnTo>
                    <a:pt x="50" y="14"/>
                  </a:lnTo>
                  <a:lnTo>
                    <a:pt x="46" y="14"/>
                  </a:lnTo>
                  <a:lnTo>
                    <a:pt x="39" y="11"/>
                  </a:lnTo>
                  <a:lnTo>
                    <a:pt x="32" y="11"/>
                  </a:lnTo>
                  <a:lnTo>
                    <a:pt x="25" y="7"/>
                  </a:lnTo>
                  <a:lnTo>
                    <a:pt x="22" y="4"/>
                  </a:lnTo>
                  <a:lnTo>
                    <a:pt x="15" y="4"/>
                  </a:lnTo>
                  <a:lnTo>
                    <a:pt x="11" y="0"/>
                  </a:lnTo>
                  <a:lnTo>
                    <a:pt x="0" y="11"/>
                  </a:lnTo>
                  <a:lnTo>
                    <a:pt x="7" y="14"/>
                  </a:lnTo>
                  <a:lnTo>
                    <a:pt x="15" y="18"/>
                  </a:lnTo>
                  <a:lnTo>
                    <a:pt x="22" y="21"/>
                  </a:lnTo>
                  <a:lnTo>
                    <a:pt x="25" y="25"/>
                  </a:lnTo>
                  <a:lnTo>
                    <a:pt x="32" y="25"/>
                  </a:lnTo>
                  <a:lnTo>
                    <a:pt x="39" y="28"/>
                  </a:lnTo>
                  <a:lnTo>
                    <a:pt x="46" y="32"/>
                  </a:lnTo>
                  <a:lnTo>
                    <a:pt x="54" y="32"/>
                  </a:lnTo>
                  <a:lnTo>
                    <a:pt x="61" y="36"/>
                  </a:lnTo>
                  <a:lnTo>
                    <a:pt x="64" y="36"/>
                  </a:lnTo>
                  <a:lnTo>
                    <a:pt x="71" y="39"/>
                  </a:lnTo>
                  <a:lnTo>
                    <a:pt x="78" y="39"/>
                  </a:lnTo>
                  <a:lnTo>
                    <a:pt x="85" y="43"/>
                  </a:lnTo>
                  <a:lnTo>
                    <a:pt x="89" y="46"/>
                  </a:lnTo>
                  <a:lnTo>
                    <a:pt x="96" y="46"/>
                  </a:lnTo>
                  <a:lnTo>
                    <a:pt x="103" y="50"/>
                  </a:lnTo>
                  <a:lnTo>
                    <a:pt x="103" y="50"/>
                  </a:lnTo>
                  <a:lnTo>
                    <a:pt x="110" y="36"/>
                  </a:lnTo>
                  <a:close/>
                </a:path>
              </a:pathLst>
            </a:custGeom>
            <a:solidFill>
              <a:srgbClr val="0E0D0D"/>
            </a:solidFill>
            <a:ln w="9525">
              <a:noFill/>
              <a:round/>
              <a:headEnd/>
              <a:tailEnd/>
            </a:ln>
          </p:spPr>
          <p:txBody>
            <a:bodyPr/>
            <a:lstStyle/>
            <a:p>
              <a:endParaRPr lang="en-US" dirty="0"/>
            </a:p>
          </p:txBody>
        </p:sp>
        <p:sp>
          <p:nvSpPr>
            <p:cNvPr id="147" name="Freeform 145"/>
            <p:cNvSpPr>
              <a:spLocks/>
            </p:cNvSpPr>
            <p:nvPr/>
          </p:nvSpPr>
          <p:spPr bwMode="auto">
            <a:xfrm>
              <a:off x="4931" y="1732"/>
              <a:ext cx="78" cy="63"/>
            </a:xfrm>
            <a:custGeom>
              <a:avLst/>
              <a:gdLst/>
              <a:ahLst/>
              <a:cxnLst>
                <a:cxn ang="0">
                  <a:pos x="78" y="60"/>
                </a:cxn>
                <a:cxn ang="0">
                  <a:pos x="78" y="60"/>
                </a:cxn>
                <a:cxn ang="0">
                  <a:pos x="74" y="53"/>
                </a:cxn>
                <a:cxn ang="0">
                  <a:pos x="71" y="49"/>
                </a:cxn>
                <a:cxn ang="0">
                  <a:pos x="67" y="42"/>
                </a:cxn>
                <a:cxn ang="0">
                  <a:pos x="64" y="38"/>
                </a:cxn>
                <a:cxn ang="0">
                  <a:pos x="60" y="35"/>
                </a:cxn>
                <a:cxn ang="0">
                  <a:pos x="57" y="31"/>
                </a:cxn>
                <a:cxn ang="0">
                  <a:pos x="53" y="28"/>
                </a:cxn>
                <a:cxn ang="0">
                  <a:pos x="46" y="24"/>
                </a:cxn>
                <a:cxn ang="0">
                  <a:pos x="43" y="17"/>
                </a:cxn>
                <a:cxn ang="0">
                  <a:pos x="35" y="17"/>
                </a:cxn>
                <a:cxn ang="0">
                  <a:pos x="32" y="14"/>
                </a:cxn>
                <a:cxn ang="0">
                  <a:pos x="28" y="10"/>
                </a:cxn>
                <a:cxn ang="0">
                  <a:pos x="21" y="7"/>
                </a:cxn>
                <a:cxn ang="0">
                  <a:pos x="18" y="7"/>
                </a:cxn>
                <a:cxn ang="0">
                  <a:pos x="11" y="3"/>
                </a:cxn>
                <a:cxn ang="0">
                  <a:pos x="7" y="0"/>
                </a:cxn>
                <a:cxn ang="0">
                  <a:pos x="0" y="14"/>
                </a:cxn>
                <a:cxn ang="0">
                  <a:pos x="4" y="17"/>
                </a:cxn>
                <a:cxn ang="0">
                  <a:pos x="11" y="17"/>
                </a:cxn>
                <a:cxn ang="0">
                  <a:pos x="14" y="21"/>
                </a:cxn>
                <a:cxn ang="0">
                  <a:pos x="18" y="24"/>
                </a:cxn>
                <a:cxn ang="0">
                  <a:pos x="25" y="28"/>
                </a:cxn>
                <a:cxn ang="0">
                  <a:pos x="28" y="31"/>
                </a:cxn>
                <a:cxn ang="0">
                  <a:pos x="35" y="31"/>
                </a:cxn>
                <a:cxn ang="0">
                  <a:pos x="39" y="35"/>
                </a:cxn>
                <a:cxn ang="0">
                  <a:pos x="43" y="38"/>
                </a:cxn>
                <a:cxn ang="0">
                  <a:pos x="46" y="42"/>
                </a:cxn>
                <a:cxn ang="0">
                  <a:pos x="50" y="46"/>
                </a:cxn>
                <a:cxn ang="0">
                  <a:pos x="53" y="49"/>
                </a:cxn>
                <a:cxn ang="0">
                  <a:pos x="57" y="53"/>
                </a:cxn>
                <a:cxn ang="0">
                  <a:pos x="60" y="56"/>
                </a:cxn>
                <a:cxn ang="0">
                  <a:pos x="60" y="60"/>
                </a:cxn>
                <a:cxn ang="0">
                  <a:pos x="60" y="63"/>
                </a:cxn>
                <a:cxn ang="0">
                  <a:pos x="60" y="63"/>
                </a:cxn>
                <a:cxn ang="0">
                  <a:pos x="78" y="60"/>
                </a:cxn>
              </a:cxnLst>
              <a:rect l="0" t="0" r="r" b="b"/>
              <a:pathLst>
                <a:path w="78" h="63">
                  <a:moveTo>
                    <a:pt x="78" y="60"/>
                  </a:moveTo>
                  <a:lnTo>
                    <a:pt x="78" y="60"/>
                  </a:lnTo>
                  <a:lnTo>
                    <a:pt x="74" y="53"/>
                  </a:lnTo>
                  <a:lnTo>
                    <a:pt x="71" y="49"/>
                  </a:lnTo>
                  <a:lnTo>
                    <a:pt x="67" y="42"/>
                  </a:lnTo>
                  <a:lnTo>
                    <a:pt x="64" y="38"/>
                  </a:lnTo>
                  <a:lnTo>
                    <a:pt x="60" y="35"/>
                  </a:lnTo>
                  <a:lnTo>
                    <a:pt x="57" y="31"/>
                  </a:lnTo>
                  <a:lnTo>
                    <a:pt x="53" y="28"/>
                  </a:lnTo>
                  <a:lnTo>
                    <a:pt x="46" y="24"/>
                  </a:lnTo>
                  <a:lnTo>
                    <a:pt x="43" y="17"/>
                  </a:lnTo>
                  <a:lnTo>
                    <a:pt x="35" y="17"/>
                  </a:lnTo>
                  <a:lnTo>
                    <a:pt x="32" y="14"/>
                  </a:lnTo>
                  <a:lnTo>
                    <a:pt x="28" y="10"/>
                  </a:lnTo>
                  <a:lnTo>
                    <a:pt x="21" y="7"/>
                  </a:lnTo>
                  <a:lnTo>
                    <a:pt x="18" y="7"/>
                  </a:lnTo>
                  <a:lnTo>
                    <a:pt x="11" y="3"/>
                  </a:lnTo>
                  <a:lnTo>
                    <a:pt x="7" y="0"/>
                  </a:lnTo>
                  <a:lnTo>
                    <a:pt x="0" y="14"/>
                  </a:lnTo>
                  <a:lnTo>
                    <a:pt x="4" y="17"/>
                  </a:lnTo>
                  <a:lnTo>
                    <a:pt x="11" y="17"/>
                  </a:lnTo>
                  <a:lnTo>
                    <a:pt x="14" y="21"/>
                  </a:lnTo>
                  <a:lnTo>
                    <a:pt x="18" y="24"/>
                  </a:lnTo>
                  <a:lnTo>
                    <a:pt x="25" y="28"/>
                  </a:lnTo>
                  <a:lnTo>
                    <a:pt x="28" y="31"/>
                  </a:lnTo>
                  <a:lnTo>
                    <a:pt x="35" y="31"/>
                  </a:lnTo>
                  <a:lnTo>
                    <a:pt x="39" y="35"/>
                  </a:lnTo>
                  <a:lnTo>
                    <a:pt x="43" y="38"/>
                  </a:lnTo>
                  <a:lnTo>
                    <a:pt x="46" y="42"/>
                  </a:lnTo>
                  <a:lnTo>
                    <a:pt x="50" y="46"/>
                  </a:lnTo>
                  <a:lnTo>
                    <a:pt x="53" y="49"/>
                  </a:lnTo>
                  <a:lnTo>
                    <a:pt x="57" y="53"/>
                  </a:lnTo>
                  <a:lnTo>
                    <a:pt x="60" y="56"/>
                  </a:lnTo>
                  <a:lnTo>
                    <a:pt x="60" y="60"/>
                  </a:lnTo>
                  <a:lnTo>
                    <a:pt x="60" y="63"/>
                  </a:lnTo>
                  <a:lnTo>
                    <a:pt x="60" y="63"/>
                  </a:lnTo>
                  <a:lnTo>
                    <a:pt x="78" y="60"/>
                  </a:lnTo>
                  <a:close/>
                </a:path>
              </a:pathLst>
            </a:custGeom>
            <a:solidFill>
              <a:srgbClr val="0E0D0D"/>
            </a:solidFill>
            <a:ln w="9525">
              <a:noFill/>
              <a:round/>
              <a:headEnd/>
              <a:tailEnd/>
            </a:ln>
          </p:spPr>
          <p:txBody>
            <a:bodyPr/>
            <a:lstStyle/>
            <a:p>
              <a:endParaRPr lang="en-US" dirty="0"/>
            </a:p>
          </p:txBody>
        </p:sp>
        <p:sp>
          <p:nvSpPr>
            <p:cNvPr id="148" name="Freeform 146"/>
            <p:cNvSpPr>
              <a:spLocks/>
            </p:cNvSpPr>
            <p:nvPr/>
          </p:nvSpPr>
          <p:spPr bwMode="auto">
            <a:xfrm>
              <a:off x="4984" y="1792"/>
              <a:ext cx="28" cy="124"/>
            </a:xfrm>
            <a:custGeom>
              <a:avLst/>
              <a:gdLst/>
              <a:ahLst/>
              <a:cxnLst>
                <a:cxn ang="0">
                  <a:pos x="14" y="124"/>
                </a:cxn>
                <a:cxn ang="0">
                  <a:pos x="14" y="124"/>
                </a:cxn>
                <a:cxn ang="0">
                  <a:pos x="18" y="117"/>
                </a:cxn>
                <a:cxn ang="0">
                  <a:pos x="18" y="109"/>
                </a:cxn>
                <a:cxn ang="0">
                  <a:pos x="21" y="102"/>
                </a:cxn>
                <a:cxn ang="0">
                  <a:pos x="21" y="95"/>
                </a:cxn>
                <a:cxn ang="0">
                  <a:pos x="21" y="85"/>
                </a:cxn>
                <a:cxn ang="0">
                  <a:pos x="25" y="78"/>
                </a:cxn>
                <a:cxn ang="0">
                  <a:pos x="25" y="70"/>
                </a:cxn>
                <a:cxn ang="0">
                  <a:pos x="28" y="63"/>
                </a:cxn>
                <a:cxn ang="0">
                  <a:pos x="28" y="56"/>
                </a:cxn>
                <a:cxn ang="0">
                  <a:pos x="28" y="49"/>
                </a:cxn>
                <a:cxn ang="0">
                  <a:pos x="28" y="39"/>
                </a:cxn>
                <a:cxn ang="0">
                  <a:pos x="28" y="32"/>
                </a:cxn>
                <a:cxn ang="0">
                  <a:pos x="28" y="24"/>
                </a:cxn>
                <a:cxn ang="0">
                  <a:pos x="28" y="14"/>
                </a:cxn>
                <a:cxn ang="0">
                  <a:pos x="25" y="7"/>
                </a:cxn>
                <a:cxn ang="0">
                  <a:pos x="25" y="0"/>
                </a:cxn>
                <a:cxn ang="0">
                  <a:pos x="7" y="3"/>
                </a:cxn>
                <a:cxn ang="0">
                  <a:pos x="11" y="10"/>
                </a:cxn>
                <a:cxn ang="0">
                  <a:pos x="11" y="17"/>
                </a:cxn>
                <a:cxn ang="0">
                  <a:pos x="14" y="24"/>
                </a:cxn>
                <a:cxn ang="0">
                  <a:pos x="14" y="32"/>
                </a:cxn>
                <a:cxn ang="0">
                  <a:pos x="14" y="39"/>
                </a:cxn>
                <a:cxn ang="0">
                  <a:pos x="14" y="46"/>
                </a:cxn>
                <a:cxn ang="0">
                  <a:pos x="11" y="53"/>
                </a:cxn>
                <a:cxn ang="0">
                  <a:pos x="11" y="60"/>
                </a:cxn>
                <a:cxn ang="0">
                  <a:pos x="11" y="67"/>
                </a:cxn>
                <a:cxn ang="0">
                  <a:pos x="11" y="78"/>
                </a:cxn>
                <a:cxn ang="0">
                  <a:pos x="7" y="85"/>
                </a:cxn>
                <a:cxn ang="0">
                  <a:pos x="7" y="92"/>
                </a:cxn>
                <a:cxn ang="0">
                  <a:pos x="4" y="99"/>
                </a:cxn>
                <a:cxn ang="0">
                  <a:pos x="4" y="106"/>
                </a:cxn>
                <a:cxn ang="0">
                  <a:pos x="0" y="113"/>
                </a:cxn>
                <a:cxn ang="0">
                  <a:pos x="0" y="120"/>
                </a:cxn>
                <a:cxn ang="0">
                  <a:pos x="0" y="120"/>
                </a:cxn>
                <a:cxn ang="0">
                  <a:pos x="14" y="124"/>
                </a:cxn>
              </a:cxnLst>
              <a:rect l="0" t="0" r="r" b="b"/>
              <a:pathLst>
                <a:path w="28" h="124">
                  <a:moveTo>
                    <a:pt x="14" y="124"/>
                  </a:moveTo>
                  <a:lnTo>
                    <a:pt x="14" y="124"/>
                  </a:lnTo>
                  <a:lnTo>
                    <a:pt x="18" y="117"/>
                  </a:lnTo>
                  <a:lnTo>
                    <a:pt x="18" y="109"/>
                  </a:lnTo>
                  <a:lnTo>
                    <a:pt x="21" y="102"/>
                  </a:lnTo>
                  <a:lnTo>
                    <a:pt x="21" y="95"/>
                  </a:lnTo>
                  <a:lnTo>
                    <a:pt x="21" y="85"/>
                  </a:lnTo>
                  <a:lnTo>
                    <a:pt x="25" y="78"/>
                  </a:lnTo>
                  <a:lnTo>
                    <a:pt x="25" y="70"/>
                  </a:lnTo>
                  <a:lnTo>
                    <a:pt x="28" y="63"/>
                  </a:lnTo>
                  <a:lnTo>
                    <a:pt x="28" y="56"/>
                  </a:lnTo>
                  <a:lnTo>
                    <a:pt x="28" y="49"/>
                  </a:lnTo>
                  <a:lnTo>
                    <a:pt x="28" y="39"/>
                  </a:lnTo>
                  <a:lnTo>
                    <a:pt x="28" y="32"/>
                  </a:lnTo>
                  <a:lnTo>
                    <a:pt x="28" y="24"/>
                  </a:lnTo>
                  <a:lnTo>
                    <a:pt x="28" y="14"/>
                  </a:lnTo>
                  <a:lnTo>
                    <a:pt x="25" y="7"/>
                  </a:lnTo>
                  <a:lnTo>
                    <a:pt x="25" y="0"/>
                  </a:lnTo>
                  <a:lnTo>
                    <a:pt x="7" y="3"/>
                  </a:lnTo>
                  <a:lnTo>
                    <a:pt x="11" y="10"/>
                  </a:lnTo>
                  <a:lnTo>
                    <a:pt x="11" y="17"/>
                  </a:lnTo>
                  <a:lnTo>
                    <a:pt x="14" y="24"/>
                  </a:lnTo>
                  <a:lnTo>
                    <a:pt x="14" y="32"/>
                  </a:lnTo>
                  <a:lnTo>
                    <a:pt x="14" y="39"/>
                  </a:lnTo>
                  <a:lnTo>
                    <a:pt x="14" y="46"/>
                  </a:lnTo>
                  <a:lnTo>
                    <a:pt x="11" y="53"/>
                  </a:lnTo>
                  <a:lnTo>
                    <a:pt x="11" y="60"/>
                  </a:lnTo>
                  <a:lnTo>
                    <a:pt x="11" y="67"/>
                  </a:lnTo>
                  <a:lnTo>
                    <a:pt x="11" y="78"/>
                  </a:lnTo>
                  <a:lnTo>
                    <a:pt x="7" y="85"/>
                  </a:lnTo>
                  <a:lnTo>
                    <a:pt x="7" y="92"/>
                  </a:lnTo>
                  <a:lnTo>
                    <a:pt x="4" y="99"/>
                  </a:lnTo>
                  <a:lnTo>
                    <a:pt x="4" y="106"/>
                  </a:lnTo>
                  <a:lnTo>
                    <a:pt x="0" y="113"/>
                  </a:lnTo>
                  <a:lnTo>
                    <a:pt x="0" y="120"/>
                  </a:lnTo>
                  <a:lnTo>
                    <a:pt x="0" y="120"/>
                  </a:lnTo>
                  <a:lnTo>
                    <a:pt x="14" y="124"/>
                  </a:lnTo>
                  <a:close/>
                </a:path>
              </a:pathLst>
            </a:custGeom>
            <a:solidFill>
              <a:srgbClr val="0E0D0D"/>
            </a:solidFill>
            <a:ln w="9525">
              <a:noFill/>
              <a:round/>
              <a:headEnd/>
              <a:tailEnd/>
            </a:ln>
          </p:spPr>
          <p:txBody>
            <a:bodyPr/>
            <a:lstStyle/>
            <a:p>
              <a:endParaRPr lang="en-US" dirty="0"/>
            </a:p>
          </p:txBody>
        </p:sp>
        <p:sp>
          <p:nvSpPr>
            <p:cNvPr id="149" name="Freeform 147"/>
            <p:cNvSpPr>
              <a:spLocks/>
            </p:cNvSpPr>
            <p:nvPr/>
          </p:nvSpPr>
          <p:spPr bwMode="auto">
            <a:xfrm>
              <a:off x="4942" y="1912"/>
              <a:ext cx="56" cy="135"/>
            </a:xfrm>
            <a:custGeom>
              <a:avLst/>
              <a:gdLst/>
              <a:ahLst/>
              <a:cxnLst>
                <a:cxn ang="0">
                  <a:pos x="14" y="135"/>
                </a:cxn>
                <a:cxn ang="0">
                  <a:pos x="14" y="135"/>
                </a:cxn>
                <a:cxn ang="0">
                  <a:pos x="17" y="127"/>
                </a:cxn>
                <a:cxn ang="0">
                  <a:pos x="21" y="117"/>
                </a:cxn>
                <a:cxn ang="0">
                  <a:pos x="24" y="110"/>
                </a:cxn>
                <a:cxn ang="0">
                  <a:pos x="28" y="103"/>
                </a:cxn>
                <a:cxn ang="0">
                  <a:pos x="28" y="92"/>
                </a:cxn>
                <a:cxn ang="0">
                  <a:pos x="32" y="85"/>
                </a:cxn>
                <a:cxn ang="0">
                  <a:pos x="35" y="78"/>
                </a:cxn>
                <a:cxn ang="0">
                  <a:pos x="39" y="71"/>
                </a:cxn>
                <a:cxn ang="0">
                  <a:pos x="42" y="60"/>
                </a:cxn>
                <a:cxn ang="0">
                  <a:pos x="42" y="53"/>
                </a:cxn>
                <a:cxn ang="0">
                  <a:pos x="46" y="46"/>
                </a:cxn>
                <a:cxn ang="0">
                  <a:pos x="49" y="39"/>
                </a:cxn>
                <a:cxn ang="0">
                  <a:pos x="49" y="28"/>
                </a:cxn>
                <a:cxn ang="0">
                  <a:pos x="53" y="21"/>
                </a:cxn>
                <a:cxn ang="0">
                  <a:pos x="56" y="14"/>
                </a:cxn>
                <a:cxn ang="0">
                  <a:pos x="56" y="4"/>
                </a:cxn>
                <a:cxn ang="0">
                  <a:pos x="42" y="0"/>
                </a:cxn>
                <a:cxn ang="0">
                  <a:pos x="39" y="11"/>
                </a:cxn>
                <a:cxn ang="0">
                  <a:pos x="39" y="18"/>
                </a:cxn>
                <a:cxn ang="0">
                  <a:pos x="35" y="25"/>
                </a:cxn>
                <a:cxn ang="0">
                  <a:pos x="35" y="35"/>
                </a:cxn>
                <a:cxn ang="0">
                  <a:pos x="32" y="43"/>
                </a:cxn>
                <a:cxn ang="0">
                  <a:pos x="28" y="50"/>
                </a:cxn>
                <a:cxn ang="0">
                  <a:pos x="24" y="57"/>
                </a:cxn>
                <a:cxn ang="0">
                  <a:pos x="24" y="64"/>
                </a:cxn>
                <a:cxn ang="0">
                  <a:pos x="21" y="71"/>
                </a:cxn>
                <a:cxn ang="0">
                  <a:pos x="17" y="78"/>
                </a:cxn>
                <a:cxn ang="0">
                  <a:pos x="14" y="89"/>
                </a:cxn>
                <a:cxn ang="0">
                  <a:pos x="14" y="96"/>
                </a:cxn>
                <a:cxn ang="0">
                  <a:pos x="10" y="103"/>
                </a:cxn>
                <a:cxn ang="0">
                  <a:pos x="7" y="113"/>
                </a:cxn>
                <a:cxn ang="0">
                  <a:pos x="3" y="120"/>
                </a:cxn>
                <a:cxn ang="0">
                  <a:pos x="0" y="131"/>
                </a:cxn>
                <a:cxn ang="0">
                  <a:pos x="0" y="131"/>
                </a:cxn>
                <a:cxn ang="0">
                  <a:pos x="14" y="135"/>
                </a:cxn>
              </a:cxnLst>
              <a:rect l="0" t="0" r="r" b="b"/>
              <a:pathLst>
                <a:path w="56" h="135">
                  <a:moveTo>
                    <a:pt x="14" y="135"/>
                  </a:moveTo>
                  <a:lnTo>
                    <a:pt x="14" y="135"/>
                  </a:lnTo>
                  <a:lnTo>
                    <a:pt x="17" y="127"/>
                  </a:lnTo>
                  <a:lnTo>
                    <a:pt x="21" y="117"/>
                  </a:lnTo>
                  <a:lnTo>
                    <a:pt x="24" y="110"/>
                  </a:lnTo>
                  <a:lnTo>
                    <a:pt x="28" y="103"/>
                  </a:lnTo>
                  <a:lnTo>
                    <a:pt x="28" y="92"/>
                  </a:lnTo>
                  <a:lnTo>
                    <a:pt x="32" y="85"/>
                  </a:lnTo>
                  <a:lnTo>
                    <a:pt x="35" y="78"/>
                  </a:lnTo>
                  <a:lnTo>
                    <a:pt x="39" y="71"/>
                  </a:lnTo>
                  <a:lnTo>
                    <a:pt x="42" y="60"/>
                  </a:lnTo>
                  <a:lnTo>
                    <a:pt x="42" y="53"/>
                  </a:lnTo>
                  <a:lnTo>
                    <a:pt x="46" y="46"/>
                  </a:lnTo>
                  <a:lnTo>
                    <a:pt x="49" y="39"/>
                  </a:lnTo>
                  <a:lnTo>
                    <a:pt x="49" y="28"/>
                  </a:lnTo>
                  <a:lnTo>
                    <a:pt x="53" y="21"/>
                  </a:lnTo>
                  <a:lnTo>
                    <a:pt x="56" y="14"/>
                  </a:lnTo>
                  <a:lnTo>
                    <a:pt x="56" y="4"/>
                  </a:lnTo>
                  <a:lnTo>
                    <a:pt x="42" y="0"/>
                  </a:lnTo>
                  <a:lnTo>
                    <a:pt x="39" y="11"/>
                  </a:lnTo>
                  <a:lnTo>
                    <a:pt x="39" y="18"/>
                  </a:lnTo>
                  <a:lnTo>
                    <a:pt x="35" y="25"/>
                  </a:lnTo>
                  <a:lnTo>
                    <a:pt x="35" y="35"/>
                  </a:lnTo>
                  <a:lnTo>
                    <a:pt x="32" y="43"/>
                  </a:lnTo>
                  <a:lnTo>
                    <a:pt x="28" y="50"/>
                  </a:lnTo>
                  <a:lnTo>
                    <a:pt x="24" y="57"/>
                  </a:lnTo>
                  <a:lnTo>
                    <a:pt x="24" y="64"/>
                  </a:lnTo>
                  <a:lnTo>
                    <a:pt x="21" y="71"/>
                  </a:lnTo>
                  <a:lnTo>
                    <a:pt x="17" y="78"/>
                  </a:lnTo>
                  <a:lnTo>
                    <a:pt x="14" y="89"/>
                  </a:lnTo>
                  <a:lnTo>
                    <a:pt x="14" y="96"/>
                  </a:lnTo>
                  <a:lnTo>
                    <a:pt x="10" y="103"/>
                  </a:lnTo>
                  <a:lnTo>
                    <a:pt x="7" y="113"/>
                  </a:lnTo>
                  <a:lnTo>
                    <a:pt x="3" y="120"/>
                  </a:lnTo>
                  <a:lnTo>
                    <a:pt x="0" y="131"/>
                  </a:lnTo>
                  <a:lnTo>
                    <a:pt x="0" y="131"/>
                  </a:lnTo>
                  <a:lnTo>
                    <a:pt x="14" y="135"/>
                  </a:lnTo>
                  <a:close/>
                </a:path>
              </a:pathLst>
            </a:custGeom>
            <a:solidFill>
              <a:srgbClr val="0E0D0D"/>
            </a:solidFill>
            <a:ln w="9525">
              <a:noFill/>
              <a:round/>
              <a:headEnd/>
              <a:tailEnd/>
            </a:ln>
          </p:spPr>
          <p:txBody>
            <a:bodyPr/>
            <a:lstStyle/>
            <a:p>
              <a:endParaRPr lang="en-US" dirty="0"/>
            </a:p>
          </p:txBody>
        </p:sp>
        <p:sp>
          <p:nvSpPr>
            <p:cNvPr id="150" name="Freeform 148"/>
            <p:cNvSpPr>
              <a:spLocks/>
            </p:cNvSpPr>
            <p:nvPr/>
          </p:nvSpPr>
          <p:spPr bwMode="auto">
            <a:xfrm>
              <a:off x="4928" y="2043"/>
              <a:ext cx="28" cy="85"/>
            </a:xfrm>
            <a:custGeom>
              <a:avLst/>
              <a:gdLst/>
              <a:ahLst/>
              <a:cxnLst>
                <a:cxn ang="0">
                  <a:pos x="14" y="85"/>
                </a:cxn>
                <a:cxn ang="0">
                  <a:pos x="14" y="85"/>
                </a:cxn>
                <a:cxn ang="0">
                  <a:pos x="14" y="81"/>
                </a:cxn>
                <a:cxn ang="0">
                  <a:pos x="17" y="74"/>
                </a:cxn>
                <a:cxn ang="0">
                  <a:pos x="17" y="67"/>
                </a:cxn>
                <a:cxn ang="0">
                  <a:pos x="17" y="64"/>
                </a:cxn>
                <a:cxn ang="0">
                  <a:pos x="21" y="57"/>
                </a:cxn>
                <a:cxn ang="0">
                  <a:pos x="21" y="53"/>
                </a:cxn>
                <a:cxn ang="0">
                  <a:pos x="21" y="46"/>
                </a:cxn>
                <a:cxn ang="0">
                  <a:pos x="21" y="42"/>
                </a:cxn>
                <a:cxn ang="0">
                  <a:pos x="21" y="39"/>
                </a:cxn>
                <a:cxn ang="0">
                  <a:pos x="24" y="32"/>
                </a:cxn>
                <a:cxn ang="0">
                  <a:pos x="24" y="28"/>
                </a:cxn>
                <a:cxn ang="0">
                  <a:pos x="24" y="25"/>
                </a:cxn>
                <a:cxn ang="0">
                  <a:pos x="24" y="18"/>
                </a:cxn>
                <a:cxn ang="0">
                  <a:pos x="28" y="14"/>
                </a:cxn>
                <a:cxn ang="0">
                  <a:pos x="28" y="7"/>
                </a:cxn>
                <a:cxn ang="0">
                  <a:pos x="28" y="4"/>
                </a:cxn>
                <a:cxn ang="0">
                  <a:pos x="14" y="0"/>
                </a:cxn>
                <a:cxn ang="0">
                  <a:pos x="14" y="4"/>
                </a:cxn>
                <a:cxn ang="0">
                  <a:pos x="10" y="11"/>
                </a:cxn>
                <a:cxn ang="0">
                  <a:pos x="10" y="14"/>
                </a:cxn>
                <a:cxn ang="0">
                  <a:pos x="10" y="21"/>
                </a:cxn>
                <a:cxn ang="0">
                  <a:pos x="7" y="25"/>
                </a:cxn>
                <a:cxn ang="0">
                  <a:pos x="7" y="32"/>
                </a:cxn>
                <a:cxn ang="0">
                  <a:pos x="7" y="35"/>
                </a:cxn>
                <a:cxn ang="0">
                  <a:pos x="7" y="42"/>
                </a:cxn>
                <a:cxn ang="0">
                  <a:pos x="7" y="46"/>
                </a:cxn>
                <a:cxn ang="0">
                  <a:pos x="3" y="50"/>
                </a:cxn>
                <a:cxn ang="0">
                  <a:pos x="3" y="57"/>
                </a:cxn>
                <a:cxn ang="0">
                  <a:pos x="3" y="60"/>
                </a:cxn>
                <a:cxn ang="0">
                  <a:pos x="3" y="67"/>
                </a:cxn>
                <a:cxn ang="0">
                  <a:pos x="0" y="71"/>
                </a:cxn>
                <a:cxn ang="0">
                  <a:pos x="0" y="74"/>
                </a:cxn>
                <a:cxn ang="0">
                  <a:pos x="0" y="81"/>
                </a:cxn>
                <a:cxn ang="0">
                  <a:pos x="0" y="81"/>
                </a:cxn>
                <a:cxn ang="0">
                  <a:pos x="14" y="85"/>
                </a:cxn>
              </a:cxnLst>
              <a:rect l="0" t="0" r="r" b="b"/>
              <a:pathLst>
                <a:path w="28" h="85">
                  <a:moveTo>
                    <a:pt x="14" y="85"/>
                  </a:moveTo>
                  <a:lnTo>
                    <a:pt x="14" y="85"/>
                  </a:lnTo>
                  <a:lnTo>
                    <a:pt x="14" y="81"/>
                  </a:lnTo>
                  <a:lnTo>
                    <a:pt x="17" y="74"/>
                  </a:lnTo>
                  <a:lnTo>
                    <a:pt x="17" y="67"/>
                  </a:lnTo>
                  <a:lnTo>
                    <a:pt x="17" y="64"/>
                  </a:lnTo>
                  <a:lnTo>
                    <a:pt x="21" y="57"/>
                  </a:lnTo>
                  <a:lnTo>
                    <a:pt x="21" y="53"/>
                  </a:lnTo>
                  <a:lnTo>
                    <a:pt x="21" y="46"/>
                  </a:lnTo>
                  <a:lnTo>
                    <a:pt x="21" y="42"/>
                  </a:lnTo>
                  <a:lnTo>
                    <a:pt x="21" y="39"/>
                  </a:lnTo>
                  <a:lnTo>
                    <a:pt x="24" y="32"/>
                  </a:lnTo>
                  <a:lnTo>
                    <a:pt x="24" y="28"/>
                  </a:lnTo>
                  <a:lnTo>
                    <a:pt x="24" y="25"/>
                  </a:lnTo>
                  <a:lnTo>
                    <a:pt x="24" y="18"/>
                  </a:lnTo>
                  <a:lnTo>
                    <a:pt x="28" y="14"/>
                  </a:lnTo>
                  <a:lnTo>
                    <a:pt x="28" y="7"/>
                  </a:lnTo>
                  <a:lnTo>
                    <a:pt x="28" y="4"/>
                  </a:lnTo>
                  <a:lnTo>
                    <a:pt x="14" y="0"/>
                  </a:lnTo>
                  <a:lnTo>
                    <a:pt x="14" y="4"/>
                  </a:lnTo>
                  <a:lnTo>
                    <a:pt x="10" y="11"/>
                  </a:lnTo>
                  <a:lnTo>
                    <a:pt x="10" y="14"/>
                  </a:lnTo>
                  <a:lnTo>
                    <a:pt x="10" y="21"/>
                  </a:lnTo>
                  <a:lnTo>
                    <a:pt x="7" y="25"/>
                  </a:lnTo>
                  <a:lnTo>
                    <a:pt x="7" y="32"/>
                  </a:lnTo>
                  <a:lnTo>
                    <a:pt x="7" y="35"/>
                  </a:lnTo>
                  <a:lnTo>
                    <a:pt x="7" y="42"/>
                  </a:lnTo>
                  <a:lnTo>
                    <a:pt x="7" y="46"/>
                  </a:lnTo>
                  <a:lnTo>
                    <a:pt x="3" y="50"/>
                  </a:lnTo>
                  <a:lnTo>
                    <a:pt x="3" y="57"/>
                  </a:lnTo>
                  <a:lnTo>
                    <a:pt x="3" y="60"/>
                  </a:lnTo>
                  <a:lnTo>
                    <a:pt x="3" y="67"/>
                  </a:lnTo>
                  <a:lnTo>
                    <a:pt x="0" y="71"/>
                  </a:lnTo>
                  <a:lnTo>
                    <a:pt x="0" y="74"/>
                  </a:lnTo>
                  <a:lnTo>
                    <a:pt x="0" y="81"/>
                  </a:lnTo>
                  <a:lnTo>
                    <a:pt x="0" y="81"/>
                  </a:lnTo>
                  <a:lnTo>
                    <a:pt x="14" y="85"/>
                  </a:lnTo>
                  <a:close/>
                </a:path>
              </a:pathLst>
            </a:custGeom>
            <a:solidFill>
              <a:srgbClr val="0E0D0D"/>
            </a:solidFill>
            <a:ln w="9525">
              <a:noFill/>
              <a:round/>
              <a:headEnd/>
              <a:tailEnd/>
            </a:ln>
          </p:spPr>
          <p:txBody>
            <a:bodyPr/>
            <a:lstStyle/>
            <a:p>
              <a:endParaRPr lang="en-US" dirty="0"/>
            </a:p>
          </p:txBody>
        </p:sp>
        <p:sp>
          <p:nvSpPr>
            <p:cNvPr id="151" name="Freeform 149"/>
            <p:cNvSpPr>
              <a:spLocks/>
            </p:cNvSpPr>
            <p:nvPr/>
          </p:nvSpPr>
          <p:spPr bwMode="auto">
            <a:xfrm>
              <a:off x="4885" y="2124"/>
              <a:ext cx="57" cy="22"/>
            </a:xfrm>
            <a:custGeom>
              <a:avLst/>
              <a:gdLst/>
              <a:ahLst/>
              <a:cxnLst>
                <a:cxn ang="0">
                  <a:pos x="7" y="22"/>
                </a:cxn>
                <a:cxn ang="0">
                  <a:pos x="7" y="22"/>
                </a:cxn>
                <a:cxn ang="0">
                  <a:pos x="11" y="18"/>
                </a:cxn>
                <a:cxn ang="0">
                  <a:pos x="14" y="18"/>
                </a:cxn>
                <a:cxn ang="0">
                  <a:pos x="21" y="18"/>
                </a:cxn>
                <a:cxn ang="0">
                  <a:pos x="28" y="18"/>
                </a:cxn>
                <a:cxn ang="0">
                  <a:pos x="39" y="18"/>
                </a:cxn>
                <a:cxn ang="0">
                  <a:pos x="43" y="15"/>
                </a:cxn>
                <a:cxn ang="0">
                  <a:pos x="50" y="11"/>
                </a:cxn>
                <a:cxn ang="0">
                  <a:pos x="57" y="4"/>
                </a:cxn>
                <a:cxn ang="0">
                  <a:pos x="43" y="0"/>
                </a:cxn>
                <a:cxn ang="0">
                  <a:pos x="43" y="0"/>
                </a:cxn>
                <a:cxn ang="0">
                  <a:pos x="39" y="0"/>
                </a:cxn>
                <a:cxn ang="0">
                  <a:pos x="35" y="0"/>
                </a:cxn>
                <a:cxn ang="0">
                  <a:pos x="28" y="4"/>
                </a:cxn>
                <a:cxn ang="0">
                  <a:pos x="21" y="4"/>
                </a:cxn>
                <a:cxn ang="0">
                  <a:pos x="14" y="4"/>
                </a:cxn>
                <a:cxn ang="0">
                  <a:pos x="7" y="4"/>
                </a:cxn>
                <a:cxn ang="0">
                  <a:pos x="0" y="7"/>
                </a:cxn>
                <a:cxn ang="0">
                  <a:pos x="0" y="7"/>
                </a:cxn>
                <a:cxn ang="0">
                  <a:pos x="7" y="22"/>
                </a:cxn>
              </a:cxnLst>
              <a:rect l="0" t="0" r="r" b="b"/>
              <a:pathLst>
                <a:path w="57" h="22">
                  <a:moveTo>
                    <a:pt x="7" y="22"/>
                  </a:moveTo>
                  <a:lnTo>
                    <a:pt x="7" y="22"/>
                  </a:lnTo>
                  <a:lnTo>
                    <a:pt x="11" y="18"/>
                  </a:lnTo>
                  <a:lnTo>
                    <a:pt x="14" y="18"/>
                  </a:lnTo>
                  <a:lnTo>
                    <a:pt x="21" y="18"/>
                  </a:lnTo>
                  <a:lnTo>
                    <a:pt x="28" y="18"/>
                  </a:lnTo>
                  <a:lnTo>
                    <a:pt x="39" y="18"/>
                  </a:lnTo>
                  <a:lnTo>
                    <a:pt x="43" y="15"/>
                  </a:lnTo>
                  <a:lnTo>
                    <a:pt x="50" y="11"/>
                  </a:lnTo>
                  <a:lnTo>
                    <a:pt x="57" y="4"/>
                  </a:lnTo>
                  <a:lnTo>
                    <a:pt x="43" y="0"/>
                  </a:lnTo>
                  <a:lnTo>
                    <a:pt x="43" y="0"/>
                  </a:lnTo>
                  <a:lnTo>
                    <a:pt x="39" y="0"/>
                  </a:lnTo>
                  <a:lnTo>
                    <a:pt x="35" y="0"/>
                  </a:lnTo>
                  <a:lnTo>
                    <a:pt x="28" y="4"/>
                  </a:lnTo>
                  <a:lnTo>
                    <a:pt x="21" y="4"/>
                  </a:lnTo>
                  <a:lnTo>
                    <a:pt x="14" y="4"/>
                  </a:lnTo>
                  <a:lnTo>
                    <a:pt x="7" y="4"/>
                  </a:lnTo>
                  <a:lnTo>
                    <a:pt x="0" y="7"/>
                  </a:lnTo>
                  <a:lnTo>
                    <a:pt x="0" y="7"/>
                  </a:lnTo>
                  <a:lnTo>
                    <a:pt x="7" y="22"/>
                  </a:lnTo>
                  <a:close/>
                </a:path>
              </a:pathLst>
            </a:custGeom>
            <a:solidFill>
              <a:srgbClr val="0E0D0D"/>
            </a:solidFill>
            <a:ln w="9525">
              <a:noFill/>
              <a:round/>
              <a:headEnd/>
              <a:tailEnd/>
            </a:ln>
          </p:spPr>
          <p:txBody>
            <a:bodyPr/>
            <a:lstStyle/>
            <a:p>
              <a:endParaRPr lang="en-US" dirty="0"/>
            </a:p>
          </p:txBody>
        </p:sp>
        <p:sp>
          <p:nvSpPr>
            <p:cNvPr id="152" name="Freeform 150"/>
            <p:cNvSpPr>
              <a:spLocks/>
            </p:cNvSpPr>
            <p:nvPr/>
          </p:nvSpPr>
          <p:spPr bwMode="auto">
            <a:xfrm>
              <a:off x="4832" y="2131"/>
              <a:ext cx="60" cy="46"/>
            </a:xfrm>
            <a:custGeom>
              <a:avLst/>
              <a:gdLst/>
              <a:ahLst/>
              <a:cxnLst>
                <a:cxn ang="0">
                  <a:pos x="0" y="39"/>
                </a:cxn>
                <a:cxn ang="0">
                  <a:pos x="14" y="46"/>
                </a:cxn>
                <a:cxn ang="0">
                  <a:pos x="21" y="39"/>
                </a:cxn>
                <a:cxn ang="0">
                  <a:pos x="25" y="36"/>
                </a:cxn>
                <a:cxn ang="0">
                  <a:pos x="32" y="32"/>
                </a:cxn>
                <a:cxn ang="0">
                  <a:pos x="35" y="29"/>
                </a:cxn>
                <a:cxn ang="0">
                  <a:pos x="42" y="25"/>
                </a:cxn>
                <a:cxn ang="0">
                  <a:pos x="46" y="22"/>
                </a:cxn>
                <a:cxn ang="0">
                  <a:pos x="53" y="18"/>
                </a:cxn>
                <a:cxn ang="0">
                  <a:pos x="60" y="15"/>
                </a:cxn>
                <a:cxn ang="0">
                  <a:pos x="53" y="0"/>
                </a:cxn>
                <a:cxn ang="0">
                  <a:pos x="46" y="4"/>
                </a:cxn>
                <a:cxn ang="0">
                  <a:pos x="39" y="8"/>
                </a:cxn>
                <a:cxn ang="0">
                  <a:pos x="32" y="11"/>
                </a:cxn>
                <a:cxn ang="0">
                  <a:pos x="28" y="15"/>
                </a:cxn>
                <a:cxn ang="0">
                  <a:pos x="21" y="18"/>
                </a:cxn>
                <a:cxn ang="0">
                  <a:pos x="14" y="25"/>
                </a:cxn>
                <a:cxn ang="0">
                  <a:pos x="11" y="29"/>
                </a:cxn>
                <a:cxn ang="0">
                  <a:pos x="3" y="32"/>
                </a:cxn>
                <a:cxn ang="0">
                  <a:pos x="18" y="36"/>
                </a:cxn>
                <a:cxn ang="0">
                  <a:pos x="0" y="39"/>
                </a:cxn>
              </a:cxnLst>
              <a:rect l="0" t="0" r="r" b="b"/>
              <a:pathLst>
                <a:path w="60" h="46">
                  <a:moveTo>
                    <a:pt x="0" y="39"/>
                  </a:moveTo>
                  <a:lnTo>
                    <a:pt x="14" y="46"/>
                  </a:lnTo>
                  <a:lnTo>
                    <a:pt x="21" y="39"/>
                  </a:lnTo>
                  <a:lnTo>
                    <a:pt x="25" y="36"/>
                  </a:lnTo>
                  <a:lnTo>
                    <a:pt x="32" y="32"/>
                  </a:lnTo>
                  <a:lnTo>
                    <a:pt x="35" y="29"/>
                  </a:lnTo>
                  <a:lnTo>
                    <a:pt x="42" y="25"/>
                  </a:lnTo>
                  <a:lnTo>
                    <a:pt x="46" y="22"/>
                  </a:lnTo>
                  <a:lnTo>
                    <a:pt x="53" y="18"/>
                  </a:lnTo>
                  <a:lnTo>
                    <a:pt x="60" y="15"/>
                  </a:lnTo>
                  <a:lnTo>
                    <a:pt x="53" y="0"/>
                  </a:lnTo>
                  <a:lnTo>
                    <a:pt x="46" y="4"/>
                  </a:lnTo>
                  <a:lnTo>
                    <a:pt x="39" y="8"/>
                  </a:lnTo>
                  <a:lnTo>
                    <a:pt x="32" y="11"/>
                  </a:lnTo>
                  <a:lnTo>
                    <a:pt x="28" y="15"/>
                  </a:lnTo>
                  <a:lnTo>
                    <a:pt x="21" y="18"/>
                  </a:lnTo>
                  <a:lnTo>
                    <a:pt x="14" y="25"/>
                  </a:lnTo>
                  <a:lnTo>
                    <a:pt x="11" y="29"/>
                  </a:lnTo>
                  <a:lnTo>
                    <a:pt x="3" y="32"/>
                  </a:lnTo>
                  <a:lnTo>
                    <a:pt x="18" y="36"/>
                  </a:lnTo>
                  <a:lnTo>
                    <a:pt x="0" y="39"/>
                  </a:lnTo>
                  <a:close/>
                </a:path>
              </a:pathLst>
            </a:custGeom>
            <a:solidFill>
              <a:srgbClr val="0E0D0D"/>
            </a:solidFill>
            <a:ln w="9525">
              <a:noFill/>
              <a:round/>
              <a:headEnd/>
              <a:tailEnd/>
            </a:ln>
          </p:spPr>
          <p:txBody>
            <a:bodyPr/>
            <a:lstStyle/>
            <a:p>
              <a:endParaRPr lang="en-US" dirty="0"/>
            </a:p>
          </p:txBody>
        </p:sp>
        <p:sp>
          <p:nvSpPr>
            <p:cNvPr id="153" name="Freeform 151"/>
            <p:cNvSpPr>
              <a:spLocks/>
            </p:cNvSpPr>
            <p:nvPr/>
          </p:nvSpPr>
          <p:spPr bwMode="auto">
            <a:xfrm>
              <a:off x="4786" y="2043"/>
              <a:ext cx="64" cy="127"/>
            </a:xfrm>
            <a:custGeom>
              <a:avLst/>
              <a:gdLst/>
              <a:ahLst/>
              <a:cxnLst>
                <a:cxn ang="0">
                  <a:pos x="0" y="0"/>
                </a:cxn>
                <a:cxn ang="0">
                  <a:pos x="0" y="7"/>
                </a:cxn>
                <a:cxn ang="0">
                  <a:pos x="3" y="18"/>
                </a:cxn>
                <a:cxn ang="0">
                  <a:pos x="7" y="25"/>
                </a:cxn>
                <a:cxn ang="0">
                  <a:pos x="11" y="32"/>
                </a:cxn>
                <a:cxn ang="0">
                  <a:pos x="14" y="42"/>
                </a:cxn>
                <a:cxn ang="0">
                  <a:pos x="18" y="50"/>
                </a:cxn>
                <a:cxn ang="0">
                  <a:pos x="21" y="57"/>
                </a:cxn>
                <a:cxn ang="0">
                  <a:pos x="25" y="64"/>
                </a:cxn>
                <a:cxn ang="0">
                  <a:pos x="28" y="71"/>
                </a:cxn>
                <a:cxn ang="0">
                  <a:pos x="32" y="78"/>
                </a:cxn>
                <a:cxn ang="0">
                  <a:pos x="32" y="85"/>
                </a:cxn>
                <a:cxn ang="0">
                  <a:pos x="35" y="92"/>
                </a:cxn>
                <a:cxn ang="0">
                  <a:pos x="39" y="99"/>
                </a:cxn>
                <a:cxn ang="0">
                  <a:pos x="39" y="106"/>
                </a:cxn>
                <a:cxn ang="0">
                  <a:pos x="42" y="113"/>
                </a:cxn>
                <a:cxn ang="0">
                  <a:pos x="46" y="120"/>
                </a:cxn>
                <a:cxn ang="0">
                  <a:pos x="46" y="127"/>
                </a:cxn>
                <a:cxn ang="0">
                  <a:pos x="64" y="124"/>
                </a:cxn>
                <a:cxn ang="0">
                  <a:pos x="60" y="117"/>
                </a:cxn>
                <a:cxn ang="0">
                  <a:pos x="57" y="110"/>
                </a:cxn>
                <a:cxn ang="0">
                  <a:pos x="57" y="103"/>
                </a:cxn>
                <a:cxn ang="0">
                  <a:pos x="53" y="92"/>
                </a:cxn>
                <a:cxn ang="0">
                  <a:pos x="49" y="85"/>
                </a:cxn>
                <a:cxn ang="0">
                  <a:pos x="49" y="78"/>
                </a:cxn>
                <a:cxn ang="0">
                  <a:pos x="46" y="71"/>
                </a:cxn>
                <a:cxn ang="0">
                  <a:pos x="42" y="64"/>
                </a:cxn>
                <a:cxn ang="0">
                  <a:pos x="39" y="57"/>
                </a:cxn>
                <a:cxn ang="0">
                  <a:pos x="35" y="50"/>
                </a:cxn>
                <a:cxn ang="0">
                  <a:pos x="32" y="42"/>
                </a:cxn>
                <a:cxn ang="0">
                  <a:pos x="28" y="35"/>
                </a:cxn>
                <a:cxn ang="0">
                  <a:pos x="25" y="25"/>
                </a:cxn>
                <a:cxn ang="0">
                  <a:pos x="21" y="18"/>
                </a:cxn>
                <a:cxn ang="0">
                  <a:pos x="18" y="11"/>
                </a:cxn>
                <a:cxn ang="0">
                  <a:pos x="14" y="0"/>
                </a:cxn>
                <a:cxn ang="0">
                  <a:pos x="14" y="7"/>
                </a:cxn>
                <a:cxn ang="0">
                  <a:pos x="0" y="0"/>
                </a:cxn>
              </a:cxnLst>
              <a:rect l="0" t="0" r="r" b="b"/>
              <a:pathLst>
                <a:path w="64" h="127">
                  <a:moveTo>
                    <a:pt x="0" y="0"/>
                  </a:moveTo>
                  <a:lnTo>
                    <a:pt x="0" y="7"/>
                  </a:lnTo>
                  <a:lnTo>
                    <a:pt x="3" y="18"/>
                  </a:lnTo>
                  <a:lnTo>
                    <a:pt x="7" y="25"/>
                  </a:lnTo>
                  <a:lnTo>
                    <a:pt x="11" y="32"/>
                  </a:lnTo>
                  <a:lnTo>
                    <a:pt x="14" y="42"/>
                  </a:lnTo>
                  <a:lnTo>
                    <a:pt x="18" y="50"/>
                  </a:lnTo>
                  <a:lnTo>
                    <a:pt x="21" y="57"/>
                  </a:lnTo>
                  <a:lnTo>
                    <a:pt x="25" y="64"/>
                  </a:lnTo>
                  <a:lnTo>
                    <a:pt x="28" y="71"/>
                  </a:lnTo>
                  <a:lnTo>
                    <a:pt x="32" y="78"/>
                  </a:lnTo>
                  <a:lnTo>
                    <a:pt x="32" y="85"/>
                  </a:lnTo>
                  <a:lnTo>
                    <a:pt x="35" y="92"/>
                  </a:lnTo>
                  <a:lnTo>
                    <a:pt x="39" y="99"/>
                  </a:lnTo>
                  <a:lnTo>
                    <a:pt x="39" y="106"/>
                  </a:lnTo>
                  <a:lnTo>
                    <a:pt x="42" y="113"/>
                  </a:lnTo>
                  <a:lnTo>
                    <a:pt x="46" y="120"/>
                  </a:lnTo>
                  <a:lnTo>
                    <a:pt x="46" y="127"/>
                  </a:lnTo>
                  <a:lnTo>
                    <a:pt x="64" y="124"/>
                  </a:lnTo>
                  <a:lnTo>
                    <a:pt x="60" y="117"/>
                  </a:lnTo>
                  <a:lnTo>
                    <a:pt x="57" y="110"/>
                  </a:lnTo>
                  <a:lnTo>
                    <a:pt x="57" y="103"/>
                  </a:lnTo>
                  <a:lnTo>
                    <a:pt x="53" y="92"/>
                  </a:lnTo>
                  <a:lnTo>
                    <a:pt x="49" y="85"/>
                  </a:lnTo>
                  <a:lnTo>
                    <a:pt x="49" y="78"/>
                  </a:lnTo>
                  <a:lnTo>
                    <a:pt x="46" y="71"/>
                  </a:lnTo>
                  <a:lnTo>
                    <a:pt x="42" y="64"/>
                  </a:lnTo>
                  <a:lnTo>
                    <a:pt x="39" y="57"/>
                  </a:lnTo>
                  <a:lnTo>
                    <a:pt x="35" y="50"/>
                  </a:lnTo>
                  <a:lnTo>
                    <a:pt x="32" y="42"/>
                  </a:lnTo>
                  <a:lnTo>
                    <a:pt x="28" y="35"/>
                  </a:lnTo>
                  <a:lnTo>
                    <a:pt x="25" y="25"/>
                  </a:lnTo>
                  <a:lnTo>
                    <a:pt x="21" y="18"/>
                  </a:lnTo>
                  <a:lnTo>
                    <a:pt x="18" y="11"/>
                  </a:lnTo>
                  <a:lnTo>
                    <a:pt x="14" y="0"/>
                  </a:lnTo>
                  <a:lnTo>
                    <a:pt x="14" y="7"/>
                  </a:lnTo>
                  <a:lnTo>
                    <a:pt x="0" y="0"/>
                  </a:lnTo>
                  <a:close/>
                </a:path>
              </a:pathLst>
            </a:custGeom>
            <a:solidFill>
              <a:srgbClr val="0E0D0D"/>
            </a:solidFill>
            <a:ln w="9525">
              <a:noFill/>
              <a:round/>
              <a:headEnd/>
              <a:tailEnd/>
            </a:ln>
          </p:spPr>
          <p:txBody>
            <a:bodyPr/>
            <a:lstStyle/>
            <a:p>
              <a:endParaRPr lang="en-US" dirty="0"/>
            </a:p>
          </p:txBody>
        </p:sp>
        <p:sp>
          <p:nvSpPr>
            <p:cNvPr id="154" name="Freeform 152"/>
            <p:cNvSpPr>
              <a:spLocks/>
            </p:cNvSpPr>
            <p:nvPr/>
          </p:nvSpPr>
          <p:spPr bwMode="auto">
            <a:xfrm>
              <a:off x="4786" y="1986"/>
              <a:ext cx="60" cy="64"/>
            </a:xfrm>
            <a:custGeom>
              <a:avLst/>
              <a:gdLst/>
              <a:ahLst/>
              <a:cxnLst>
                <a:cxn ang="0">
                  <a:pos x="46" y="0"/>
                </a:cxn>
                <a:cxn ang="0">
                  <a:pos x="46" y="0"/>
                </a:cxn>
                <a:cxn ang="0">
                  <a:pos x="42" y="7"/>
                </a:cxn>
                <a:cxn ang="0">
                  <a:pos x="35" y="15"/>
                </a:cxn>
                <a:cxn ang="0">
                  <a:pos x="32" y="22"/>
                </a:cxn>
                <a:cxn ang="0">
                  <a:pos x="25" y="29"/>
                </a:cxn>
                <a:cxn ang="0">
                  <a:pos x="18" y="36"/>
                </a:cxn>
                <a:cxn ang="0">
                  <a:pos x="11" y="43"/>
                </a:cxn>
                <a:cxn ang="0">
                  <a:pos x="3" y="50"/>
                </a:cxn>
                <a:cxn ang="0">
                  <a:pos x="0" y="57"/>
                </a:cxn>
                <a:cxn ang="0">
                  <a:pos x="14" y="64"/>
                </a:cxn>
                <a:cxn ang="0">
                  <a:pos x="18" y="57"/>
                </a:cxn>
                <a:cxn ang="0">
                  <a:pos x="21" y="53"/>
                </a:cxn>
                <a:cxn ang="0">
                  <a:pos x="28" y="46"/>
                </a:cxn>
                <a:cxn ang="0">
                  <a:pos x="35" y="39"/>
                </a:cxn>
                <a:cxn ang="0">
                  <a:pos x="42" y="32"/>
                </a:cxn>
                <a:cxn ang="0">
                  <a:pos x="49" y="25"/>
                </a:cxn>
                <a:cxn ang="0">
                  <a:pos x="53" y="18"/>
                </a:cxn>
                <a:cxn ang="0">
                  <a:pos x="60" y="7"/>
                </a:cxn>
                <a:cxn ang="0">
                  <a:pos x="60" y="7"/>
                </a:cxn>
                <a:cxn ang="0">
                  <a:pos x="46" y="0"/>
                </a:cxn>
              </a:cxnLst>
              <a:rect l="0" t="0" r="r" b="b"/>
              <a:pathLst>
                <a:path w="60" h="64">
                  <a:moveTo>
                    <a:pt x="46" y="0"/>
                  </a:moveTo>
                  <a:lnTo>
                    <a:pt x="46" y="0"/>
                  </a:lnTo>
                  <a:lnTo>
                    <a:pt x="42" y="7"/>
                  </a:lnTo>
                  <a:lnTo>
                    <a:pt x="35" y="15"/>
                  </a:lnTo>
                  <a:lnTo>
                    <a:pt x="32" y="22"/>
                  </a:lnTo>
                  <a:lnTo>
                    <a:pt x="25" y="29"/>
                  </a:lnTo>
                  <a:lnTo>
                    <a:pt x="18" y="36"/>
                  </a:lnTo>
                  <a:lnTo>
                    <a:pt x="11" y="43"/>
                  </a:lnTo>
                  <a:lnTo>
                    <a:pt x="3" y="50"/>
                  </a:lnTo>
                  <a:lnTo>
                    <a:pt x="0" y="57"/>
                  </a:lnTo>
                  <a:lnTo>
                    <a:pt x="14" y="64"/>
                  </a:lnTo>
                  <a:lnTo>
                    <a:pt x="18" y="57"/>
                  </a:lnTo>
                  <a:lnTo>
                    <a:pt x="21" y="53"/>
                  </a:lnTo>
                  <a:lnTo>
                    <a:pt x="28" y="46"/>
                  </a:lnTo>
                  <a:lnTo>
                    <a:pt x="35" y="39"/>
                  </a:lnTo>
                  <a:lnTo>
                    <a:pt x="42" y="32"/>
                  </a:lnTo>
                  <a:lnTo>
                    <a:pt x="49" y="25"/>
                  </a:lnTo>
                  <a:lnTo>
                    <a:pt x="53" y="18"/>
                  </a:lnTo>
                  <a:lnTo>
                    <a:pt x="60" y="7"/>
                  </a:lnTo>
                  <a:lnTo>
                    <a:pt x="60" y="7"/>
                  </a:lnTo>
                  <a:lnTo>
                    <a:pt x="46" y="0"/>
                  </a:lnTo>
                  <a:close/>
                </a:path>
              </a:pathLst>
            </a:custGeom>
            <a:solidFill>
              <a:srgbClr val="0E0D0D"/>
            </a:solidFill>
            <a:ln w="9525">
              <a:noFill/>
              <a:round/>
              <a:headEnd/>
              <a:tailEnd/>
            </a:ln>
          </p:spPr>
          <p:txBody>
            <a:bodyPr/>
            <a:lstStyle/>
            <a:p>
              <a:endParaRPr lang="en-US" dirty="0"/>
            </a:p>
          </p:txBody>
        </p:sp>
        <p:sp>
          <p:nvSpPr>
            <p:cNvPr id="155" name="Freeform 153"/>
            <p:cNvSpPr>
              <a:spLocks/>
            </p:cNvSpPr>
            <p:nvPr/>
          </p:nvSpPr>
          <p:spPr bwMode="auto">
            <a:xfrm>
              <a:off x="4832" y="1940"/>
              <a:ext cx="21" cy="53"/>
            </a:xfrm>
            <a:custGeom>
              <a:avLst/>
              <a:gdLst/>
              <a:ahLst/>
              <a:cxnLst>
                <a:cxn ang="0">
                  <a:pos x="0" y="11"/>
                </a:cxn>
                <a:cxn ang="0">
                  <a:pos x="0" y="11"/>
                </a:cxn>
                <a:cxn ang="0">
                  <a:pos x="3" y="15"/>
                </a:cxn>
                <a:cxn ang="0">
                  <a:pos x="3" y="18"/>
                </a:cxn>
                <a:cxn ang="0">
                  <a:pos x="7" y="22"/>
                </a:cxn>
                <a:cxn ang="0">
                  <a:pos x="7" y="25"/>
                </a:cxn>
                <a:cxn ang="0">
                  <a:pos x="3" y="32"/>
                </a:cxn>
                <a:cxn ang="0">
                  <a:pos x="3" y="36"/>
                </a:cxn>
                <a:cxn ang="0">
                  <a:pos x="3" y="43"/>
                </a:cxn>
                <a:cxn ang="0">
                  <a:pos x="0" y="46"/>
                </a:cxn>
                <a:cxn ang="0">
                  <a:pos x="14" y="53"/>
                </a:cxn>
                <a:cxn ang="0">
                  <a:pos x="18" y="50"/>
                </a:cxn>
                <a:cxn ang="0">
                  <a:pos x="18" y="43"/>
                </a:cxn>
                <a:cxn ang="0">
                  <a:pos x="21" y="36"/>
                </a:cxn>
                <a:cxn ang="0">
                  <a:pos x="21" y="29"/>
                </a:cxn>
                <a:cxn ang="0">
                  <a:pos x="21" y="22"/>
                </a:cxn>
                <a:cxn ang="0">
                  <a:pos x="21" y="15"/>
                </a:cxn>
                <a:cxn ang="0">
                  <a:pos x="18" y="7"/>
                </a:cxn>
                <a:cxn ang="0">
                  <a:pos x="14" y="0"/>
                </a:cxn>
                <a:cxn ang="0">
                  <a:pos x="14" y="0"/>
                </a:cxn>
                <a:cxn ang="0">
                  <a:pos x="0" y="11"/>
                </a:cxn>
              </a:cxnLst>
              <a:rect l="0" t="0" r="r" b="b"/>
              <a:pathLst>
                <a:path w="21" h="53">
                  <a:moveTo>
                    <a:pt x="0" y="11"/>
                  </a:moveTo>
                  <a:lnTo>
                    <a:pt x="0" y="11"/>
                  </a:lnTo>
                  <a:lnTo>
                    <a:pt x="3" y="15"/>
                  </a:lnTo>
                  <a:lnTo>
                    <a:pt x="3" y="18"/>
                  </a:lnTo>
                  <a:lnTo>
                    <a:pt x="7" y="22"/>
                  </a:lnTo>
                  <a:lnTo>
                    <a:pt x="7" y="25"/>
                  </a:lnTo>
                  <a:lnTo>
                    <a:pt x="3" y="32"/>
                  </a:lnTo>
                  <a:lnTo>
                    <a:pt x="3" y="36"/>
                  </a:lnTo>
                  <a:lnTo>
                    <a:pt x="3" y="43"/>
                  </a:lnTo>
                  <a:lnTo>
                    <a:pt x="0" y="46"/>
                  </a:lnTo>
                  <a:lnTo>
                    <a:pt x="14" y="53"/>
                  </a:lnTo>
                  <a:lnTo>
                    <a:pt x="18" y="50"/>
                  </a:lnTo>
                  <a:lnTo>
                    <a:pt x="18" y="43"/>
                  </a:lnTo>
                  <a:lnTo>
                    <a:pt x="21" y="36"/>
                  </a:lnTo>
                  <a:lnTo>
                    <a:pt x="21" y="29"/>
                  </a:lnTo>
                  <a:lnTo>
                    <a:pt x="21" y="22"/>
                  </a:lnTo>
                  <a:lnTo>
                    <a:pt x="21" y="15"/>
                  </a:lnTo>
                  <a:lnTo>
                    <a:pt x="18" y="7"/>
                  </a:lnTo>
                  <a:lnTo>
                    <a:pt x="14" y="0"/>
                  </a:lnTo>
                  <a:lnTo>
                    <a:pt x="14" y="0"/>
                  </a:lnTo>
                  <a:lnTo>
                    <a:pt x="0" y="11"/>
                  </a:lnTo>
                  <a:close/>
                </a:path>
              </a:pathLst>
            </a:custGeom>
            <a:solidFill>
              <a:srgbClr val="0E0D0D"/>
            </a:solidFill>
            <a:ln w="9525">
              <a:noFill/>
              <a:round/>
              <a:headEnd/>
              <a:tailEnd/>
            </a:ln>
          </p:spPr>
          <p:txBody>
            <a:bodyPr/>
            <a:lstStyle/>
            <a:p>
              <a:endParaRPr lang="en-US" dirty="0"/>
            </a:p>
          </p:txBody>
        </p:sp>
        <p:sp>
          <p:nvSpPr>
            <p:cNvPr id="156" name="Freeform 154"/>
            <p:cNvSpPr>
              <a:spLocks/>
            </p:cNvSpPr>
            <p:nvPr/>
          </p:nvSpPr>
          <p:spPr bwMode="auto">
            <a:xfrm>
              <a:off x="4789" y="1926"/>
              <a:ext cx="57" cy="25"/>
            </a:xfrm>
            <a:custGeom>
              <a:avLst/>
              <a:gdLst/>
              <a:ahLst/>
              <a:cxnLst>
                <a:cxn ang="0">
                  <a:pos x="8" y="18"/>
                </a:cxn>
                <a:cxn ang="0">
                  <a:pos x="8" y="18"/>
                </a:cxn>
                <a:cxn ang="0">
                  <a:pos x="15" y="18"/>
                </a:cxn>
                <a:cxn ang="0">
                  <a:pos x="18" y="14"/>
                </a:cxn>
                <a:cxn ang="0">
                  <a:pos x="22" y="14"/>
                </a:cxn>
                <a:cxn ang="0">
                  <a:pos x="29" y="14"/>
                </a:cxn>
                <a:cxn ang="0">
                  <a:pos x="32" y="18"/>
                </a:cxn>
                <a:cxn ang="0">
                  <a:pos x="36" y="18"/>
                </a:cxn>
                <a:cxn ang="0">
                  <a:pos x="39" y="21"/>
                </a:cxn>
                <a:cxn ang="0">
                  <a:pos x="43" y="25"/>
                </a:cxn>
                <a:cxn ang="0">
                  <a:pos x="57" y="14"/>
                </a:cxn>
                <a:cxn ang="0">
                  <a:pos x="50" y="7"/>
                </a:cxn>
                <a:cxn ang="0">
                  <a:pos x="43" y="4"/>
                </a:cxn>
                <a:cxn ang="0">
                  <a:pos x="36" y="0"/>
                </a:cxn>
                <a:cxn ang="0">
                  <a:pos x="29" y="0"/>
                </a:cxn>
                <a:cxn ang="0">
                  <a:pos x="22" y="0"/>
                </a:cxn>
                <a:cxn ang="0">
                  <a:pos x="15" y="0"/>
                </a:cxn>
                <a:cxn ang="0">
                  <a:pos x="8" y="4"/>
                </a:cxn>
                <a:cxn ang="0">
                  <a:pos x="0" y="4"/>
                </a:cxn>
                <a:cxn ang="0">
                  <a:pos x="0" y="4"/>
                </a:cxn>
                <a:cxn ang="0">
                  <a:pos x="8" y="18"/>
                </a:cxn>
              </a:cxnLst>
              <a:rect l="0" t="0" r="r" b="b"/>
              <a:pathLst>
                <a:path w="57" h="25">
                  <a:moveTo>
                    <a:pt x="8" y="18"/>
                  </a:moveTo>
                  <a:lnTo>
                    <a:pt x="8" y="18"/>
                  </a:lnTo>
                  <a:lnTo>
                    <a:pt x="15" y="18"/>
                  </a:lnTo>
                  <a:lnTo>
                    <a:pt x="18" y="14"/>
                  </a:lnTo>
                  <a:lnTo>
                    <a:pt x="22" y="14"/>
                  </a:lnTo>
                  <a:lnTo>
                    <a:pt x="29" y="14"/>
                  </a:lnTo>
                  <a:lnTo>
                    <a:pt x="32" y="18"/>
                  </a:lnTo>
                  <a:lnTo>
                    <a:pt x="36" y="18"/>
                  </a:lnTo>
                  <a:lnTo>
                    <a:pt x="39" y="21"/>
                  </a:lnTo>
                  <a:lnTo>
                    <a:pt x="43" y="25"/>
                  </a:lnTo>
                  <a:lnTo>
                    <a:pt x="57" y="14"/>
                  </a:lnTo>
                  <a:lnTo>
                    <a:pt x="50" y="7"/>
                  </a:lnTo>
                  <a:lnTo>
                    <a:pt x="43" y="4"/>
                  </a:lnTo>
                  <a:lnTo>
                    <a:pt x="36" y="0"/>
                  </a:lnTo>
                  <a:lnTo>
                    <a:pt x="29" y="0"/>
                  </a:lnTo>
                  <a:lnTo>
                    <a:pt x="22" y="0"/>
                  </a:lnTo>
                  <a:lnTo>
                    <a:pt x="15" y="0"/>
                  </a:lnTo>
                  <a:lnTo>
                    <a:pt x="8" y="4"/>
                  </a:lnTo>
                  <a:lnTo>
                    <a:pt x="0" y="4"/>
                  </a:lnTo>
                  <a:lnTo>
                    <a:pt x="0" y="4"/>
                  </a:lnTo>
                  <a:lnTo>
                    <a:pt x="8" y="18"/>
                  </a:lnTo>
                  <a:close/>
                </a:path>
              </a:pathLst>
            </a:custGeom>
            <a:solidFill>
              <a:srgbClr val="0E0D0D"/>
            </a:solidFill>
            <a:ln w="9525">
              <a:noFill/>
              <a:round/>
              <a:headEnd/>
              <a:tailEnd/>
            </a:ln>
          </p:spPr>
          <p:txBody>
            <a:bodyPr/>
            <a:lstStyle/>
            <a:p>
              <a:endParaRPr lang="en-US" dirty="0"/>
            </a:p>
          </p:txBody>
        </p:sp>
        <p:sp>
          <p:nvSpPr>
            <p:cNvPr id="157" name="Freeform 155"/>
            <p:cNvSpPr>
              <a:spLocks/>
            </p:cNvSpPr>
            <p:nvPr/>
          </p:nvSpPr>
          <p:spPr bwMode="auto">
            <a:xfrm>
              <a:off x="4722" y="1930"/>
              <a:ext cx="75" cy="49"/>
            </a:xfrm>
            <a:custGeom>
              <a:avLst/>
              <a:gdLst/>
              <a:ahLst/>
              <a:cxnLst>
                <a:cxn ang="0">
                  <a:pos x="0" y="46"/>
                </a:cxn>
                <a:cxn ang="0">
                  <a:pos x="11" y="49"/>
                </a:cxn>
                <a:cxn ang="0">
                  <a:pos x="18" y="46"/>
                </a:cxn>
                <a:cxn ang="0">
                  <a:pos x="29" y="42"/>
                </a:cxn>
                <a:cxn ang="0">
                  <a:pos x="36" y="39"/>
                </a:cxn>
                <a:cxn ang="0">
                  <a:pos x="43" y="35"/>
                </a:cxn>
                <a:cxn ang="0">
                  <a:pos x="50" y="28"/>
                </a:cxn>
                <a:cxn ang="0">
                  <a:pos x="57" y="25"/>
                </a:cxn>
                <a:cxn ang="0">
                  <a:pos x="67" y="21"/>
                </a:cxn>
                <a:cxn ang="0">
                  <a:pos x="75" y="14"/>
                </a:cxn>
                <a:cxn ang="0">
                  <a:pos x="67" y="0"/>
                </a:cxn>
                <a:cxn ang="0">
                  <a:pos x="60" y="7"/>
                </a:cxn>
                <a:cxn ang="0">
                  <a:pos x="50" y="10"/>
                </a:cxn>
                <a:cxn ang="0">
                  <a:pos x="43" y="17"/>
                </a:cxn>
                <a:cxn ang="0">
                  <a:pos x="36" y="21"/>
                </a:cxn>
                <a:cxn ang="0">
                  <a:pos x="29" y="25"/>
                </a:cxn>
                <a:cxn ang="0">
                  <a:pos x="21" y="28"/>
                </a:cxn>
                <a:cxn ang="0">
                  <a:pos x="11" y="32"/>
                </a:cxn>
                <a:cxn ang="0">
                  <a:pos x="4" y="35"/>
                </a:cxn>
                <a:cxn ang="0">
                  <a:pos x="14" y="39"/>
                </a:cxn>
                <a:cxn ang="0">
                  <a:pos x="0" y="46"/>
                </a:cxn>
              </a:cxnLst>
              <a:rect l="0" t="0" r="r" b="b"/>
              <a:pathLst>
                <a:path w="75" h="49">
                  <a:moveTo>
                    <a:pt x="0" y="46"/>
                  </a:moveTo>
                  <a:lnTo>
                    <a:pt x="11" y="49"/>
                  </a:lnTo>
                  <a:lnTo>
                    <a:pt x="18" y="46"/>
                  </a:lnTo>
                  <a:lnTo>
                    <a:pt x="29" y="42"/>
                  </a:lnTo>
                  <a:lnTo>
                    <a:pt x="36" y="39"/>
                  </a:lnTo>
                  <a:lnTo>
                    <a:pt x="43" y="35"/>
                  </a:lnTo>
                  <a:lnTo>
                    <a:pt x="50" y="28"/>
                  </a:lnTo>
                  <a:lnTo>
                    <a:pt x="57" y="25"/>
                  </a:lnTo>
                  <a:lnTo>
                    <a:pt x="67" y="21"/>
                  </a:lnTo>
                  <a:lnTo>
                    <a:pt x="75" y="14"/>
                  </a:lnTo>
                  <a:lnTo>
                    <a:pt x="67" y="0"/>
                  </a:lnTo>
                  <a:lnTo>
                    <a:pt x="60" y="7"/>
                  </a:lnTo>
                  <a:lnTo>
                    <a:pt x="50" y="10"/>
                  </a:lnTo>
                  <a:lnTo>
                    <a:pt x="43" y="17"/>
                  </a:lnTo>
                  <a:lnTo>
                    <a:pt x="36" y="21"/>
                  </a:lnTo>
                  <a:lnTo>
                    <a:pt x="29" y="25"/>
                  </a:lnTo>
                  <a:lnTo>
                    <a:pt x="21" y="28"/>
                  </a:lnTo>
                  <a:lnTo>
                    <a:pt x="11" y="32"/>
                  </a:lnTo>
                  <a:lnTo>
                    <a:pt x="4" y="35"/>
                  </a:lnTo>
                  <a:lnTo>
                    <a:pt x="14" y="39"/>
                  </a:lnTo>
                  <a:lnTo>
                    <a:pt x="0" y="46"/>
                  </a:lnTo>
                  <a:close/>
                </a:path>
              </a:pathLst>
            </a:custGeom>
            <a:solidFill>
              <a:srgbClr val="0E0D0D"/>
            </a:solidFill>
            <a:ln w="9525">
              <a:noFill/>
              <a:round/>
              <a:headEnd/>
              <a:tailEnd/>
            </a:ln>
          </p:spPr>
          <p:txBody>
            <a:bodyPr/>
            <a:lstStyle/>
            <a:p>
              <a:endParaRPr lang="en-US" dirty="0"/>
            </a:p>
          </p:txBody>
        </p:sp>
        <p:sp>
          <p:nvSpPr>
            <p:cNvPr id="158" name="Freeform 156"/>
            <p:cNvSpPr>
              <a:spLocks/>
            </p:cNvSpPr>
            <p:nvPr/>
          </p:nvSpPr>
          <p:spPr bwMode="auto">
            <a:xfrm>
              <a:off x="4715" y="1926"/>
              <a:ext cx="21" cy="50"/>
            </a:xfrm>
            <a:custGeom>
              <a:avLst/>
              <a:gdLst/>
              <a:ahLst/>
              <a:cxnLst>
                <a:cxn ang="0">
                  <a:pos x="4" y="0"/>
                </a:cxn>
                <a:cxn ang="0">
                  <a:pos x="4" y="0"/>
                </a:cxn>
                <a:cxn ang="0">
                  <a:pos x="0" y="4"/>
                </a:cxn>
                <a:cxn ang="0">
                  <a:pos x="0" y="11"/>
                </a:cxn>
                <a:cxn ang="0">
                  <a:pos x="0" y="18"/>
                </a:cxn>
                <a:cxn ang="0">
                  <a:pos x="0" y="25"/>
                </a:cxn>
                <a:cxn ang="0">
                  <a:pos x="4" y="32"/>
                </a:cxn>
                <a:cxn ang="0">
                  <a:pos x="4" y="39"/>
                </a:cxn>
                <a:cxn ang="0">
                  <a:pos x="4" y="46"/>
                </a:cxn>
                <a:cxn ang="0">
                  <a:pos x="7" y="50"/>
                </a:cxn>
                <a:cxn ang="0">
                  <a:pos x="21" y="43"/>
                </a:cxn>
                <a:cxn ang="0">
                  <a:pos x="21" y="39"/>
                </a:cxn>
                <a:cxn ang="0">
                  <a:pos x="18" y="32"/>
                </a:cxn>
                <a:cxn ang="0">
                  <a:pos x="18" y="29"/>
                </a:cxn>
                <a:cxn ang="0">
                  <a:pos x="18" y="25"/>
                </a:cxn>
                <a:cxn ang="0">
                  <a:pos x="18" y="18"/>
                </a:cxn>
                <a:cxn ang="0">
                  <a:pos x="18" y="14"/>
                </a:cxn>
                <a:cxn ang="0">
                  <a:pos x="18" y="7"/>
                </a:cxn>
                <a:cxn ang="0">
                  <a:pos x="18" y="0"/>
                </a:cxn>
                <a:cxn ang="0">
                  <a:pos x="18" y="0"/>
                </a:cxn>
                <a:cxn ang="0">
                  <a:pos x="4" y="0"/>
                </a:cxn>
              </a:cxnLst>
              <a:rect l="0" t="0" r="r" b="b"/>
              <a:pathLst>
                <a:path w="21" h="50">
                  <a:moveTo>
                    <a:pt x="4" y="0"/>
                  </a:moveTo>
                  <a:lnTo>
                    <a:pt x="4" y="0"/>
                  </a:lnTo>
                  <a:lnTo>
                    <a:pt x="0" y="4"/>
                  </a:lnTo>
                  <a:lnTo>
                    <a:pt x="0" y="11"/>
                  </a:lnTo>
                  <a:lnTo>
                    <a:pt x="0" y="18"/>
                  </a:lnTo>
                  <a:lnTo>
                    <a:pt x="0" y="25"/>
                  </a:lnTo>
                  <a:lnTo>
                    <a:pt x="4" y="32"/>
                  </a:lnTo>
                  <a:lnTo>
                    <a:pt x="4" y="39"/>
                  </a:lnTo>
                  <a:lnTo>
                    <a:pt x="4" y="46"/>
                  </a:lnTo>
                  <a:lnTo>
                    <a:pt x="7" y="50"/>
                  </a:lnTo>
                  <a:lnTo>
                    <a:pt x="21" y="43"/>
                  </a:lnTo>
                  <a:lnTo>
                    <a:pt x="21" y="39"/>
                  </a:lnTo>
                  <a:lnTo>
                    <a:pt x="18" y="32"/>
                  </a:lnTo>
                  <a:lnTo>
                    <a:pt x="18" y="29"/>
                  </a:lnTo>
                  <a:lnTo>
                    <a:pt x="18" y="25"/>
                  </a:lnTo>
                  <a:lnTo>
                    <a:pt x="18" y="18"/>
                  </a:lnTo>
                  <a:lnTo>
                    <a:pt x="18" y="14"/>
                  </a:lnTo>
                  <a:lnTo>
                    <a:pt x="18" y="7"/>
                  </a:lnTo>
                  <a:lnTo>
                    <a:pt x="18" y="0"/>
                  </a:lnTo>
                  <a:lnTo>
                    <a:pt x="18" y="0"/>
                  </a:lnTo>
                  <a:lnTo>
                    <a:pt x="4" y="0"/>
                  </a:lnTo>
                  <a:close/>
                </a:path>
              </a:pathLst>
            </a:custGeom>
            <a:solidFill>
              <a:srgbClr val="0E0D0D"/>
            </a:solidFill>
            <a:ln w="9525">
              <a:noFill/>
              <a:round/>
              <a:headEnd/>
              <a:tailEnd/>
            </a:ln>
          </p:spPr>
          <p:txBody>
            <a:bodyPr/>
            <a:lstStyle/>
            <a:p>
              <a:endParaRPr lang="en-US" dirty="0"/>
            </a:p>
          </p:txBody>
        </p:sp>
        <p:sp>
          <p:nvSpPr>
            <p:cNvPr id="159" name="Freeform 157"/>
            <p:cNvSpPr>
              <a:spLocks/>
            </p:cNvSpPr>
            <p:nvPr/>
          </p:nvSpPr>
          <p:spPr bwMode="auto">
            <a:xfrm>
              <a:off x="4719" y="1866"/>
              <a:ext cx="32" cy="60"/>
            </a:xfrm>
            <a:custGeom>
              <a:avLst/>
              <a:gdLst/>
              <a:ahLst/>
              <a:cxnLst>
                <a:cxn ang="0">
                  <a:pos x="14" y="4"/>
                </a:cxn>
                <a:cxn ang="0">
                  <a:pos x="14" y="4"/>
                </a:cxn>
                <a:cxn ang="0">
                  <a:pos x="14" y="7"/>
                </a:cxn>
                <a:cxn ang="0">
                  <a:pos x="14" y="14"/>
                </a:cxn>
                <a:cxn ang="0">
                  <a:pos x="14" y="21"/>
                </a:cxn>
                <a:cxn ang="0">
                  <a:pos x="10" y="28"/>
                </a:cxn>
                <a:cxn ang="0">
                  <a:pos x="7" y="35"/>
                </a:cxn>
                <a:cxn ang="0">
                  <a:pos x="3" y="43"/>
                </a:cxn>
                <a:cxn ang="0">
                  <a:pos x="0" y="53"/>
                </a:cxn>
                <a:cxn ang="0">
                  <a:pos x="0" y="60"/>
                </a:cxn>
                <a:cxn ang="0">
                  <a:pos x="14" y="60"/>
                </a:cxn>
                <a:cxn ang="0">
                  <a:pos x="14" y="57"/>
                </a:cxn>
                <a:cxn ang="0">
                  <a:pos x="17" y="50"/>
                </a:cxn>
                <a:cxn ang="0">
                  <a:pos x="21" y="43"/>
                </a:cxn>
                <a:cxn ang="0">
                  <a:pos x="24" y="35"/>
                </a:cxn>
                <a:cxn ang="0">
                  <a:pos x="28" y="25"/>
                </a:cxn>
                <a:cxn ang="0">
                  <a:pos x="32" y="18"/>
                </a:cxn>
                <a:cxn ang="0">
                  <a:pos x="32" y="11"/>
                </a:cxn>
                <a:cxn ang="0">
                  <a:pos x="32" y="0"/>
                </a:cxn>
                <a:cxn ang="0">
                  <a:pos x="32" y="0"/>
                </a:cxn>
                <a:cxn ang="0">
                  <a:pos x="14" y="4"/>
                </a:cxn>
              </a:cxnLst>
              <a:rect l="0" t="0" r="r" b="b"/>
              <a:pathLst>
                <a:path w="32" h="60">
                  <a:moveTo>
                    <a:pt x="14" y="4"/>
                  </a:moveTo>
                  <a:lnTo>
                    <a:pt x="14" y="4"/>
                  </a:lnTo>
                  <a:lnTo>
                    <a:pt x="14" y="7"/>
                  </a:lnTo>
                  <a:lnTo>
                    <a:pt x="14" y="14"/>
                  </a:lnTo>
                  <a:lnTo>
                    <a:pt x="14" y="21"/>
                  </a:lnTo>
                  <a:lnTo>
                    <a:pt x="10" y="28"/>
                  </a:lnTo>
                  <a:lnTo>
                    <a:pt x="7" y="35"/>
                  </a:lnTo>
                  <a:lnTo>
                    <a:pt x="3" y="43"/>
                  </a:lnTo>
                  <a:lnTo>
                    <a:pt x="0" y="53"/>
                  </a:lnTo>
                  <a:lnTo>
                    <a:pt x="0" y="60"/>
                  </a:lnTo>
                  <a:lnTo>
                    <a:pt x="14" y="60"/>
                  </a:lnTo>
                  <a:lnTo>
                    <a:pt x="14" y="57"/>
                  </a:lnTo>
                  <a:lnTo>
                    <a:pt x="17" y="50"/>
                  </a:lnTo>
                  <a:lnTo>
                    <a:pt x="21" y="43"/>
                  </a:lnTo>
                  <a:lnTo>
                    <a:pt x="24" y="35"/>
                  </a:lnTo>
                  <a:lnTo>
                    <a:pt x="28" y="25"/>
                  </a:lnTo>
                  <a:lnTo>
                    <a:pt x="32" y="18"/>
                  </a:lnTo>
                  <a:lnTo>
                    <a:pt x="32" y="11"/>
                  </a:lnTo>
                  <a:lnTo>
                    <a:pt x="32" y="0"/>
                  </a:lnTo>
                  <a:lnTo>
                    <a:pt x="32" y="0"/>
                  </a:lnTo>
                  <a:lnTo>
                    <a:pt x="14" y="4"/>
                  </a:lnTo>
                  <a:close/>
                </a:path>
              </a:pathLst>
            </a:custGeom>
            <a:solidFill>
              <a:srgbClr val="0E0D0D"/>
            </a:solidFill>
            <a:ln w="9525">
              <a:noFill/>
              <a:round/>
              <a:headEnd/>
              <a:tailEnd/>
            </a:ln>
          </p:spPr>
          <p:txBody>
            <a:bodyPr/>
            <a:lstStyle/>
            <a:p>
              <a:endParaRPr lang="en-US" dirty="0"/>
            </a:p>
          </p:txBody>
        </p:sp>
        <p:sp>
          <p:nvSpPr>
            <p:cNvPr id="160" name="Freeform 158"/>
            <p:cNvSpPr>
              <a:spLocks/>
            </p:cNvSpPr>
            <p:nvPr/>
          </p:nvSpPr>
          <p:spPr bwMode="auto">
            <a:xfrm>
              <a:off x="4673" y="1753"/>
              <a:ext cx="78" cy="117"/>
            </a:xfrm>
            <a:custGeom>
              <a:avLst/>
              <a:gdLst/>
              <a:ahLst/>
              <a:cxnLst>
                <a:cxn ang="0">
                  <a:pos x="0" y="3"/>
                </a:cxn>
                <a:cxn ang="0">
                  <a:pos x="0" y="3"/>
                </a:cxn>
                <a:cxn ang="0">
                  <a:pos x="3" y="14"/>
                </a:cxn>
                <a:cxn ang="0">
                  <a:pos x="3" y="21"/>
                </a:cxn>
                <a:cxn ang="0">
                  <a:pos x="10" y="28"/>
                </a:cxn>
                <a:cxn ang="0">
                  <a:pos x="14" y="35"/>
                </a:cxn>
                <a:cxn ang="0">
                  <a:pos x="17" y="42"/>
                </a:cxn>
                <a:cxn ang="0">
                  <a:pos x="21" y="49"/>
                </a:cxn>
                <a:cxn ang="0">
                  <a:pos x="28" y="56"/>
                </a:cxn>
                <a:cxn ang="0">
                  <a:pos x="32" y="63"/>
                </a:cxn>
                <a:cxn ang="0">
                  <a:pos x="35" y="71"/>
                </a:cxn>
                <a:cxn ang="0">
                  <a:pos x="39" y="78"/>
                </a:cxn>
                <a:cxn ang="0">
                  <a:pos x="46" y="81"/>
                </a:cxn>
                <a:cxn ang="0">
                  <a:pos x="49" y="88"/>
                </a:cxn>
                <a:cxn ang="0">
                  <a:pos x="53" y="95"/>
                </a:cxn>
                <a:cxn ang="0">
                  <a:pos x="56" y="102"/>
                </a:cxn>
                <a:cxn ang="0">
                  <a:pos x="60" y="109"/>
                </a:cxn>
                <a:cxn ang="0">
                  <a:pos x="60" y="117"/>
                </a:cxn>
                <a:cxn ang="0">
                  <a:pos x="78" y="113"/>
                </a:cxn>
                <a:cxn ang="0">
                  <a:pos x="74" y="106"/>
                </a:cxn>
                <a:cxn ang="0">
                  <a:pos x="70" y="95"/>
                </a:cxn>
                <a:cxn ang="0">
                  <a:pos x="67" y="88"/>
                </a:cxn>
                <a:cxn ang="0">
                  <a:pos x="63" y="81"/>
                </a:cxn>
                <a:cxn ang="0">
                  <a:pos x="56" y="74"/>
                </a:cxn>
                <a:cxn ang="0">
                  <a:pos x="53" y="67"/>
                </a:cxn>
                <a:cxn ang="0">
                  <a:pos x="49" y="60"/>
                </a:cxn>
                <a:cxn ang="0">
                  <a:pos x="42" y="53"/>
                </a:cxn>
                <a:cxn ang="0">
                  <a:pos x="39" y="49"/>
                </a:cxn>
                <a:cxn ang="0">
                  <a:pos x="35" y="42"/>
                </a:cxn>
                <a:cxn ang="0">
                  <a:pos x="32" y="35"/>
                </a:cxn>
                <a:cxn ang="0">
                  <a:pos x="28" y="28"/>
                </a:cxn>
                <a:cxn ang="0">
                  <a:pos x="24" y="21"/>
                </a:cxn>
                <a:cxn ang="0">
                  <a:pos x="21" y="14"/>
                </a:cxn>
                <a:cxn ang="0">
                  <a:pos x="17" y="7"/>
                </a:cxn>
                <a:cxn ang="0">
                  <a:pos x="14" y="0"/>
                </a:cxn>
                <a:cxn ang="0">
                  <a:pos x="14" y="0"/>
                </a:cxn>
                <a:cxn ang="0">
                  <a:pos x="0" y="3"/>
                </a:cxn>
              </a:cxnLst>
              <a:rect l="0" t="0" r="r" b="b"/>
              <a:pathLst>
                <a:path w="78" h="117">
                  <a:moveTo>
                    <a:pt x="0" y="3"/>
                  </a:moveTo>
                  <a:lnTo>
                    <a:pt x="0" y="3"/>
                  </a:lnTo>
                  <a:lnTo>
                    <a:pt x="3" y="14"/>
                  </a:lnTo>
                  <a:lnTo>
                    <a:pt x="3" y="21"/>
                  </a:lnTo>
                  <a:lnTo>
                    <a:pt x="10" y="28"/>
                  </a:lnTo>
                  <a:lnTo>
                    <a:pt x="14" y="35"/>
                  </a:lnTo>
                  <a:lnTo>
                    <a:pt x="17" y="42"/>
                  </a:lnTo>
                  <a:lnTo>
                    <a:pt x="21" y="49"/>
                  </a:lnTo>
                  <a:lnTo>
                    <a:pt x="28" y="56"/>
                  </a:lnTo>
                  <a:lnTo>
                    <a:pt x="32" y="63"/>
                  </a:lnTo>
                  <a:lnTo>
                    <a:pt x="35" y="71"/>
                  </a:lnTo>
                  <a:lnTo>
                    <a:pt x="39" y="78"/>
                  </a:lnTo>
                  <a:lnTo>
                    <a:pt x="46" y="81"/>
                  </a:lnTo>
                  <a:lnTo>
                    <a:pt x="49" y="88"/>
                  </a:lnTo>
                  <a:lnTo>
                    <a:pt x="53" y="95"/>
                  </a:lnTo>
                  <a:lnTo>
                    <a:pt x="56" y="102"/>
                  </a:lnTo>
                  <a:lnTo>
                    <a:pt x="60" y="109"/>
                  </a:lnTo>
                  <a:lnTo>
                    <a:pt x="60" y="117"/>
                  </a:lnTo>
                  <a:lnTo>
                    <a:pt x="78" y="113"/>
                  </a:lnTo>
                  <a:lnTo>
                    <a:pt x="74" y="106"/>
                  </a:lnTo>
                  <a:lnTo>
                    <a:pt x="70" y="95"/>
                  </a:lnTo>
                  <a:lnTo>
                    <a:pt x="67" y="88"/>
                  </a:lnTo>
                  <a:lnTo>
                    <a:pt x="63" y="81"/>
                  </a:lnTo>
                  <a:lnTo>
                    <a:pt x="56" y="74"/>
                  </a:lnTo>
                  <a:lnTo>
                    <a:pt x="53" y="67"/>
                  </a:lnTo>
                  <a:lnTo>
                    <a:pt x="49" y="60"/>
                  </a:lnTo>
                  <a:lnTo>
                    <a:pt x="42" y="53"/>
                  </a:lnTo>
                  <a:lnTo>
                    <a:pt x="39" y="49"/>
                  </a:lnTo>
                  <a:lnTo>
                    <a:pt x="35" y="42"/>
                  </a:lnTo>
                  <a:lnTo>
                    <a:pt x="32" y="35"/>
                  </a:lnTo>
                  <a:lnTo>
                    <a:pt x="28" y="28"/>
                  </a:lnTo>
                  <a:lnTo>
                    <a:pt x="24" y="21"/>
                  </a:lnTo>
                  <a:lnTo>
                    <a:pt x="21" y="14"/>
                  </a:lnTo>
                  <a:lnTo>
                    <a:pt x="17" y="7"/>
                  </a:lnTo>
                  <a:lnTo>
                    <a:pt x="14" y="0"/>
                  </a:lnTo>
                  <a:lnTo>
                    <a:pt x="14" y="0"/>
                  </a:lnTo>
                  <a:lnTo>
                    <a:pt x="0" y="3"/>
                  </a:lnTo>
                  <a:close/>
                </a:path>
              </a:pathLst>
            </a:custGeom>
            <a:solidFill>
              <a:srgbClr val="0E0D0D"/>
            </a:solidFill>
            <a:ln w="9525">
              <a:noFill/>
              <a:round/>
              <a:headEnd/>
              <a:tailEnd/>
            </a:ln>
          </p:spPr>
          <p:txBody>
            <a:bodyPr/>
            <a:lstStyle/>
            <a:p>
              <a:endParaRPr lang="en-US" dirty="0"/>
            </a:p>
          </p:txBody>
        </p:sp>
        <p:sp>
          <p:nvSpPr>
            <p:cNvPr id="161" name="Freeform 159"/>
            <p:cNvSpPr>
              <a:spLocks/>
            </p:cNvSpPr>
            <p:nvPr/>
          </p:nvSpPr>
          <p:spPr bwMode="auto">
            <a:xfrm>
              <a:off x="3501" y="1519"/>
              <a:ext cx="630" cy="860"/>
            </a:xfrm>
            <a:custGeom>
              <a:avLst/>
              <a:gdLst/>
              <a:ahLst/>
              <a:cxnLst>
                <a:cxn ang="0">
                  <a:pos x="18" y="43"/>
                </a:cxn>
                <a:cxn ang="0">
                  <a:pos x="57" y="92"/>
                </a:cxn>
                <a:cxn ang="0">
                  <a:pos x="96" y="142"/>
                </a:cxn>
                <a:cxn ang="0">
                  <a:pos x="135" y="195"/>
                </a:cxn>
                <a:cxn ang="0">
                  <a:pos x="174" y="244"/>
                </a:cxn>
                <a:cxn ang="0">
                  <a:pos x="213" y="297"/>
                </a:cxn>
                <a:cxn ang="0">
                  <a:pos x="248" y="351"/>
                </a:cxn>
                <a:cxn ang="0">
                  <a:pos x="287" y="400"/>
                </a:cxn>
                <a:cxn ang="0">
                  <a:pos x="322" y="457"/>
                </a:cxn>
                <a:cxn ang="0">
                  <a:pos x="358" y="510"/>
                </a:cxn>
                <a:cxn ang="0">
                  <a:pos x="397" y="563"/>
                </a:cxn>
                <a:cxn ang="0">
                  <a:pos x="432" y="616"/>
                </a:cxn>
                <a:cxn ang="0">
                  <a:pos x="468" y="669"/>
                </a:cxn>
                <a:cxn ang="0">
                  <a:pos x="503" y="726"/>
                </a:cxn>
                <a:cxn ang="0">
                  <a:pos x="538" y="779"/>
                </a:cxn>
                <a:cxn ang="0">
                  <a:pos x="574" y="835"/>
                </a:cxn>
                <a:cxn ang="0">
                  <a:pos x="598" y="857"/>
                </a:cxn>
                <a:cxn ang="0">
                  <a:pos x="606" y="850"/>
                </a:cxn>
                <a:cxn ang="0">
                  <a:pos x="616" y="843"/>
                </a:cxn>
                <a:cxn ang="0">
                  <a:pos x="627" y="835"/>
                </a:cxn>
                <a:cxn ang="0">
                  <a:pos x="616" y="804"/>
                </a:cxn>
                <a:cxn ang="0">
                  <a:pos x="581" y="750"/>
                </a:cxn>
                <a:cxn ang="0">
                  <a:pos x="545" y="697"/>
                </a:cxn>
                <a:cxn ang="0">
                  <a:pos x="510" y="644"/>
                </a:cxn>
                <a:cxn ang="0">
                  <a:pos x="475" y="591"/>
                </a:cxn>
                <a:cxn ang="0">
                  <a:pos x="439" y="538"/>
                </a:cxn>
                <a:cxn ang="0">
                  <a:pos x="400" y="485"/>
                </a:cxn>
                <a:cxn ang="0">
                  <a:pos x="361" y="432"/>
                </a:cxn>
                <a:cxn ang="0">
                  <a:pos x="326" y="379"/>
                </a:cxn>
                <a:cxn ang="0">
                  <a:pos x="284" y="326"/>
                </a:cxn>
                <a:cxn ang="0">
                  <a:pos x="245" y="273"/>
                </a:cxn>
                <a:cxn ang="0">
                  <a:pos x="206" y="223"/>
                </a:cxn>
                <a:cxn ang="0">
                  <a:pos x="167" y="174"/>
                </a:cxn>
                <a:cxn ang="0">
                  <a:pos x="124" y="121"/>
                </a:cxn>
                <a:cxn ang="0">
                  <a:pos x="85" y="71"/>
                </a:cxn>
                <a:cxn ang="0">
                  <a:pos x="43" y="25"/>
                </a:cxn>
                <a:cxn ang="0">
                  <a:pos x="22" y="0"/>
                </a:cxn>
                <a:cxn ang="0">
                  <a:pos x="15" y="7"/>
                </a:cxn>
                <a:cxn ang="0">
                  <a:pos x="8" y="11"/>
                </a:cxn>
                <a:cxn ang="0">
                  <a:pos x="0" y="14"/>
                </a:cxn>
              </a:cxnLst>
              <a:rect l="0" t="0" r="r" b="b"/>
              <a:pathLst>
                <a:path w="630" h="860">
                  <a:moveTo>
                    <a:pt x="0" y="18"/>
                  </a:moveTo>
                  <a:lnTo>
                    <a:pt x="18" y="43"/>
                  </a:lnTo>
                  <a:lnTo>
                    <a:pt x="39" y="67"/>
                  </a:lnTo>
                  <a:lnTo>
                    <a:pt x="57" y="92"/>
                  </a:lnTo>
                  <a:lnTo>
                    <a:pt x="78" y="117"/>
                  </a:lnTo>
                  <a:lnTo>
                    <a:pt x="96" y="142"/>
                  </a:lnTo>
                  <a:lnTo>
                    <a:pt x="117" y="167"/>
                  </a:lnTo>
                  <a:lnTo>
                    <a:pt x="135" y="195"/>
                  </a:lnTo>
                  <a:lnTo>
                    <a:pt x="156" y="220"/>
                  </a:lnTo>
                  <a:lnTo>
                    <a:pt x="174" y="244"/>
                  </a:lnTo>
                  <a:lnTo>
                    <a:pt x="192" y="269"/>
                  </a:lnTo>
                  <a:lnTo>
                    <a:pt x="213" y="297"/>
                  </a:lnTo>
                  <a:lnTo>
                    <a:pt x="230" y="322"/>
                  </a:lnTo>
                  <a:lnTo>
                    <a:pt x="248" y="351"/>
                  </a:lnTo>
                  <a:lnTo>
                    <a:pt x="269" y="375"/>
                  </a:lnTo>
                  <a:lnTo>
                    <a:pt x="287" y="400"/>
                  </a:lnTo>
                  <a:lnTo>
                    <a:pt x="305" y="428"/>
                  </a:lnTo>
                  <a:lnTo>
                    <a:pt x="322" y="457"/>
                  </a:lnTo>
                  <a:lnTo>
                    <a:pt x="340" y="482"/>
                  </a:lnTo>
                  <a:lnTo>
                    <a:pt x="358" y="510"/>
                  </a:lnTo>
                  <a:lnTo>
                    <a:pt x="379" y="535"/>
                  </a:lnTo>
                  <a:lnTo>
                    <a:pt x="397" y="563"/>
                  </a:lnTo>
                  <a:lnTo>
                    <a:pt x="414" y="588"/>
                  </a:lnTo>
                  <a:lnTo>
                    <a:pt x="432" y="616"/>
                  </a:lnTo>
                  <a:lnTo>
                    <a:pt x="450" y="644"/>
                  </a:lnTo>
                  <a:lnTo>
                    <a:pt x="468" y="669"/>
                  </a:lnTo>
                  <a:lnTo>
                    <a:pt x="485" y="697"/>
                  </a:lnTo>
                  <a:lnTo>
                    <a:pt x="503" y="726"/>
                  </a:lnTo>
                  <a:lnTo>
                    <a:pt x="521" y="750"/>
                  </a:lnTo>
                  <a:lnTo>
                    <a:pt x="538" y="779"/>
                  </a:lnTo>
                  <a:lnTo>
                    <a:pt x="556" y="807"/>
                  </a:lnTo>
                  <a:lnTo>
                    <a:pt x="574" y="835"/>
                  </a:lnTo>
                  <a:lnTo>
                    <a:pt x="591" y="860"/>
                  </a:lnTo>
                  <a:lnTo>
                    <a:pt x="598" y="857"/>
                  </a:lnTo>
                  <a:lnTo>
                    <a:pt x="602" y="853"/>
                  </a:lnTo>
                  <a:lnTo>
                    <a:pt x="606" y="850"/>
                  </a:lnTo>
                  <a:lnTo>
                    <a:pt x="613" y="846"/>
                  </a:lnTo>
                  <a:lnTo>
                    <a:pt x="616" y="843"/>
                  </a:lnTo>
                  <a:lnTo>
                    <a:pt x="623" y="839"/>
                  </a:lnTo>
                  <a:lnTo>
                    <a:pt x="627" y="835"/>
                  </a:lnTo>
                  <a:lnTo>
                    <a:pt x="630" y="832"/>
                  </a:lnTo>
                  <a:lnTo>
                    <a:pt x="616" y="804"/>
                  </a:lnTo>
                  <a:lnTo>
                    <a:pt x="598" y="779"/>
                  </a:lnTo>
                  <a:lnTo>
                    <a:pt x="581" y="750"/>
                  </a:lnTo>
                  <a:lnTo>
                    <a:pt x="563" y="726"/>
                  </a:lnTo>
                  <a:lnTo>
                    <a:pt x="545" y="697"/>
                  </a:lnTo>
                  <a:lnTo>
                    <a:pt x="528" y="669"/>
                  </a:lnTo>
                  <a:lnTo>
                    <a:pt x="510" y="644"/>
                  </a:lnTo>
                  <a:lnTo>
                    <a:pt x="492" y="616"/>
                  </a:lnTo>
                  <a:lnTo>
                    <a:pt x="475" y="591"/>
                  </a:lnTo>
                  <a:lnTo>
                    <a:pt x="457" y="563"/>
                  </a:lnTo>
                  <a:lnTo>
                    <a:pt x="439" y="538"/>
                  </a:lnTo>
                  <a:lnTo>
                    <a:pt x="418" y="510"/>
                  </a:lnTo>
                  <a:lnTo>
                    <a:pt x="400" y="485"/>
                  </a:lnTo>
                  <a:lnTo>
                    <a:pt x="383" y="457"/>
                  </a:lnTo>
                  <a:lnTo>
                    <a:pt x="361" y="432"/>
                  </a:lnTo>
                  <a:lnTo>
                    <a:pt x="344" y="404"/>
                  </a:lnTo>
                  <a:lnTo>
                    <a:pt x="326" y="379"/>
                  </a:lnTo>
                  <a:lnTo>
                    <a:pt x="305" y="351"/>
                  </a:lnTo>
                  <a:lnTo>
                    <a:pt x="284" y="326"/>
                  </a:lnTo>
                  <a:lnTo>
                    <a:pt x="266" y="301"/>
                  </a:lnTo>
                  <a:lnTo>
                    <a:pt x="245" y="273"/>
                  </a:lnTo>
                  <a:lnTo>
                    <a:pt x="227" y="248"/>
                  </a:lnTo>
                  <a:lnTo>
                    <a:pt x="206" y="223"/>
                  </a:lnTo>
                  <a:lnTo>
                    <a:pt x="184" y="198"/>
                  </a:lnTo>
                  <a:lnTo>
                    <a:pt x="167" y="174"/>
                  </a:lnTo>
                  <a:lnTo>
                    <a:pt x="146" y="145"/>
                  </a:lnTo>
                  <a:lnTo>
                    <a:pt x="124" y="121"/>
                  </a:lnTo>
                  <a:lnTo>
                    <a:pt x="107" y="96"/>
                  </a:lnTo>
                  <a:lnTo>
                    <a:pt x="85" y="71"/>
                  </a:lnTo>
                  <a:lnTo>
                    <a:pt x="64" y="46"/>
                  </a:lnTo>
                  <a:lnTo>
                    <a:pt x="43" y="25"/>
                  </a:lnTo>
                  <a:lnTo>
                    <a:pt x="25" y="0"/>
                  </a:lnTo>
                  <a:lnTo>
                    <a:pt x="22" y="0"/>
                  </a:lnTo>
                  <a:lnTo>
                    <a:pt x="18" y="4"/>
                  </a:lnTo>
                  <a:lnTo>
                    <a:pt x="15" y="7"/>
                  </a:lnTo>
                  <a:lnTo>
                    <a:pt x="11" y="7"/>
                  </a:lnTo>
                  <a:lnTo>
                    <a:pt x="8" y="11"/>
                  </a:lnTo>
                  <a:lnTo>
                    <a:pt x="4" y="14"/>
                  </a:lnTo>
                  <a:lnTo>
                    <a:pt x="0" y="14"/>
                  </a:lnTo>
                  <a:lnTo>
                    <a:pt x="0" y="18"/>
                  </a:lnTo>
                  <a:close/>
                </a:path>
              </a:pathLst>
            </a:custGeom>
            <a:solidFill>
              <a:srgbClr val="FFFFAF"/>
            </a:solidFill>
            <a:ln w="9525">
              <a:noFill/>
              <a:round/>
              <a:headEnd/>
              <a:tailEnd/>
            </a:ln>
          </p:spPr>
          <p:txBody>
            <a:bodyPr/>
            <a:lstStyle/>
            <a:p>
              <a:endParaRPr lang="en-US" dirty="0"/>
            </a:p>
          </p:txBody>
        </p:sp>
        <p:sp>
          <p:nvSpPr>
            <p:cNvPr id="162" name="Freeform 160"/>
            <p:cNvSpPr>
              <a:spLocks/>
            </p:cNvSpPr>
            <p:nvPr/>
          </p:nvSpPr>
          <p:spPr bwMode="auto">
            <a:xfrm>
              <a:off x="3494" y="1530"/>
              <a:ext cx="605" cy="856"/>
            </a:xfrm>
            <a:custGeom>
              <a:avLst/>
              <a:gdLst/>
              <a:ahLst/>
              <a:cxnLst>
                <a:cxn ang="0">
                  <a:pos x="605" y="846"/>
                </a:cxn>
                <a:cxn ang="0">
                  <a:pos x="570" y="793"/>
                </a:cxn>
                <a:cxn ang="0">
                  <a:pos x="535" y="736"/>
                </a:cxn>
                <a:cxn ang="0">
                  <a:pos x="499" y="683"/>
                </a:cxn>
                <a:cxn ang="0">
                  <a:pos x="464" y="626"/>
                </a:cxn>
                <a:cxn ang="0">
                  <a:pos x="429" y="573"/>
                </a:cxn>
                <a:cxn ang="0">
                  <a:pos x="390" y="520"/>
                </a:cxn>
                <a:cxn ang="0">
                  <a:pos x="354" y="467"/>
                </a:cxn>
                <a:cxn ang="0">
                  <a:pos x="319" y="414"/>
                </a:cxn>
                <a:cxn ang="0">
                  <a:pos x="280" y="361"/>
                </a:cxn>
                <a:cxn ang="0">
                  <a:pos x="245" y="308"/>
                </a:cxn>
                <a:cxn ang="0">
                  <a:pos x="206" y="255"/>
                </a:cxn>
                <a:cxn ang="0">
                  <a:pos x="170" y="202"/>
                </a:cxn>
                <a:cxn ang="0">
                  <a:pos x="131" y="152"/>
                </a:cxn>
                <a:cxn ang="0">
                  <a:pos x="92" y="102"/>
                </a:cxn>
                <a:cxn ang="0">
                  <a:pos x="50" y="49"/>
                </a:cxn>
                <a:cxn ang="0">
                  <a:pos x="11" y="0"/>
                </a:cxn>
                <a:cxn ang="0">
                  <a:pos x="18" y="35"/>
                </a:cxn>
                <a:cxn ang="0">
                  <a:pos x="61" y="85"/>
                </a:cxn>
                <a:cxn ang="0">
                  <a:pos x="99" y="138"/>
                </a:cxn>
                <a:cxn ang="0">
                  <a:pos x="138" y="187"/>
                </a:cxn>
                <a:cxn ang="0">
                  <a:pos x="174" y="240"/>
                </a:cxn>
                <a:cxn ang="0">
                  <a:pos x="213" y="290"/>
                </a:cxn>
                <a:cxn ang="0">
                  <a:pos x="248" y="343"/>
                </a:cxn>
                <a:cxn ang="0">
                  <a:pos x="287" y="396"/>
                </a:cxn>
                <a:cxn ang="0">
                  <a:pos x="322" y="449"/>
                </a:cxn>
                <a:cxn ang="0">
                  <a:pos x="361" y="502"/>
                </a:cxn>
                <a:cxn ang="0">
                  <a:pos x="397" y="555"/>
                </a:cxn>
                <a:cxn ang="0">
                  <a:pos x="432" y="609"/>
                </a:cxn>
                <a:cxn ang="0">
                  <a:pos x="467" y="665"/>
                </a:cxn>
                <a:cxn ang="0">
                  <a:pos x="503" y="718"/>
                </a:cxn>
                <a:cxn ang="0">
                  <a:pos x="538" y="775"/>
                </a:cxn>
                <a:cxn ang="0">
                  <a:pos x="577" y="828"/>
                </a:cxn>
                <a:cxn ang="0">
                  <a:pos x="605" y="856"/>
                </a:cxn>
              </a:cxnLst>
              <a:rect l="0" t="0" r="r" b="b"/>
              <a:pathLst>
                <a:path w="605" h="856">
                  <a:moveTo>
                    <a:pt x="595" y="846"/>
                  </a:moveTo>
                  <a:lnTo>
                    <a:pt x="605" y="846"/>
                  </a:lnTo>
                  <a:lnTo>
                    <a:pt x="588" y="817"/>
                  </a:lnTo>
                  <a:lnTo>
                    <a:pt x="570" y="793"/>
                  </a:lnTo>
                  <a:lnTo>
                    <a:pt x="552" y="764"/>
                  </a:lnTo>
                  <a:lnTo>
                    <a:pt x="535" y="736"/>
                  </a:lnTo>
                  <a:lnTo>
                    <a:pt x="517" y="711"/>
                  </a:lnTo>
                  <a:lnTo>
                    <a:pt x="499" y="683"/>
                  </a:lnTo>
                  <a:lnTo>
                    <a:pt x="482" y="655"/>
                  </a:lnTo>
                  <a:lnTo>
                    <a:pt x="464" y="626"/>
                  </a:lnTo>
                  <a:lnTo>
                    <a:pt x="446" y="601"/>
                  </a:lnTo>
                  <a:lnTo>
                    <a:pt x="429" y="573"/>
                  </a:lnTo>
                  <a:lnTo>
                    <a:pt x="411" y="548"/>
                  </a:lnTo>
                  <a:lnTo>
                    <a:pt x="390" y="520"/>
                  </a:lnTo>
                  <a:lnTo>
                    <a:pt x="372" y="492"/>
                  </a:lnTo>
                  <a:lnTo>
                    <a:pt x="354" y="467"/>
                  </a:lnTo>
                  <a:lnTo>
                    <a:pt x="337" y="439"/>
                  </a:lnTo>
                  <a:lnTo>
                    <a:pt x="319" y="414"/>
                  </a:lnTo>
                  <a:lnTo>
                    <a:pt x="301" y="386"/>
                  </a:lnTo>
                  <a:lnTo>
                    <a:pt x="280" y="361"/>
                  </a:lnTo>
                  <a:lnTo>
                    <a:pt x="262" y="332"/>
                  </a:lnTo>
                  <a:lnTo>
                    <a:pt x="245" y="308"/>
                  </a:lnTo>
                  <a:lnTo>
                    <a:pt x="227" y="283"/>
                  </a:lnTo>
                  <a:lnTo>
                    <a:pt x="206" y="255"/>
                  </a:lnTo>
                  <a:lnTo>
                    <a:pt x="188" y="230"/>
                  </a:lnTo>
                  <a:lnTo>
                    <a:pt x="170" y="202"/>
                  </a:lnTo>
                  <a:lnTo>
                    <a:pt x="149" y="177"/>
                  </a:lnTo>
                  <a:lnTo>
                    <a:pt x="131" y="152"/>
                  </a:lnTo>
                  <a:lnTo>
                    <a:pt x="110" y="127"/>
                  </a:lnTo>
                  <a:lnTo>
                    <a:pt x="92" y="102"/>
                  </a:lnTo>
                  <a:lnTo>
                    <a:pt x="71" y="78"/>
                  </a:lnTo>
                  <a:lnTo>
                    <a:pt x="50" y="49"/>
                  </a:lnTo>
                  <a:lnTo>
                    <a:pt x="32" y="25"/>
                  </a:lnTo>
                  <a:lnTo>
                    <a:pt x="11" y="0"/>
                  </a:lnTo>
                  <a:lnTo>
                    <a:pt x="0" y="10"/>
                  </a:lnTo>
                  <a:lnTo>
                    <a:pt x="18" y="35"/>
                  </a:lnTo>
                  <a:lnTo>
                    <a:pt x="39" y="60"/>
                  </a:lnTo>
                  <a:lnTo>
                    <a:pt x="61" y="85"/>
                  </a:lnTo>
                  <a:lnTo>
                    <a:pt x="78" y="110"/>
                  </a:lnTo>
                  <a:lnTo>
                    <a:pt x="99" y="138"/>
                  </a:lnTo>
                  <a:lnTo>
                    <a:pt x="117" y="163"/>
                  </a:lnTo>
                  <a:lnTo>
                    <a:pt x="138" y="187"/>
                  </a:lnTo>
                  <a:lnTo>
                    <a:pt x="156" y="212"/>
                  </a:lnTo>
                  <a:lnTo>
                    <a:pt x="174" y="240"/>
                  </a:lnTo>
                  <a:lnTo>
                    <a:pt x="195" y="265"/>
                  </a:lnTo>
                  <a:lnTo>
                    <a:pt x="213" y="290"/>
                  </a:lnTo>
                  <a:lnTo>
                    <a:pt x="230" y="315"/>
                  </a:lnTo>
                  <a:lnTo>
                    <a:pt x="248" y="343"/>
                  </a:lnTo>
                  <a:lnTo>
                    <a:pt x="269" y="368"/>
                  </a:lnTo>
                  <a:lnTo>
                    <a:pt x="287" y="396"/>
                  </a:lnTo>
                  <a:lnTo>
                    <a:pt x="305" y="421"/>
                  </a:lnTo>
                  <a:lnTo>
                    <a:pt x="322" y="449"/>
                  </a:lnTo>
                  <a:lnTo>
                    <a:pt x="340" y="474"/>
                  </a:lnTo>
                  <a:lnTo>
                    <a:pt x="361" y="502"/>
                  </a:lnTo>
                  <a:lnTo>
                    <a:pt x="379" y="527"/>
                  </a:lnTo>
                  <a:lnTo>
                    <a:pt x="397" y="555"/>
                  </a:lnTo>
                  <a:lnTo>
                    <a:pt x="414" y="584"/>
                  </a:lnTo>
                  <a:lnTo>
                    <a:pt x="432" y="609"/>
                  </a:lnTo>
                  <a:lnTo>
                    <a:pt x="450" y="637"/>
                  </a:lnTo>
                  <a:lnTo>
                    <a:pt x="467" y="665"/>
                  </a:lnTo>
                  <a:lnTo>
                    <a:pt x="485" y="690"/>
                  </a:lnTo>
                  <a:lnTo>
                    <a:pt x="503" y="718"/>
                  </a:lnTo>
                  <a:lnTo>
                    <a:pt x="521" y="747"/>
                  </a:lnTo>
                  <a:lnTo>
                    <a:pt x="538" y="775"/>
                  </a:lnTo>
                  <a:lnTo>
                    <a:pt x="556" y="800"/>
                  </a:lnTo>
                  <a:lnTo>
                    <a:pt x="577" y="828"/>
                  </a:lnTo>
                  <a:lnTo>
                    <a:pt x="595" y="856"/>
                  </a:lnTo>
                  <a:lnTo>
                    <a:pt x="605" y="856"/>
                  </a:lnTo>
                  <a:lnTo>
                    <a:pt x="595" y="846"/>
                  </a:lnTo>
                  <a:close/>
                </a:path>
              </a:pathLst>
            </a:custGeom>
            <a:solidFill>
              <a:srgbClr val="0E0D0D"/>
            </a:solidFill>
            <a:ln w="9525">
              <a:noFill/>
              <a:round/>
              <a:headEnd/>
              <a:tailEnd/>
            </a:ln>
          </p:spPr>
          <p:txBody>
            <a:bodyPr/>
            <a:lstStyle/>
            <a:p>
              <a:endParaRPr lang="en-US" dirty="0"/>
            </a:p>
          </p:txBody>
        </p:sp>
        <p:sp>
          <p:nvSpPr>
            <p:cNvPr id="163" name="Freeform 161"/>
            <p:cNvSpPr>
              <a:spLocks/>
            </p:cNvSpPr>
            <p:nvPr/>
          </p:nvSpPr>
          <p:spPr bwMode="auto">
            <a:xfrm>
              <a:off x="4089" y="2344"/>
              <a:ext cx="49" cy="42"/>
            </a:xfrm>
            <a:custGeom>
              <a:avLst/>
              <a:gdLst/>
              <a:ahLst/>
              <a:cxnLst>
                <a:cxn ang="0">
                  <a:pos x="35" y="10"/>
                </a:cxn>
                <a:cxn ang="0">
                  <a:pos x="39" y="0"/>
                </a:cxn>
                <a:cxn ang="0">
                  <a:pos x="35" y="3"/>
                </a:cxn>
                <a:cxn ang="0">
                  <a:pos x="28" y="7"/>
                </a:cxn>
                <a:cxn ang="0">
                  <a:pos x="25" y="10"/>
                </a:cxn>
                <a:cxn ang="0">
                  <a:pos x="18" y="14"/>
                </a:cxn>
                <a:cxn ang="0">
                  <a:pos x="14" y="18"/>
                </a:cxn>
                <a:cxn ang="0">
                  <a:pos x="10" y="25"/>
                </a:cxn>
                <a:cxn ang="0">
                  <a:pos x="3" y="28"/>
                </a:cxn>
                <a:cxn ang="0">
                  <a:pos x="0" y="32"/>
                </a:cxn>
                <a:cxn ang="0">
                  <a:pos x="10" y="42"/>
                </a:cxn>
                <a:cxn ang="0">
                  <a:pos x="14" y="39"/>
                </a:cxn>
                <a:cxn ang="0">
                  <a:pos x="18" y="35"/>
                </a:cxn>
                <a:cxn ang="0">
                  <a:pos x="25" y="32"/>
                </a:cxn>
                <a:cxn ang="0">
                  <a:pos x="28" y="28"/>
                </a:cxn>
                <a:cxn ang="0">
                  <a:pos x="35" y="25"/>
                </a:cxn>
                <a:cxn ang="0">
                  <a:pos x="39" y="21"/>
                </a:cxn>
                <a:cxn ang="0">
                  <a:pos x="42" y="18"/>
                </a:cxn>
                <a:cxn ang="0">
                  <a:pos x="49" y="14"/>
                </a:cxn>
                <a:cxn ang="0">
                  <a:pos x="49" y="3"/>
                </a:cxn>
                <a:cxn ang="0">
                  <a:pos x="35" y="10"/>
                </a:cxn>
              </a:cxnLst>
              <a:rect l="0" t="0" r="r" b="b"/>
              <a:pathLst>
                <a:path w="49" h="42">
                  <a:moveTo>
                    <a:pt x="35" y="10"/>
                  </a:moveTo>
                  <a:lnTo>
                    <a:pt x="39" y="0"/>
                  </a:lnTo>
                  <a:lnTo>
                    <a:pt x="35" y="3"/>
                  </a:lnTo>
                  <a:lnTo>
                    <a:pt x="28" y="7"/>
                  </a:lnTo>
                  <a:lnTo>
                    <a:pt x="25" y="10"/>
                  </a:lnTo>
                  <a:lnTo>
                    <a:pt x="18" y="14"/>
                  </a:lnTo>
                  <a:lnTo>
                    <a:pt x="14" y="18"/>
                  </a:lnTo>
                  <a:lnTo>
                    <a:pt x="10" y="25"/>
                  </a:lnTo>
                  <a:lnTo>
                    <a:pt x="3" y="28"/>
                  </a:lnTo>
                  <a:lnTo>
                    <a:pt x="0" y="32"/>
                  </a:lnTo>
                  <a:lnTo>
                    <a:pt x="10" y="42"/>
                  </a:lnTo>
                  <a:lnTo>
                    <a:pt x="14" y="39"/>
                  </a:lnTo>
                  <a:lnTo>
                    <a:pt x="18" y="35"/>
                  </a:lnTo>
                  <a:lnTo>
                    <a:pt x="25" y="32"/>
                  </a:lnTo>
                  <a:lnTo>
                    <a:pt x="28" y="28"/>
                  </a:lnTo>
                  <a:lnTo>
                    <a:pt x="35" y="25"/>
                  </a:lnTo>
                  <a:lnTo>
                    <a:pt x="39" y="21"/>
                  </a:lnTo>
                  <a:lnTo>
                    <a:pt x="42" y="18"/>
                  </a:lnTo>
                  <a:lnTo>
                    <a:pt x="49" y="14"/>
                  </a:lnTo>
                  <a:lnTo>
                    <a:pt x="49" y="3"/>
                  </a:lnTo>
                  <a:lnTo>
                    <a:pt x="35" y="10"/>
                  </a:lnTo>
                  <a:close/>
                </a:path>
              </a:pathLst>
            </a:custGeom>
            <a:solidFill>
              <a:srgbClr val="0E0D0D"/>
            </a:solidFill>
            <a:ln w="9525">
              <a:noFill/>
              <a:round/>
              <a:headEnd/>
              <a:tailEnd/>
            </a:ln>
          </p:spPr>
          <p:txBody>
            <a:bodyPr/>
            <a:lstStyle/>
            <a:p>
              <a:endParaRPr lang="en-US" dirty="0"/>
            </a:p>
          </p:txBody>
        </p:sp>
        <p:sp>
          <p:nvSpPr>
            <p:cNvPr id="164" name="Freeform 162"/>
            <p:cNvSpPr>
              <a:spLocks/>
            </p:cNvSpPr>
            <p:nvPr/>
          </p:nvSpPr>
          <p:spPr bwMode="auto">
            <a:xfrm>
              <a:off x="3519" y="1512"/>
              <a:ext cx="619" cy="842"/>
            </a:xfrm>
            <a:custGeom>
              <a:avLst/>
              <a:gdLst/>
              <a:ahLst/>
              <a:cxnLst>
                <a:cxn ang="0">
                  <a:pos x="0" y="11"/>
                </a:cxn>
                <a:cxn ang="0">
                  <a:pos x="39" y="60"/>
                </a:cxn>
                <a:cxn ang="0">
                  <a:pos x="82" y="110"/>
                </a:cxn>
                <a:cxn ang="0">
                  <a:pos x="120" y="159"/>
                </a:cxn>
                <a:cxn ang="0">
                  <a:pos x="163" y="209"/>
                </a:cxn>
                <a:cxn ang="0">
                  <a:pos x="202" y="262"/>
                </a:cxn>
                <a:cxn ang="0">
                  <a:pos x="241" y="312"/>
                </a:cxn>
                <a:cxn ang="0">
                  <a:pos x="280" y="365"/>
                </a:cxn>
                <a:cxn ang="0">
                  <a:pos x="319" y="418"/>
                </a:cxn>
                <a:cxn ang="0">
                  <a:pos x="358" y="467"/>
                </a:cxn>
                <a:cxn ang="0">
                  <a:pos x="396" y="520"/>
                </a:cxn>
                <a:cxn ang="0">
                  <a:pos x="432" y="573"/>
                </a:cxn>
                <a:cxn ang="0">
                  <a:pos x="467" y="627"/>
                </a:cxn>
                <a:cxn ang="0">
                  <a:pos x="506" y="683"/>
                </a:cxn>
                <a:cxn ang="0">
                  <a:pos x="538" y="736"/>
                </a:cxn>
                <a:cxn ang="0">
                  <a:pos x="573" y="789"/>
                </a:cxn>
                <a:cxn ang="0">
                  <a:pos x="605" y="842"/>
                </a:cxn>
                <a:cxn ang="0">
                  <a:pos x="605" y="807"/>
                </a:cxn>
                <a:cxn ang="0">
                  <a:pos x="570" y="754"/>
                </a:cxn>
                <a:cxn ang="0">
                  <a:pos x="534" y="701"/>
                </a:cxn>
                <a:cxn ang="0">
                  <a:pos x="499" y="648"/>
                </a:cxn>
                <a:cxn ang="0">
                  <a:pos x="464" y="591"/>
                </a:cxn>
                <a:cxn ang="0">
                  <a:pos x="428" y="538"/>
                </a:cxn>
                <a:cxn ang="0">
                  <a:pos x="389" y="485"/>
                </a:cxn>
                <a:cxn ang="0">
                  <a:pos x="350" y="432"/>
                </a:cxn>
                <a:cxn ang="0">
                  <a:pos x="312" y="379"/>
                </a:cxn>
                <a:cxn ang="0">
                  <a:pos x="273" y="329"/>
                </a:cxn>
                <a:cxn ang="0">
                  <a:pos x="234" y="276"/>
                </a:cxn>
                <a:cxn ang="0">
                  <a:pos x="195" y="223"/>
                </a:cxn>
                <a:cxn ang="0">
                  <a:pos x="156" y="174"/>
                </a:cxn>
                <a:cxn ang="0">
                  <a:pos x="113" y="124"/>
                </a:cxn>
                <a:cxn ang="0">
                  <a:pos x="74" y="74"/>
                </a:cxn>
                <a:cxn ang="0">
                  <a:pos x="32" y="25"/>
                </a:cxn>
                <a:cxn ang="0">
                  <a:pos x="0" y="0"/>
                </a:cxn>
              </a:cxnLst>
              <a:rect l="0" t="0" r="r" b="b"/>
              <a:pathLst>
                <a:path w="619" h="842">
                  <a:moveTo>
                    <a:pt x="11" y="11"/>
                  </a:moveTo>
                  <a:lnTo>
                    <a:pt x="0" y="11"/>
                  </a:lnTo>
                  <a:lnTo>
                    <a:pt x="21" y="36"/>
                  </a:lnTo>
                  <a:lnTo>
                    <a:pt x="39" y="60"/>
                  </a:lnTo>
                  <a:lnTo>
                    <a:pt x="60" y="85"/>
                  </a:lnTo>
                  <a:lnTo>
                    <a:pt x="82" y="110"/>
                  </a:lnTo>
                  <a:lnTo>
                    <a:pt x="103" y="135"/>
                  </a:lnTo>
                  <a:lnTo>
                    <a:pt x="120" y="159"/>
                  </a:lnTo>
                  <a:lnTo>
                    <a:pt x="142" y="184"/>
                  </a:lnTo>
                  <a:lnTo>
                    <a:pt x="163" y="209"/>
                  </a:lnTo>
                  <a:lnTo>
                    <a:pt x="181" y="234"/>
                  </a:lnTo>
                  <a:lnTo>
                    <a:pt x="202" y="262"/>
                  </a:lnTo>
                  <a:lnTo>
                    <a:pt x="223" y="287"/>
                  </a:lnTo>
                  <a:lnTo>
                    <a:pt x="241" y="312"/>
                  </a:lnTo>
                  <a:lnTo>
                    <a:pt x="262" y="336"/>
                  </a:lnTo>
                  <a:lnTo>
                    <a:pt x="280" y="365"/>
                  </a:lnTo>
                  <a:lnTo>
                    <a:pt x="301" y="389"/>
                  </a:lnTo>
                  <a:lnTo>
                    <a:pt x="319" y="418"/>
                  </a:lnTo>
                  <a:lnTo>
                    <a:pt x="340" y="443"/>
                  </a:lnTo>
                  <a:lnTo>
                    <a:pt x="358" y="467"/>
                  </a:lnTo>
                  <a:lnTo>
                    <a:pt x="375" y="496"/>
                  </a:lnTo>
                  <a:lnTo>
                    <a:pt x="396" y="520"/>
                  </a:lnTo>
                  <a:lnTo>
                    <a:pt x="414" y="549"/>
                  </a:lnTo>
                  <a:lnTo>
                    <a:pt x="432" y="573"/>
                  </a:lnTo>
                  <a:lnTo>
                    <a:pt x="450" y="602"/>
                  </a:lnTo>
                  <a:lnTo>
                    <a:pt x="467" y="627"/>
                  </a:lnTo>
                  <a:lnTo>
                    <a:pt x="488" y="655"/>
                  </a:lnTo>
                  <a:lnTo>
                    <a:pt x="506" y="683"/>
                  </a:lnTo>
                  <a:lnTo>
                    <a:pt x="520" y="708"/>
                  </a:lnTo>
                  <a:lnTo>
                    <a:pt x="538" y="736"/>
                  </a:lnTo>
                  <a:lnTo>
                    <a:pt x="556" y="761"/>
                  </a:lnTo>
                  <a:lnTo>
                    <a:pt x="573" y="789"/>
                  </a:lnTo>
                  <a:lnTo>
                    <a:pt x="591" y="818"/>
                  </a:lnTo>
                  <a:lnTo>
                    <a:pt x="605" y="842"/>
                  </a:lnTo>
                  <a:lnTo>
                    <a:pt x="619" y="835"/>
                  </a:lnTo>
                  <a:lnTo>
                    <a:pt x="605" y="807"/>
                  </a:lnTo>
                  <a:lnTo>
                    <a:pt x="588" y="782"/>
                  </a:lnTo>
                  <a:lnTo>
                    <a:pt x="570" y="754"/>
                  </a:lnTo>
                  <a:lnTo>
                    <a:pt x="552" y="726"/>
                  </a:lnTo>
                  <a:lnTo>
                    <a:pt x="534" y="701"/>
                  </a:lnTo>
                  <a:lnTo>
                    <a:pt x="517" y="673"/>
                  </a:lnTo>
                  <a:lnTo>
                    <a:pt x="499" y="648"/>
                  </a:lnTo>
                  <a:lnTo>
                    <a:pt x="481" y="619"/>
                  </a:lnTo>
                  <a:lnTo>
                    <a:pt x="464" y="591"/>
                  </a:lnTo>
                  <a:lnTo>
                    <a:pt x="446" y="566"/>
                  </a:lnTo>
                  <a:lnTo>
                    <a:pt x="428" y="538"/>
                  </a:lnTo>
                  <a:lnTo>
                    <a:pt x="407" y="513"/>
                  </a:lnTo>
                  <a:lnTo>
                    <a:pt x="389" y="485"/>
                  </a:lnTo>
                  <a:lnTo>
                    <a:pt x="372" y="460"/>
                  </a:lnTo>
                  <a:lnTo>
                    <a:pt x="350" y="432"/>
                  </a:lnTo>
                  <a:lnTo>
                    <a:pt x="333" y="407"/>
                  </a:lnTo>
                  <a:lnTo>
                    <a:pt x="312" y="379"/>
                  </a:lnTo>
                  <a:lnTo>
                    <a:pt x="294" y="354"/>
                  </a:lnTo>
                  <a:lnTo>
                    <a:pt x="273" y="329"/>
                  </a:lnTo>
                  <a:lnTo>
                    <a:pt x="255" y="301"/>
                  </a:lnTo>
                  <a:lnTo>
                    <a:pt x="234" y="276"/>
                  </a:lnTo>
                  <a:lnTo>
                    <a:pt x="212" y="251"/>
                  </a:lnTo>
                  <a:lnTo>
                    <a:pt x="195" y="223"/>
                  </a:lnTo>
                  <a:lnTo>
                    <a:pt x="174" y="198"/>
                  </a:lnTo>
                  <a:lnTo>
                    <a:pt x="156" y="174"/>
                  </a:lnTo>
                  <a:lnTo>
                    <a:pt x="135" y="149"/>
                  </a:lnTo>
                  <a:lnTo>
                    <a:pt x="113" y="124"/>
                  </a:lnTo>
                  <a:lnTo>
                    <a:pt x="92" y="99"/>
                  </a:lnTo>
                  <a:lnTo>
                    <a:pt x="74" y="74"/>
                  </a:lnTo>
                  <a:lnTo>
                    <a:pt x="53" y="50"/>
                  </a:lnTo>
                  <a:lnTo>
                    <a:pt x="32" y="25"/>
                  </a:lnTo>
                  <a:lnTo>
                    <a:pt x="11" y="0"/>
                  </a:lnTo>
                  <a:lnTo>
                    <a:pt x="0" y="0"/>
                  </a:lnTo>
                  <a:lnTo>
                    <a:pt x="11" y="11"/>
                  </a:lnTo>
                  <a:close/>
                </a:path>
              </a:pathLst>
            </a:custGeom>
            <a:solidFill>
              <a:srgbClr val="0E0D0D"/>
            </a:solidFill>
            <a:ln w="9525">
              <a:noFill/>
              <a:round/>
              <a:headEnd/>
              <a:tailEnd/>
            </a:ln>
          </p:spPr>
          <p:txBody>
            <a:bodyPr/>
            <a:lstStyle/>
            <a:p>
              <a:endParaRPr lang="en-US" dirty="0"/>
            </a:p>
          </p:txBody>
        </p:sp>
        <p:sp>
          <p:nvSpPr>
            <p:cNvPr id="165" name="Freeform 163"/>
            <p:cNvSpPr>
              <a:spLocks/>
            </p:cNvSpPr>
            <p:nvPr/>
          </p:nvSpPr>
          <p:spPr bwMode="auto">
            <a:xfrm>
              <a:off x="3494" y="1512"/>
              <a:ext cx="36" cy="32"/>
            </a:xfrm>
            <a:custGeom>
              <a:avLst/>
              <a:gdLst/>
              <a:ahLst/>
              <a:cxnLst>
                <a:cxn ang="0">
                  <a:pos x="11" y="18"/>
                </a:cxn>
                <a:cxn ang="0">
                  <a:pos x="11" y="32"/>
                </a:cxn>
                <a:cxn ang="0">
                  <a:pos x="15" y="28"/>
                </a:cxn>
                <a:cxn ang="0">
                  <a:pos x="18" y="25"/>
                </a:cxn>
                <a:cxn ang="0">
                  <a:pos x="22" y="25"/>
                </a:cxn>
                <a:cxn ang="0">
                  <a:pos x="22" y="21"/>
                </a:cxn>
                <a:cxn ang="0">
                  <a:pos x="25" y="18"/>
                </a:cxn>
                <a:cxn ang="0">
                  <a:pos x="29" y="18"/>
                </a:cxn>
                <a:cxn ang="0">
                  <a:pos x="32" y="14"/>
                </a:cxn>
                <a:cxn ang="0">
                  <a:pos x="36" y="11"/>
                </a:cxn>
                <a:cxn ang="0">
                  <a:pos x="25" y="0"/>
                </a:cxn>
                <a:cxn ang="0">
                  <a:pos x="22" y="4"/>
                </a:cxn>
                <a:cxn ang="0">
                  <a:pos x="22" y="4"/>
                </a:cxn>
                <a:cxn ang="0">
                  <a:pos x="18" y="7"/>
                </a:cxn>
                <a:cxn ang="0">
                  <a:pos x="15" y="7"/>
                </a:cxn>
                <a:cxn ang="0">
                  <a:pos x="11" y="11"/>
                </a:cxn>
                <a:cxn ang="0">
                  <a:pos x="7" y="14"/>
                </a:cxn>
                <a:cxn ang="0">
                  <a:pos x="4" y="14"/>
                </a:cxn>
                <a:cxn ang="0">
                  <a:pos x="0" y="18"/>
                </a:cxn>
                <a:cxn ang="0">
                  <a:pos x="0" y="28"/>
                </a:cxn>
                <a:cxn ang="0">
                  <a:pos x="11" y="18"/>
                </a:cxn>
              </a:cxnLst>
              <a:rect l="0" t="0" r="r" b="b"/>
              <a:pathLst>
                <a:path w="36" h="32">
                  <a:moveTo>
                    <a:pt x="11" y="18"/>
                  </a:moveTo>
                  <a:lnTo>
                    <a:pt x="11" y="32"/>
                  </a:lnTo>
                  <a:lnTo>
                    <a:pt x="15" y="28"/>
                  </a:lnTo>
                  <a:lnTo>
                    <a:pt x="18" y="25"/>
                  </a:lnTo>
                  <a:lnTo>
                    <a:pt x="22" y="25"/>
                  </a:lnTo>
                  <a:lnTo>
                    <a:pt x="22" y="21"/>
                  </a:lnTo>
                  <a:lnTo>
                    <a:pt x="25" y="18"/>
                  </a:lnTo>
                  <a:lnTo>
                    <a:pt x="29" y="18"/>
                  </a:lnTo>
                  <a:lnTo>
                    <a:pt x="32" y="14"/>
                  </a:lnTo>
                  <a:lnTo>
                    <a:pt x="36" y="11"/>
                  </a:lnTo>
                  <a:lnTo>
                    <a:pt x="25" y="0"/>
                  </a:lnTo>
                  <a:lnTo>
                    <a:pt x="22" y="4"/>
                  </a:lnTo>
                  <a:lnTo>
                    <a:pt x="22" y="4"/>
                  </a:lnTo>
                  <a:lnTo>
                    <a:pt x="18" y="7"/>
                  </a:lnTo>
                  <a:lnTo>
                    <a:pt x="15" y="7"/>
                  </a:lnTo>
                  <a:lnTo>
                    <a:pt x="11" y="11"/>
                  </a:lnTo>
                  <a:lnTo>
                    <a:pt x="7" y="14"/>
                  </a:lnTo>
                  <a:lnTo>
                    <a:pt x="4" y="14"/>
                  </a:lnTo>
                  <a:lnTo>
                    <a:pt x="0" y="18"/>
                  </a:lnTo>
                  <a:lnTo>
                    <a:pt x="0" y="28"/>
                  </a:lnTo>
                  <a:lnTo>
                    <a:pt x="11" y="18"/>
                  </a:lnTo>
                  <a:close/>
                </a:path>
              </a:pathLst>
            </a:custGeom>
            <a:solidFill>
              <a:srgbClr val="0E0D0D"/>
            </a:solidFill>
            <a:ln w="9525">
              <a:noFill/>
              <a:round/>
              <a:headEnd/>
              <a:tailEnd/>
            </a:ln>
          </p:spPr>
          <p:txBody>
            <a:bodyPr/>
            <a:lstStyle/>
            <a:p>
              <a:endParaRPr lang="en-US" dirty="0"/>
            </a:p>
          </p:txBody>
        </p:sp>
        <p:sp>
          <p:nvSpPr>
            <p:cNvPr id="166" name="Freeform 164"/>
            <p:cNvSpPr>
              <a:spLocks/>
            </p:cNvSpPr>
            <p:nvPr/>
          </p:nvSpPr>
          <p:spPr bwMode="auto">
            <a:xfrm>
              <a:off x="3820" y="2029"/>
              <a:ext cx="85" cy="88"/>
            </a:xfrm>
            <a:custGeom>
              <a:avLst/>
              <a:gdLst/>
              <a:ahLst/>
              <a:cxnLst>
                <a:cxn ang="0">
                  <a:pos x="74" y="10"/>
                </a:cxn>
                <a:cxn ang="0">
                  <a:pos x="67" y="7"/>
                </a:cxn>
                <a:cxn ang="0">
                  <a:pos x="64" y="7"/>
                </a:cxn>
                <a:cxn ang="0">
                  <a:pos x="60" y="7"/>
                </a:cxn>
                <a:cxn ang="0">
                  <a:pos x="53" y="3"/>
                </a:cxn>
                <a:cxn ang="0">
                  <a:pos x="49" y="3"/>
                </a:cxn>
                <a:cxn ang="0">
                  <a:pos x="46" y="3"/>
                </a:cxn>
                <a:cxn ang="0">
                  <a:pos x="39" y="3"/>
                </a:cxn>
                <a:cxn ang="0">
                  <a:pos x="35" y="0"/>
                </a:cxn>
                <a:cxn ang="0">
                  <a:pos x="32" y="0"/>
                </a:cxn>
                <a:cxn ang="0">
                  <a:pos x="28" y="0"/>
                </a:cxn>
                <a:cxn ang="0">
                  <a:pos x="25" y="3"/>
                </a:cxn>
                <a:cxn ang="0">
                  <a:pos x="21" y="3"/>
                </a:cxn>
                <a:cxn ang="0">
                  <a:pos x="18" y="7"/>
                </a:cxn>
                <a:cxn ang="0">
                  <a:pos x="14" y="10"/>
                </a:cxn>
                <a:cxn ang="0">
                  <a:pos x="11" y="10"/>
                </a:cxn>
                <a:cxn ang="0">
                  <a:pos x="7" y="14"/>
                </a:cxn>
                <a:cxn ang="0">
                  <a:pos x="3" y="25"/>
                </a:cxn>
                <a:cxn ang="0">
                  <a:pos x="0" y="35"/>
                </a:cxn>
                <a:cxn ang="0">
                  <a:pos x="0" y="46"/>
                </a:cxn>
                <a:cxn ang="0">
                  <a:pos x="0" y="56"/>
                </a:cxn>
                <a:cxn ang="0">
                  <a:pos x="0" y="60"/>
                </a:cxn>
                <a:cxn ang="0">
                  <a:pos x="0" y="64"/>
                </a:cxn>
                <a:cxn ang="0">
                  <a:pos x="0" y="67"/>
                </a:cxn>
                <a:cxn ang="0">
                  <a:pos x="3" y="71"/>
                </a:cxn>
                <a:cxn ang="0">
                  <a:pos x="3" y="71"/>
                </a:cxn>
                <a:cxn ang="0">
                  <a:pos x="7" y="74"/>
                </a:cxn>
                <a:cxn ang="0">
                  <a:pos x="7" y="74"/>
                </a:cxn>
                <a:cxn ang="0">
                  <a:pos x="11" y="78"/>
                </a:cxn>
                <a:cxn ang="0">
                  <a:pos x="14" y="78"/>
                </a:cxn>
                <a:cxn ang="0">
                  <a:pos x="21" y="81"/>
                </a:cxn>
                <a:cxn ang="0">
                  <a:pos x="25" y="81"/>
                </a:cxn>
                <a:cxn ang="0">
                  <a:pos x="32" y="81"/>
                </a:cxn>
                <a:cxn ang="0">
                  <a:pos x="35" y="85"/>
                </a:cxn>
                <a:cxn ang="0">
                  <a:pos x="42" y="85"/>
                </a:cxn>
                <a:cxn ang="0">
                  <a:pos x="46" y="88"/>
                </a:cxn>
                <a:cxn ang="0">
                  <a:pos x="53" y="88"/>
                </a:cxn>
                <a:cxn ang="0">
                  <a:pos x="57" y="88"/>
                </a:cxn>
                <a:cxn ang="0">
                  <a:pos x="60" y="88"/>
                </a:cxn>
                <a:cxn ang="0">
                  <a:pos x="64" y="85"/>
                </a:cxn>
                <a:cxn ang="0">
                  <a:pos x="67" y="85"/>
                </a:cxn>
                <a:cxn ang="0">
                  <a:pos x="71" y="81"/>
                </a:cxn>
                <a:cxn ang="0">
                  <a:pos x="71" y="81"/>
                </a:cxn>
                <a:cxn ang="0">
                  <a:pos x="74" y="78"/>
                </a:cxn>
                <a:cxn ang="0">
                  <a:pos x="78" y="74"/>
                </a:cxn>
                <a:cxn ang="0">
                  <a:pos x="78" y="67"/>
                </a:cxn>
                <a:cxn ang="0">
                  <a:pos x="81" y="56"/>
                </a:cxn>
                <a:cxn ang="0">
                  <a:pos x="85" y="46"/>
                </a:cxn>
                <a:cxn ang="0">
                  <a:pos x="85" y="35"/>
                </a:cxn>
                <a:cxn ang="0">
                  <a:pos x="85" y="32"/>
                </a:cxn>
                <a:cxn ang="0">
                  <a:pos x="85" y="28"/>
                </a:cxn>
                <a:cxn ang="0">
                  <a:pos x="85" y="25"/>
                </a:cxn>
                <a:cxn ang="0">
                  <a:pos x="85" y="21"/>
                </a:cxn>
                <a:cxn ang="0">
                  <a:pos x="81" y="18"/>
                </a:cxn>
                <a:cxn ang="0">
                  <a:pos x="78" y="14"/>
                </a:cxn>
                <a:cxn ang="0">
                  <a:pos x="78" y="10"/>
                </a:cxn>
                <a:cxn ang="0">
                  <a:pos x="74" y="10"/>
                </a:cxn>
              </a:cxnLst>
              <a:rect l="0" t="0" r="r" b="b"/>
              <a:pathLst>
                <a:path w="85" h="88">
                  <a:moveTo>
                    <a:pt x="74" y="10"/>
                  </a:moveTo>
                  <a:lnTo>
                    <a:pt x="67" y="7"/>
                  </a:lnTo>
                  <a:lnTo>
                    <a:pt x="64" y="7"/>
                  </a:lnTo>
                  <a:lnTo>
                    <a:pt x="60" y="7"/>
                  </a:lnTo>
                  <a:lnTo>
                    <a:pt x="53" y="3"/>
                  </a:lnTo>
                  <a:lnTo>
                    <a:pt x="49" y="3"/>
                  </a:lnTo>
                  <a:lnTo>
                    <a:pt x="46" y="3"/>
                  </a:lnTo>
                  <a:lnTo>
                    <a:pt x="39" y="3"/>
                  </a:lnTo>
                  <a:lnTo>
                    <a:pt x="35" y="0"/>
                  </a:lnTo>
                  <a:lnTo>
                    <a:pt x="32" y="0"/>
                  </a:lnTo>
                  <a:lnTo>
                    <a:pt x="28" y="0"/>
                  </a:lnTo>
                  <a:lnTo>
                    <a:pt x="25" y="3"/>
                  </a:lnTo>
                  <a:lnTo>
                    <a:pt x="21" y="3"/>
                  </a:lnTo>
                  <a:lnTo>
                    <a:pt x="18" y="7"/>
                  </a:lnTo>
                  <a:lnTo>
                    <a:pt x="14" y="10"/>
                  </a:lnTo>
                  <a:lnTo>
                    <a:pt x="11" y="10"/>
                  </a:lnTo>
                  <a:lnTo>
                    <a:pt x="7" y="14"/>
                  </a:lnTo>
                  <a:lnTo>
                    <a:pt x="3" y="25"/>
                  </a:lnTo>
                  <a:lnTo>
                    <a:pt x="0" y="35"/>
                  </a:lnTo>
                  <a:lnTo>
                    <a:pt x="0" y="46"/>
                  </a:lnTo>
                  <a:lnTo>
                    <a:pt x="0" y="56"/>
                  </a:lnTo>
                  <a:lnTo>
                    <a:pt x="0" y="60"/>
                  </a:lnTo>
                  <a:lnTo>
                    <a:pt x="0" y="64"/>
                  </a:lnTo>
                  <a:lnTo>
                    <a:pt x="0" y="67"/>
                  </a:lnTo>
                  <a:lnTo>
                    <a:pt x="3" y="71"/>
                  </a:lnTo>
                  <a:lnTo>
                    <a:pt x="3" y="71"/>
                  </a:lnTo>
                  <a:lnTo>
                    <a:pt x="7" y="74"/>
                  </a:lnTo>
                  <a:lnTo>
                    <a:pt x="7" y="74"/>
                  </a:lnTo>
                  <a:lnTo>
                    <a:pt x="11" y="78"/>
                  </a:lnTo>
                  <a:lnTo>
                    <a:pt x="14" y="78"/>
                  </a:lnTo>
                  <a:lnTo>
                    <a:pt x="21" y="81"/>
                  </a:lnTo>
                  <a:lnTo>
                    <a:pt x="25" y="81"/>
                  </a:lnTo>
                  <a:lnTo>
                    <a:pt x="32" y="81"/>
                  </a:lnTo>
                  <a:lnTo>
                    <a:pt x="35" y="85"/>
                  </a:lnTo>
                  <a:lnTo>
                    <a:pt x="42" y="85"/>
                  </a:lnTo>
                  <a:lnTo>
                    <a:pt x="46" y="88"/>
                  </a:lnTo>
                  <a:lnTo>
                    <a:pt x="53" y="88"/>
                  </a:lnTo>
                  <a:lnTo>
                    <a:pt x="57" y="88"/>
                  </a:lnTo>
                  <a:lnTo>
                    <a:pt x="60" y="88"/>
                  </a:lnTo>
                  <a:lnTo>
                    <a:pt x="64" y="85"/>
                  </a:lnTo>
                  <a:lnTo>
                    <a:pt x="67" y="85"/>
                  </a:lnTo>
                  <a:lnTo>
                    <a:pt x="71" y="81"/>
                  </a:lnTo>
                  <a:lnTo>
                    <a:pt x="71" y="81"/>
                  </a:lnTo>
                  <a:lnTo>
                    <a:pt x="74" y="78"/>
                  </a:lnTo>
                  <a:lnTo>
                    <a:pt x="78" y="74"/>
                  </a:lnTo>
                  <a:lnTo>
                    <a:pt x="78" y="67"/>
                  </a:lnTo>
                  <a:lnTo>
                    <a:pt x="81" y="56"/>
                  </a:lnTo>
                  <a:lnTo>
                    <a:pt x="85" y="46"/>
                  </a:lnTo>
                  <a:lnTo>
                    <a:pt x="85" y="35"/>
                  </a:lnTo>
                  <a:lnTo>
                    <a:pt x="85" y="32"/>
                  </a:lnTo>
                  <a:lnTo>
                    <a:pt x="85" y="28"/>
                  </a:lnTo>
                  <a:lnTo>
                    <a:pt x="85" y="25"/>
                  </a:lnTo>
                  <a:lnTo>
                    <a:pt x="85" y="21"/>
                  </a:lnTo>
                  <a:lnTo>
                    <a:pt x="81" y="18"/>
                  </a:lnTo>
                  <a:lnTo>
                    <a:pt x="78" y="14"/>
                  </a:lnTo>
                  <a:lnTo>
                    <a:pt x="78" y="10"/>
                  </a:lnTo>
                  <a:lnTo>
                    <a:pt x="74" y="10"/>
                  </a:lnTo>
                  <a:close/>
                </a:path>
              </a:pathLst>
            </a:custGeom>
            <a:solidFill>
              <a:srgbClr val="FFD9AA"/>
            </a:solidFill>
            <a:ln w="9525">
              <a:noFill/>
              <a:round/>
              <a:headEnd/>
              <a:tailEnd/>
            </a:ln>
          </p:spPr>
          <p:txBody>
            <a:bodyPr/>
            <a:lstStyle/>
            <a:p>
              <a:endParaRPr lang="en-US" dirty="0"/>
            </a:p>
          </p:txBody>
        </p:sp>
        <p:sp>
          <p:nvSpPr>
            <p:cNvPr id="167" name="Freeform 165"/>
            <p:cNvSpPr>
              <a:spLocks/>
            </p:cNvSpPr>
            <p:nvPr/>
          </p:nvSpPr>
          <p:spPr bwMode="auto">
            <a:xfrm>
              <a:off x="3852" y="2022"/>
              <a:ext cx="42" cy="25"/>
            </a:xfrm>
            <a:custGeom>
              <a:avLst/>
              <a:gdLst/>
              <a:ahLst/>
              <a:cxnLst>
                <a:cxn ang="0">
                  <a:pos x="0" y="17"/>
                </a:cxn>
                <a:cxn ang="0">
                  <a:pos x="0" y="17"/>
                </a:cxn>
                <a:cxn ang="0">
                  <a:pos x="7" y="17"/>
                </a:cxn>
                <a:cxn ang="0">
                  <a:pos x="10" y="17"/>
                </a:cxn>
                <a:cxn ang="0">
                  <a:pos x="17" y="17"/>
                </a:cxn>
                <a:cxn ang="0">
                  <a:pos x="21" y="21"/>
                </a:cxn>
                <a:cxn ang="0">
                  <a:pos x="25" y="21"/>
                </a:cxn>
                <a:cxn ang="0">
                  <a:pos x="28" y="21"/>
                </a:cxn>
                <a:cxn ang="0">
                  <a:pos x="35" y="21"/>
                </a:cxn>
                <a:cxn ang="0">
                  <a:pos x="39" y="25"/>
                </a:cxn>
                <a:cxn ang="0">
                  <a:pos x="42" y="10"/>
                </a:cxn>
                <a:cxn ang="0">
                  <a:pos x="39" y="7"/>
                </a:cxn>
                <a:cxn ang="0">
                  <a:pos x="32" y="7"/>
                </a:cxn>
                <a:cxn ang="0">
                  <a:pos x="28" y="3"/>
                </a:cxn>
                <a:cxn ang="0">
                  <a:pos x="25" y="3"/>
                </a:cxn>
                <a:cxn ang="0">
                  <a:pos x="21" y="3"/>
                </a:cxn>
                <a:cxn ang="0">
                  <a:pos x="14" y="3"/>
                </a:cxn>
                <a:cxn ang="0">
                  <a:pos x="10" y="3"/>
                </a:cxn>
                <a:cxn ang="0">
                  <a:pos x="3" y="0"/>
                </a:cxn>
                <a:cxn ang="0">
                  <a:pos x="3" y="0"/>
                </a:cxn>
                <a:cxn ang="0">
                  <a:pos x="0" y="17"/>
                </a:cxn>
              </a:cxnLst>
              <a:rect l="0" t="0" r="r" b="b"/>
              <a:pathLst>
                <a:path w="42" h="25">
                  <a:moveTo>
                    <a:pt x="0" y="17"/>
                  </a:moveTo>
                  <a:lnTo>
                    <a:pt x="0" y="17"/>
                  </a:lnTo>
                  <a:lnTo>
                    <a:pt x="7" y="17"/>
                  </a:lnTo>
                  <a:lnTo>
                    <a:pt x="10" y="17"/>
                  </a:lnTo>
                  <a:lnTo>
                    <a:pt x="17" y="17"/>
                  </a:lnTo>
                  <a:lnTo>
                    <a:pt x="21" y="21"/>
                  </a:lnTo>
                  <a:lnTo>
                    <a:pt x="25" y="21"/>
                  </a:lnTo>
                  <a:lnTo>
                    <a:pt x="28" y="21"/>
                  </a:lnTo>
                  <a:lnTo>
                    <a:pt x="35" y="21"/>
                  </a:lnTo>
                  <a:lnTo>
                    <a:pt x="39" y="25"/>
                  </a:lnTo>
                  <a:lnTo>
                    <a:pt x="42" y="10"/>
                  </a:lnTo>
                  <a:lnTo>
                    <a:pt x="39" y="7"/>
                  </a:lnTo>
                  <a:lnTo>
                    <a:pt x="32" y="7"/>
                  </a:lnTo>
                  <a:lnTo>
                    <a:pt x="28" y="3"/>
                  </a:lnTo>
                  <a:lnTo>
                    <a:pt x="25" y="3"/>
                  </a:lnTo>
                  <a:lnTo>
                    <a:pt x="21" y="3"/>
                  </a:lnTo>
                  <a:lnTo>
                    <a:pt x="14" y="3"/>
                  </a:lnTo>
                  <a:lnTo>
                    <a:pt x="10" y="3"/>
                  </a:lnTo>
                  <a:lnTo>
                    <a:pt x="3" y="0"/>
                  </a:lnTo>
                  <a:lnTo>
                    <a:pt x="3" y="0"/>
                  </a:lnTo>
                  <a:lnTo>
                    <a:pt x="0" y="17"/>
                  </a:lnTo>
                  <a:close/>
                </a:path>
              </a:pathLst>
            </a:custGeom>
            <a:solidFill>
              <a:srgbClr val="0E0D0D"/>
            </a:solidFill>
            <a:ln w="9525">
              <a:noFill/>
              <a:round/>
              <a:headEnd/>
              <a:tailEnd/>
            </a:ln>
          </p:spPr>
          <p:txBody>
            <a:bodyPr/>
            <a:lstStyle/>
            <a:p>
              <a:endParaRPr lang="en-US" dirty="0"/>
            </a:p>
          </p:txBody>
        </p:sp>
        <p:sp>
          <p:nvSpPr>
            <p:cNvPr id="168" name="Freeform 166"/>
            <p:cNvSpPr>
              <a:spLocks/>
            </p:cNvSpPr>
            <p:nvPr/>
          </p:nvSpPr>
          <p:spPr bwMode="auto">
            <a:xfrm>
              <a:off x="3820" y="2022"/>
              <a:ext cx="35" cy="25"/>
            </a:xfrm>
            <a:custGeom>
              <a:avLst/>
              <a:gdLst/>
              <a:ahLst/>
              <a:cxnLst>
                <a:cxn ang="0">
                  <a:pos x="18" y="25"/>
                </a:cxn>
                <a:cxn ang="0">
                  <a:pos x="18" y="25"/>
                </a:cxn>
                <a:cxn ang="0">
                  <a:pos x="18" y="25"/>
                </a:cxn>
                <a:cxn ang="0">
                  <a:pos x="18" y="21"/>
                </a:cxn>
                <a:cxn ang="0">
                  <a:pos x="21" y="21"/>
                </a:cxn>
                <a:cxn ang="0">
                  <a:pos x="25" y="17"/>
                </a:cxn>
                <a:cxn ang="0">
                  <a:pos x="25" y="17"/>
                </a:cxn>
                <a:cxn ang="0">
                  <a:pos x="28" y="17"/>
                </a:cxn>
                <a:cxn ang="0">
                  <a:pos x="32" y="17"/>
                </a:cxn>
                <a:cxn ang="0">
                  <a:pos x="32" y="17"/>
                </a:cxn>
                <a:cxn ang="0">
                  <a:pos x="35" y="0"/>
                </a:cxn>
                <a:cxn ang="0">
                  <a:pos x="32" y="0"/>
                </a:cxn>
                <a:cxn ang="0">
                  <a:pos x="25" y="0"/>
                </a:cxn>
                <a:cxn ang="0">
                  <a:pos x="21" y="3"/>
                </a:cxn>
                <a:cxn ang="0">
                  <a:pos x="18" y="3"/>
                </a:cxn>
                <a:cxn ang="0">
                  <a:pos x="11" y="7"/>
                </a:cxn>
                <a:cxn ang="0">
                  <a:pos x="7" y="10"/>
                </a:cxn>
                <a:cxn ang="0">
                  <a:pos x="3" y="14"/>
                </a:cxn>
                <a:cxn ang="0">
                  <a:pos x="0" y="17"/>
                </a:cxn>
                <a:cxn ang="0">
                  <a:pos x="0" y="17"/>
                </a:cxn>
                <a:cxn ang="0">
                  <a:pos x="18" y="25"/>
                </a:cxn>
              </a:cxnLst>
              <a:rect l="0" t="0" r="r" b="b"/>
              <a:pathLst>
                <a:path w="35" h="25">
                  <a:moveTo>
                    <a:pt x="18" y="25"/>
                  </a:moveTo>
                  <a:lnTo>
                    <a:pt x="18" y="25"/>
                  </a:lnTo>
                  <a:lnTo>
                    <a:pt x="18" y="25"/>
                  </a:lnTo>
                  <a:lnTo>
                    <a:pt x="18" y="21"/>
                  </a:lnTo>
                  <a:lnTo>
                    <a:pt x="21" y="21"/>
                  </a:lnTo>
                  <a:lnTo>
                    <a:pt x="25" y="17"/>
                  </a:lnTo>
                  <a:lnTo>
                    <a:pt x="25" y="17"/>
                  </a:lnTo>
                  <a:lnTo>
                    <a:pt x="28" y="17"/>
                  </a:lnTo>
                  <a:lnTo>
                    <a:pt x="32" y="17"/>
                  </a:lnTo>
                  <a:lnTo>
                    <a:pt x="32" y="17"/>
                  </a:lnTo>
                  <a:lnTo>
                    <a:pt x="35" y="0"/>
                  </a:lnTo>
                  <a:lnTo>
                    <a:pt x="32" y="0"/>
                  </a:lnTo>
                  <a:lnTo>
                    <a:pt x="25" y="0"/>
                  </a:lnTo>
                  <a:lnTo>
                    <a:pt x="21" y="3"/>
                  </a:lnTo>
                  <a:lnTo>
                    <a:pt x="18" y="3"/>
                  </a:lnTo>
                  <a:lnTo>
                    <a:pt x="11" y="7"/>
                  </a:lnTo>
                  <a:lnTo>
                    <a:pt x="7" y="10"/>
                  </a:lnTo>
                  <a:lnTo>
                    <a:pt x="3" y="14"/>
                  </a:lnTo>
                  <a:lnTo>
                    <a:pt x="0" y="17"/>
                  </a:lnTo>
                  <a:lnTo>
                    <a:pt x="0" y="17"/>
                  </a:lnTo>
                  <a:lnTo>
                    <a:pt x="18" y="25"/>
                  </a:lnTo>
                  <a:close/>
                </a:path>
              </a:pathLst>
            </a:custGeom>
            <a:solidFill>
              <a:srgbClr val="0E0D0D"/>
            </a:solidFill>
            <a:ln w="9525">
              <a:noFill/>
              <a:round/>
              <a:headEnd/>
              <a:tailEnd/>
            </a:ln>
          </p:spPr>
          <p:txBody>
            <a:bodyPr/>
            <a:lstStyle/>
            <a:p>
              <a:endParaRPr lang="en-US" dirty="0"/>
            </a:p>
          </p:txBody>
        </p:sp>
        <p:sp>
          <p:nvSpPr>
            <p:cNvPr id="169" name="Freeform 167"/>
            <p:cNvSpPr>
              <a:spLocks/>
            </p:cNvSpPr>
            <p:nvPr/>
          </p:nvSpPr>
          <p:spPr bwMode="auto">
            <a:xfrm>
              <a:off x="3809" y="2039"/>
              <a:ext cx="29" cy="50"/>
            </a:xfrm>
            <a:custGeom>
              <a:avLst/>
              <a:gdLst/>
              <a:ahLst/>
              <a:cxnLst>
                <a:cxn ang="0">
                  <a:pos x="18" y="50"/>
                </a:cxn>
                <a:cxn ang="0">
                  <a:pos x="18" y="50"/>
                </a:cxn>
                <a:cxn ang="0">
                  <a:pos x="18" y="43"/>
                </a:cxn>
                <a:cxn ang="0">
                  <a:pos x="18" y="39"/>
                </a:cxn>
                <a:cxn ang="0">
                  <a:pos x="18" y="32"/>
                </a:cxn>
                <a:cxn ang="0">
                  <a:pos x="22" y="29"/>
                </a:cxn>
                <a:cxn ang="0">
                  <a:pos x="22" y="22"/>
                </a:cxn>
                <a:cxn ang="0">
                  <a:pos x="22" y="18"/>
                </a:cxn>
                <a:cxn ang="0">
                  <a:pos x="25" y="15"/>
                </a:cxn>
                <a:cxn ang="0">
                  <a:pos x="29" y="8"/>
                </a:cxn>
                <a:cxn ang="0">
                  <a:pos x="11" y="0"/>
                </a:cxn>
                <a:cxn ang="0">
                  <a:pos x="11" y="8"/>
                </a:cxn>
                <a:cxn ang="0">
                  <a:pos x="7" y="15"/>
                </a:cxn>
                <a:cxn ang="0">
                  <a:pos x="7" y="18"/>
                </a:cxn>
                <a:cxn ang="0">
                  <a:pos x="4" y="25"/>
                </a:cxn>
                <a:cxn ang="0">
                  <a:pos x="4" y="29"/>
                </a:cxn>
                <a:cxn ang="0">
                  <a:pos x="4" y="36"/>
                </a:cxn>
                <a:cxn ang="0">
                  <a:pos x="4" y="43"/>
                </a:cxn>
                <a:cxn ang="0">
                  <a:pos x="0" y="46"/>
                </a:cxn>
                <a:cxn ang="0">
                  <a:pos x="0" y="46"/>
                </a:cxn>
                <a:cxn ang="0">
                  <a:pos x="18" y="50"/>
                </a:cxn>
              </a:cxnLst>
              <a:rect l="0" t="0" r="r" b="b"/>
              <a:pathLst>
                <a:path w="29" h="50">
                  <a:moveTo>
                    <a:pt x="18" y="50"/>
                  </a:moveTo>
                  <a:lnTo>
                    <a:pt x="18" y="50"/>
                  </a:lnTo>
                  <a:lnTo>
                    <a:pt x="18" y="43"/>
                  </a:lnTo>
                  <a:lnTo>
                    <a:pt x="18" y="39"/>
                  </a:lnTo>
                  <a:lnTo>
                    <a:pt x="18" y="32"/>
                  </a:lnTo>
                  <a:lnTo>
                    <a:pt x="22" y="29"/>
                  </a:lnTo>
                  <a:lnTo>
                    <a:pt x="22" y="22"/>
                  </a:lnTo>
                  <a:lnTo>
                    <a:pt x="22" y="18"/>
                  </a:lnTo>
                  <a:lnTo>
                    <a:pt x="25" y="15"/>
                  </a:lnTo>
                  <a:lnTo>
                    <a:pt x="29" y="8"/>
                  </a:lnTo>
                  <a:lnTo>
                    <a:pt x="11" y="0"/>
                  </a:lnTo>
                  <a:lnTo>
                    <a:pt x="11" y="8"/>
                  </a:lnTo>
                  <a:lnTo>
                    <a:pt x="7" y="15"/>
                  </a:lnTo>
                  <a:lnTo>
                    <a:pt x="7" y="18"/>
                  </a:lnTo>
                  <a:lnTo>
                    <a:pt x="4" y="25"/>
                  </a:lnTo>
                  <a:lnTo>
                    <a:pt x="4" y="29"/>
                  </a:lnTo>
                  <a:lnTo>
                    <a:pt x="4" y="36"/>
                  </a:lnTo>
                  <a:lnTo>
                    <a:pt x="4" y="43"/>
                  </a:lnTo>
                  <a:lnTo>
                    <a:pt x="0" y="46"/>
                  </a:lnTo>
                  <a:lnTo>
                    <a:pt x="0" y="46"/>
                  </a:lnTo>
                  <a:lnTo>
                    <a:pt x="18" y="50"/>
                  </a:lnTo>
                  <a:close/>
                </a:path>
              </a:pathLst>
            </a:custGeom>
            <a:solidFill>
              <a:srgbClr val="0E0D0D"/>
            </a:solidFill>
            <a:ln w="9525">
              <a:noFill/>
              <a:round/>
              <a:headEnd/>
              <a:tailEnd/>
            </a:ln>
          </p:spPr>
          <p:txBody>
            <a:bodyPr/>
            <a:lstStyle/>
            <a:p>
              <a:endParaRPr lang="en-US" dirty="0"/>
            </a:p>
          </p:txBody>
        </p:sp>
        <p:sp>
          <p:nvSpPr>
            <p:cNvPr id="170" name="Freeform 168"/>
            <p:cNvSpPr>
              <a:spLocks/>
            </p:cNvSpPr>
            <p:nvPr/>
          </p:nvSpPr>
          <p:spPr bwMode="auto">
            <a:xfrm>
              <a:off x="3809" y="2085"/>
              <a:ext cx="25" cy="29"/>
            </a:xfrm>
            <a:custGeom>
              <a:avLst/>
              <a:gdLst/>
              <a:ahLst/>
              <a:cxnLst>
                <a:cxn ang="0">
                  <a:pos x="25" y="15"/>
                </a:cxn>
                <a:cxn ang="0">
                  <a:pos x="25" y="15"/>
                </a:cxn>
                <a:cxn ang="0">
                  <a:pos x="22" y="11"/>
                </a:cxn>
                <a:cxn ang="0">
                  <a:pos x="22" y="11"/>
                </a:cxn>
                <a:cxn ang="0">
                  <a:pos x="22" y="11"/>
                </a:cxn>
                <a:cxn ang="0">
                  <a:pos x="18" y="8"/>
                </a:cxn>
                <a:cxn ang="0">
                  <a:pos x="18" y="8"/>
                </a:cxn>
                <a:cxn ang="0">
                  <a:pos x="18" y="4"/>
                </a:cxn>
                <a:cxn ang="0">
                  <a:pos x="18" y="4"/>
                </a:cxn>
                <a:cxn ang="0">
                  <a:pos x="18" y="4"/>
                </a:cxn>
                <a:cxn ang="0">
                  <a:pos x="0" y="0"/>
                </a:cxn>
                <a:cxn ang="0">
                  <a:pos x="0" y="8"/>
                </a:cxn>
                <a:cxn ang="0">
                  <a:pos x="4" y="11"/>
                </a:cxn>
                <a:cxn ang="0">
                  <a:pos x="4" y="15"/>
                </a:cxn>
                <a:cxn ang="0">
                  <a:pos x="7" y="18"/>
                </a:cxn>
                <a:cxn ang="0">
                  <a:pos x="11" y="22"/>
                </a:cxn>
                <a:cxn ang="0">
                  <a:pos x="11" y="22"/>
                </a:cxn>
                <a:cxn ang="0">
                  <a:pos x="14" y="25"/>
                </a:cxn>
                <a:cxn ang="0">
                  <a:pos x="18" y="29"/>
                </a:cxn>
                <a:cxn ang="0">
                  <a:pos x="18" y="29"/>
                </a:cxn>
                <a:cxn ang="0">
                  <a:pos x="25" y="15"/>
                </a:cxn>
              </a:cxnLst>
              <a:rect l="0" t="0" r="r" b="b"/>
              <a:pathLst>
                <a:path w="25" h="29">
                  <a:moveTo>
                    <a:pt x="25" y="15"/>
                  </a:moveTo>
                  <a:lnTo>
                    <a:pt x="25" y="15"/>
                  </a:lnTo>
                  <a:lnTo>
                    <a:pt x="22" y="11"/>
                  </a:lnTo>
                  <a:lnTo>
                    <a:pt x="22" y="11"/>
                  </a:lnTo>
                  <a:lnTo>
                    <a:pt x="22" y="11"/>
                  </a:lnTo>
                  <a:lnTo>
                    <a:pt x="18" y="8"/>
                  </a:lnTo>
                  <a:lnTo>
                    <a:pt x="18" y="8"/>
                  </a:lnTo>
                  <a:lnTo>
                    <a:pt x="18" y="4"/>
                  </a:lnTo>
                  <a:lnTo>
                    <a:pt x="18" y="4"/>
                  </a:lnTo>
                  <a:lnTo>
                    <a:pt x="18" y="4"/>
                  </a:lnTo>
                  <a:lnTo>
                    <a:pt x="0" y="0"/>
                  </a:lnTo>
                  <a:lnTo>
                    <a:pt x="0" y="8"/>
                  </a:lnTo>
                  <a:lnTo>
                    <a:pt x="4" y="11"/>
                  </a:lnTo>
                  <a:lnTo>
                    <a:pt x="4" y="15"/>
                  </a:lnTo>
                  <a:lnTo>
                    <a:pt x="7" y="18"/>
                  </a:lnTo>
                  <a:lnTo>
                    <a:pt x="11" y="22"/>
                  </a:lnTo>
                  <a:lnTo>
                    <a:pt x="11" y="22"/>
                  </a:lnTo>
                  <a:lnTo>
                    <a:pt x="14" y="25"/>
                  </a:lnTo>
                  <a:lnTo>
                    <a:pt x="18" y="29"/>
                  </a:lnTo>
                  <a:lnTo>
                    <a:pt x="18" y="29"/>
                  </a:lnTo>
                  <a:lnTo>
                    <a:pt x="25" y="15"/>
                  </a:lnTo>
                  <a:close/>
                </a:path>
              </a:pathLst>
            </a:custGeom>
            <a:solidFill>
              <a:srgbClr val="0E0D0D"/>
            </a:solidFill>
            <a:ln w="9525">
              <a:noFill/>
              <a:round/>
              <a:headEnd/>
              <a:tailEnd/>
            </a:ln>
          </p:spPr>
          <p:txBody>
            <a:bodyPr/>
            <a:lstStyle/>
            <a:p>
              <a:endParaRPr lang="en-US" dirty="0"/>
            </a:p>
          </p:txBody>
        </p:sp>
        <p:sp>
          <p:nvSpPr>
            <p:cNvPr id="171" name="Freeform 169"/>
            <p:cNvSpPr>
              <a:spLocks/>
            </p:cNvSpPr>
            <p:nvPr/>
          </p:nvSpPr>
          <p:spPr bwMode="auto">
            <a:xfrm>
              <a:off x="3827" y="2100"/>
              <a:ext cx="46" cy="24"/>
            </a:xfrm>
            <a:custGeom>
              <a:avLst/>
              <a:gdLst/>
              <a:ahLst/>
              <a:cxnLst>
                <a:cxn ang="0">
                  <a:pos x="46" y="10"/>
                </a:cxn>
                <a:cxn ang="0">
                  <a:pos x="46" y="10"/>
                </a:cxn>
                <a:cxn ang="0">
                  <a:pos x="42" y="7"/>
                </a:cxn>
                <a:cxn ang="0">
                  <a:pos x="35" y="7"/>
                </a:cxn>
                <a:cxn ang="0">
                  <a:pos x="32" y="7"/>
                </a:cxn>
                <a:cxn ang="0">
                  <a:pos x="25" y="3"/>
                </a:cxn>
                <a:cxn ang="0">
                  <a:pos x="21" y="3"/>
                </a:cxn>
                <a:cxn ang="0">
                  <a:pos x="14" y="0"/>
                </a:cxn>
                <a:cxn ang="0">
                  <a:pos x="11" y="0"/>
                </a:cxn>
                <a:cxn ang="0">
                  <a:pos x="7" y="0"/>
                </a:cxn>
                <a:cxn ang="0">
                  <a:pos x="0" y="14"/>
                </a:cxn>
                <a:cxn ang="0">
                  <a:pos x="7" y="14"/>
                </a:cxn>
                <a:cxn ang="0">
                  <a:pos x="11" y="17"/>
                </a:cxn>
                <a:cxn ang="0">
                  <a:pos x="14" y="17"/>
                </a:cxn>
                <a:cxn ang="0">
                  <a:pos x="21" y="21"/>
                </a:cxn>
                <a:cxn ang="0">
                  <a:pos x="25" y="21"/>
                </a:cxn>
                <a:cxn ang="0">
                  <a:pos x="32" y="21"/>
                </a:cxn>
                <a:cxn ang="0">
                  <a:pos x="39" y="24"/>
                </a:cxn>
                <a:cxn ang="0">
                  <a:pos x="42" y="24"/>
                </a:cxn>
                <a:cxn ang="0">
                  <a:pos x="42" y="24"/>
                </a:cxn>
                <a:cxn ang="0">
                  <a:pos x="46" y="10"/>
                </a:cxn>
              </a:cxnLst>
              <a:rect l="0" t="0" r="r" b="b"/>
              <a:pathLst>
                <a:path w="46" h="24">
                  <a:moveTo>
                    <a:pt x="46" y="10"/>
                  </a:moveTo>
                  <a:lnTo>
                    <a:pt x="46" y="10"/>
                  </a:lnTo>
                  <a:lnTo>
                    <a:pt x="42" y="7"/>
                  </a:lnTo>
                  <a:lnTo>
                    <a:pt x="35" y="7"/>
                  </a:lnTo>
                  <a:lnTo>
                    <a:pt x="32" y="7"/>
                  </a:lnTo>
                  <a:lnTo>
                    <a:pt x="25" y="3"/>
                  </a:lnTo>
                  <a:lnTo>
                    <a:pt x="21" y="3"/>
                  </a:lnTo>
                  <a:lnTo>
                    <a:pt x="14" y="0"/>
                  </a:lnTo>
                  <a:lnTo>
                    <a:pt x="11" y="0"/>
                  </a:lnTo>
                  <a:lnTo>
                    <a:pt x="7" y="0"/>
                  </a:lnTo>
                  <a:lnTo>
                    <a:pt x="0" y="14"/>
                  </a:lnTo>
                  <a:lnTo>
                    <a:pt x="7" y="14"/>
                  </a:lnTo>
                  <a:lnTo>
                    <a:pt x="11" y="17"/>
                  </a:lnTo>
                  <a:lnTo>
                    <a:pt x="14" y="17"/>
                  </a:lnTo>
                  <a:lnTo>
                    <a:pt x="21" y="21"/>
                  </a:lnTo>
                  <a:lnTo>
                    <a:pt x="25" y="21"/>
                  </a:lnTo>
                  <a:lnTo>
                    <a:pt x="32" y="21"/>
                  </a:lnTo>
                  <a:lnTo>
                    <a:pt x="39" y="24"/>
                  </a:lnTo>
                  <a:lnTo>
                    <a:pt x="42" y="24"/>
                  </a:lnTo>
                  <a:lnTo>
                    <a:pt x="42" y="24"/>
                  </a:lnTo>
                  <a:lnTo>
                    <a:pt x="46" y="10"/>
                  </a:lnTo>
                  <a:close/>
                </a:path>
              </a:pathLst>
            </a:custGeom>
            <a:solidFill>
              <a:srgbClr val="0E0D0D"/>
            </a:solidFill>
            <a:ln w="9525">
              <a:noFill/>
              <a:round/>
              <a:headEnd/>
              <a:tailEnd/>
            </a:ln>
          </p:spPr>
          <p:txBody>
            <a:bodyPr/>
            <a:lstStyle/>
            <a:p>
              <a:endParaRPr lang="en-US" dirty="0"/>
            </a:p>
          </p:txBody>
        </p:sp>
        <p:sp>
          <p:nvSpPr>
            <p:cNvPr id="172" name="Freeform 170"/>
            <p:cNvSpPr>
              <a:spLocks/>
            </p:cNvSpPr>
            <p:nvPr/>
          </p:nvSpPr>
          <p:spPr bwMode="auto">
            <a:xfrm>
              <a:off x="3869" y="2100"/>
              <a:ext cx="36" cy="24"/>
            </a:xfrm>
            <a:custGeom>
              <a:avLst/>
              <a:gdLst/>
              <a:ahLst/>
              <a:cxnLst>
                <a:cxn ang="0">
                  <a:pos x="18" y="0"/>
                </a:cxn>
                <a:cxn ang="0">
                  <a:pos x="18" y="0"/>
                </a:cxn>
                <a:cxn ang="0">
                  <a:pos x="18" y="3"/>
                </a:cxn>
                <a:cxn ang="0">
                  <a:pos x="18" y="3"/>
                </a:cxn>
                <a:cxn ang="0">
                  <a:pos x="15" y="7"/>
                </a:cxn>
                <a:cxn ang="0">
                  <a:pos x="15" y="7"/>
                </a:cxn>
                <a:cxn ang="0">
                  <a:pos x="11" y="7"/>
                </a:cxn>
                <a:cxn ang="0">
                  <a:pos x="8" y="10"/>
                </a:cxn>
                <a:cxn ang="0">
                  <a:pos x="8" y="10"/>
                </a:cxn>
                <a:cxn ang="0">
                  <a:pos x="4" y="10"/>
                </a:cxn>
                <a:cxn ang="0">
                  <a:pos x="0" y="24"/>
                </a:cxn>
                <a:cxn ang="0">
                  <a:pos x="8" y="24"/>
                </a:cxn>
                <a:cxn ang="0">
                  <a:pos x="11" y="24"/>
                </a:cxn>
                <a:cxn ang="0">
                  <a:pos x="18" y="24"/>
                </a:cxn>
                <a:cxn ang="0">
                  <a:pos x="22" y="21"/>
                </a:cxn>
                <a:cxn ang="0">
                  <a:pos x="25" y="17"/>
                </a:cxn>
                <a:cxn ang="0">
                  <a:pos x="29" y="14"/>
                </a:cxn>
                <a:cxn ang="0">
                  <a:pos x="32" y="10"/>
                </a:cxn>
                <a:cxn ang="0">
                  <a:pos x="36" y="7"/>
                </a:cxn>
                <a:cxn ang="0">
                  <a:pos x="36" y="7"/>
                </a:cxn>
                <a:cxn ang="0">
                  <a:pos x="18" y="0"/>
                </a:cxn>
              </a:cxnLst>
              <a:rect l="0" t="0" r="r" b="b"/>
              <a:pathLst>
                <a:path w="36" h="24">
                  <a:moveTo>
                    <a:pt x="18" y="0"/>
                  </a:moveTo>
                  <a:lnTo>
                    <a:pt x="18" y="0"/>
                  </a:lnTo>
                  <a:lnTo>
                    <a:pt x="18" y="3"/>
                  </a:lnTo>
                  <a:lnTo>
                    <a:pt x="18" y="3"/>
                  </a:lnTo>
                  <a:lnTo>
                    <a:pt x="15" y="7"/>
                  </a:lnTo>
                  <a:lnTo>
                    <a:pt x="15" y="7"/>
                  </a:lnTo>
                  <a:lnTo>
                    <a:pt x="11" y="7"/>
                  </a:lnTo>
                  <a:lnTo>
                    <a:pt x="8" y="10"/>
                  </a:lnTo>
                  <a:lnTo>
                    <a:pt x="8" y="10"/>
                  </a:lnTo>
                  <a:lnTo>
                    <a:pt x="4" y="10"/>
                  </a:lnTo>
                  <a:lnTo>
                    <a:pt x="0" y="24"/>
                  </a:lnTo>
                  <a:lnTo>
                    <a:pt x="8" y="24"/>
                  </a:lnTo>
                  <a:lnTo>
                    <a:pt x="11" y="24"/>
                  </a:lnTo>
                  <a:lnTo>
                    <a:pt x="18" y="24"/>
                  </a:lnTo>
                  <a:lnTo>
                    <a:pt x="22" y="21"/>
                  </a:lnTo>
                  <a:lnTo>
                    <a:pt x="25" y="17"/>
                  </a:lnTo>
                  <a:lnTo>
                    <a:pt x="29" y="14"/>
                  </a:lnTo>
                  <a:lnTo>
                    <a:pt x="32" y="10"/>
                  </a:lnTo>
                  <a:lnTo>
                    <a:pt x="36" y="7"/>
                  </a:lnTo>
                  <a:lnTo>
                    <a:pt x="36" y="7"/>
                  </a:lnTo>
                  <a:lnTo>
                    <a:pt x="18" y="0"/>
                  </a:lnTo>
                  <a:close/>
                </a:path>
              </a:pathLst>
            </a:custGeom>
            <a:solidFill>
              <a:srgbClr val="0E0D0D"/>
            </a:solidFill>
            <a:ln w="9525">
              <a:noFill/>
              <a:round/>
              <a:headEnd/>
              <a:tailEnd/>
            </a:ln>
          </p:spPr>
          <p:txBody>
            <a:bodyPr/>
            <a:lstStyle/>
            <a:p>
              <a:endParaRPr lang="en-US" dirty="0"/>
            </a:p>
          </p:txBody>
        </p:sp>
        <p:sp>
          <p:nvSpPr>
            <p:cNvPr id="173" name="Freeform 171"/>
            <p:cNvSpPr>
              <a:spLocks/>
            </p:cNvSpPr>
            <p:nvPr/>
          </p:nvSpPr>
          <p:spPr bwMode="auto">
            <a:xfrm>
              <a:off x="3887" y="2064"/>
              <a:ext cx="28" cy="43"/>
            </a:xfrm>
            <a:custGeom>
              <a:avLst/>
              <a:gdLst/>
              <a:ahLst/>
              <a:cxnLst>
                <a:cxn ang="0">
                  <a:pos x="11" y="0"/>
                </a:cxn>
                <a:cxn ang="0">
                  <a:pos x="11" y="0"/>
                </a:cxn>
                <a:cxn ang="0">
                  <a:pos x="11" y="4"/>
                </a:cxn>
                <a:cxn ang="0">
                  <a:pos x="11" y="11"/>
                </a:cxn>
                <a:cxn ang="0">
                  <a:pos x="7" y="14"/>
                </a:cxn>
                <a:cxn ang="0">
                  <a:pos x="7" y="21"/>
                </a:cxn>
                <a:cxn ang="0">
                  <a:pos x="7" y="25"/>
                </a:cxn>
                <a:cxn ang="0">
                  <a:pos x="4" y="29"/>
                </a:cxn>
                <a:cxn ang="0">
                  <a:pos x="4" y="32"/>
                </a:cxn>
                <a:cxn ang="0">
                  <a:pos x="0" y="36"/>
                </a:cxn>
                <a:cxn ang="0">
                  <a:pos x="18" y="43"/>
                </a:cxn>
                <a:cxn ang="0">
                  <a:pos x="18" y="39"/>
                </a:cxn>
                <a:cxn ang="0">
                  <a:pos x="21" y="32"/>
                </a:cxn>
                <a:cxn ang="0">
                  <a:pos x="21" y="29"/>
                </a:cxn>
                <a:cxn ang="0">
                  <a:pos x="21" y="25"/>
                </a:cxn>
                <a:cxn ang="0">
                  <a:pos x="25" y="18"/>
                </a:cxn>
                <a:cxn ang="0">
                  <a:pos x="25" y="14"/>
                </a:cxn>
                <a:cxn ang="0">
                  <a:pos x="25" y="7"/>
                </a:cxn>
                <a:cxn ang="0">
                  <a:pos x="28" y="4"/>
                </a:cxn>
                <a:cxn ang="0">
                  <a:pos x="28" y="4"/>
                </a:cxn>
                <a:cxn ang="0">
                  <a:pos x="11" y="0"/>
                </a:cxn>
              </a:cxnLst>
              <a:rect l="0" t="0" r="r" b="b"/>
              <a:pathLst>
                <a:path w="28" h="43">
                  <a:moveTo>
                    <a:pt x="11" y="0"/>
                  </a:moveTo>
                  <a:lnTo>
                    <a:pt x="11" y="0"/>
                  </a:lnTo>
                  <a:lnTo>
                    <a:pt x="11" y="4"/>
                  </a:lnTo>
                  <a:lnTo>
                    <a:pt x="11" y="11"/>
                  </a:lnTo>
                  <a:lnTo>
                    <a:pt x="7" y="14"/>
                  </a:lnTo>
                  <a:lnTo>
                    <a:pt x="7" y="21"/>
                  </a:lnTo>
                  <a:lnTo>
                    <a:pt x="7" y="25"/>
                  </a:lnTo>
                  <a:lnTo>
                    <a:pt x="4" y="29"/>
                  </a:lnTo>
                  <a:lnTo>
                    <a:pt x="4" y="32"/>
                  </a:lnTo>
                  <a:lnTo>
                    <a:pt x="0" y="36"/>
                  </a:lnTo>
                  <a:lnTo>
                    <a:pt x="18" y="43"/>
                  </a:lnTo>
                  <a:lnTo>
                    <a:pt x="18" y="39"/>
                  </a:lnTo>
                  <a:lnTo>
                    <a:pt x="21" y="32"/>
                  </a:lnTo>
                  <a:lnTo>
                    <a:pt x="21" y="29"/>
                  </a:lnTo>
                  <a:lnTo>
                    <a:pt x="21" y="25"/>
                  </a:lnTo>
                  <a:lnTo>
                    <a:pt x="25" y="18"/>
                  </a:lnTo>
                  <a:lnTo>
                    <a:pt x="25" y="14"/>
                  </a:lnTo>
                  <a:lnTo>
                    <a:pt x="25" y="7"/>
                  </a:lnTo>
                  <a:lnTo>
                    <a:pt x="28" y="4"/>
                  </a:lnTo>
                  <a:lnTo>
                    <a:pt x="28" y="4"/>
                  </a:lnTo>
                  <a:lnTo>
                    <a:pt x="11" y="0"/>
                  </a:lnTo>
                  <a:close/>
                </a:path>
              </a:pathLst>
            </a:custGeom>
            <a:solidFill>
              <a:srgbClr val="0E0D0D"/>
            </a:solidFill>
            <a:ln w="9525">
              <a:noFill/>
              <a:round/>
              <a:headEnd/>
              <a:tailEnd/>
            </a:ln>
          </p:spPr>
          <p:txBody>
            <a:bodyPr/>
            <a:lstStyle/>
            <a:p>
              <a:endParaRPr lang="en-US" dirty="0"/>
            </a:p>
          </p:txBody>
        </p:sp>
        <p:sp>
          <p:nvSpPr>
            <p:cNvPr id="174" name="Freeform 172"/>
            <p:cNvSpPr>
              <a:spLocks/>
            </p:cNvSpPr>
            <p:nvPr/>
          </p:nvSpPr>
          <p:spPr bwMode="auto">
            <a:xfrm>
              <a:off x="3891" y="2032"/>
              <a:ext cx="24" cy="36"/>
            </a:xfrm>
            <a:custGeom>
              <a:avLst/>
              <a:gdLst/>
              <a:ahLst/>
              <a:cxnLst>
                <a:cxn ang="0">
                  <a:pos x="0" y="15"/>
                </a:cxn>
                <a:cxn ang="0">
                  <a:pos x="0" y="15"/>
                </a:cxn>
                <a:cxn ang="0">
                  <a:pos x="0" y="15"/>
                </a:cxn>
                <a:cxn ang="0">
                  <a:pos x="3" y="15"/>
                </a:cxn>
                <a:cxn ang="0">
                  <a:pos x="3" y="18"/>
                </a:cxn>
                <a:cxn ang="0">
                  <a:pos x="7" y="22"/>
                </a:cxn>
                <a:cxn ang="0">
                  <a:pos x="7" y="25"/>
                </a:cxn>
                <a:cxn ang="0">
                  <a:pos x="7" y="25"/>
                </a:cxn>
                <a:cxn ang="0">
                  <a:pos x="7" y="29"/>
                </a:cxn>
                <a:cxn ang="0">
                  <a:pos x="7" y="32"/>
                </a:cxn>
                <a:cxn ang="0">
                  <a:pos x="24" y="36"/>
                </a:cxn>
                <a:cxn ang="0">
                  <a:pos x="24" y="29"/>
                </a:cxn>
                <a:cxn ang="0">
                  <a:pos x="24" y="25"/>
                </a:cxn>
                <a:cxn ang="0">
                  <a:pos x="21" y="18"/>
                </a:cxn>
                <a:cxn ang="0">
                  <a:pos x="21" y="15"/>
                </a:cxn>
                <a:cxn ang="0">
                  <a:pos x="17" y="7"/>
                </a:cxn>
                <a:cxn ang="0">
                  <a:pos x="14" y="4"/>
                </a:cxn>
                <a:cxn ang="0">
                  <a:pos x="10" y="0"/>
                </a:cxn>
                <a:cxn ang="0">
                  <a:pos x="3" y="0"/>
                </a:cxn>
                <a:cxn ang="0">
                  <a:pos x="3" y="0"/>
                </a:cxn>
                <a:cxn ang="0">
                  <a:pos x="0" y="15"/>
                </a:cxn>
              </a:cxnLst>
              <a:rect l="0" t="0" r="r" b="b"/>
              <a:pathLst>
                <a:path w="24" h="36">
                  <a:moveTo>
                    <a:pt x="0" y="15"/>
                  </a:moveTo>
                  <a:lnTo>
                    <a:pt x="0" y="15"/>
                  </a:lnTo>
                  <a:lnTo>
                    <a:pt x="0" y="15"/>
                  </a:lnTo>
                  <a:lnTo>
                    <a:pt x="3" y="15"/>
                  </a:lnTo>
                  <a:lnTo>
                    <a:pt x="3" y="18"/>
                  </a:lnTo>
                  <a:lnTo>
                    <a:pt x="7" y="22"/>
                  </a:lnTo>
                  <a:lnTo>
                    <a:pt x="7" y="25"/>
                  </a:lnTo>
                  <a:lnTo>
                    <a:pt x="7" y="25"/>
                  </a:lnTo>
                  <a:lnTo>
                    <a:pt x="7" y="29"/>
                  </a:lnTo>
                  <a:lnTo>
                    <a:pt x="7" y="32"/>
                  </a:lnTo>
                  <a:lnTo>
                    <a:pt x="24" y="36"/>
                  </a:lnTo>
                  <a:lnTo>
                    <a:pt x="24" y="29"/>
                  </a:lnTo>
                  <a:lnTo>
                    <a:pt x="24" y="25"/>
                  </a:lnTo>
                  <a:lnTo>
                    <a:pt x="21" y="18"/>
                  </a:lnTo>
                  <a:lnTo>
                    <a:pt x="21" y="15"/>
                  </a:lnTo>
                  <a:lnTo>
                    <a:pt x="17" y="7"/>
                  </a:lnTo>
                  <a:lnTo>
                    <a:pt x="14" y="4"/>
                  </a:lnTo>
                  <a:lnTo>
                    <a:pt x="10" y="0"/>
                  </a:lnTo>
                  <a:lnTo>
                    <a:pt x="3" y="0"/>
                  </a:lnTo>
                  <a:lnTo>
                    <a:pt x="3" y="0"/>
                  </a:lnTo>
                  <a:lnTo>
                    <a:pt x="0" y="15"/>
                  </a:lnTo>
                  <a:close/>
                </a:path>
              </a:pathLst>
            </a:custGeom>
            <a:solidFill>
              <a:srgbClr val="0E0D0D"/>
            </a:solidFill>
            <a:ln w="9525">
              <a:noFill/>
              <a:round/>
              <a:headEnd/>
              <a:tailEnd/>
            </a:ln>
          </p:spPr>
          <p:txBody>
            <a:bodyPr/>
            <a:lstStyle/>
            <a:p>
              <a:endParaRPr lang="en-US" dirty="0"/>
            </a:p>
          </p:txBody>
        </p:sp>
        <p:sp>
          <p:nvSpPr>
            <p:cNvPr id="175" name="Freeform 173"/>
            <p:cNvSpPr>
              <a:spLocks/>
            </p:cNvSpPr>
            <p:nvPr/>
          </p:nvSpPr>
          <p:spPr bwMode="auto">
            <a:xfrm>
              <a:off x="3866" y="2075"/>
              <a:ext cx="265" cy="230"/>
            </a:xfrm>
            <a:custGeom>
              <a:avLst/>
              <a:gdLst/>
              <a:ahLst/>
              <a:cxnLst>
                <a:cxn ang="0">
                  <a:pos x="163" y="124"/>
                </a:cxn>
                <a:cxn ang="0">
                  <a:pos x="163" y="141"/>
                </a:cxn>
                <a:cxn ang="0">
                  <a:pos x="159" y="156"/>
                </a:cxn>
                <a:cxn ang="0">
                  <a:pos x="156" y="170"/>
                </a:cxn>
                <a:cxn ang="0">
                  <a:pos x="149" y="180"/>
                </a:cxn>
                <a:cxn ang="0">
                  <a:pos x="141" y="187"/>
                </a:cxn>
                <a:cxn ang="0">
                  <a:pos x="131" y="194"/>
                </a:cxn>
                <a:cxn ang="0">
                  <a:pos x="124" y="198"/>
                </a:cxn>
                <a:cxn ang="0">
                  <a:pos x="113" y="198"/>
                </a:cxn>
                <a:cxn ang="0">
                  <a:pos x="103" y="198"/>
                </a:cxn>
                <a:cxn ang="0">
                  <a:pos x="95" y="198"/>
                </a:cxn>
                <a:cxn ang="0">
                  <a:pos x="85" y="198"/>
                </a:cxn>
                <a:cxn ang="0">
                  <a:pos x="74" y="194"/>
                </a:cxn>
                <a:cxn ang="0">
                  <a:pos x="67" y="194"/>
                </a:cxn>
                <a:cxn ang="0">
                  <a:pos x="57" y="191"/>
                </a:cxn>
                <a:cxn ang="0">
                  <a:pos x="46" y="191"/>
                </a:cxn>
                <a:cxn ang="0">
                  <a:pos x="35" y="184"/>
                </a:cxn>
                <a:cxn ang="0">
                  <a:pos x="18" y="173"/>
                </a:cxn>
                <a:cxn ang="0">
                  <a:pos x="7" y="159"/>
                </a:cxn>
                <a:cxn ang="0">
                  <a:pos x="0" y="145"/>
                </a:cxn>
                <a:cxn ang="0">
                  <a:pos x="0" y="113"/>
                </a:cxn>
                <a:cxn ang="0">
                  <a:pos x="3" y="78"/>
                </a:cxn>
                <a:cxn ang="0">
                  <a:pos x="7" y="60"/>
                </a:cxn>
                <a:cxn ang="0">
                  <a:pos x="7" y="39"/>
                </a:cxn>
                <a:cxn ang="0">
                  <a:pos x="11" y="28"/>
                </a:cxn>
                <a:cxn ang="0">
                  <a:pos x="18" y="21"/>
                </a:cxn>
                <a:cxn ang="0">
                  <a:pos x="25" y="14"/>
                </a:cxn>
                <a:cxn ang="0">
                  <a:pos x="32" y="10"/>
                </a:cxn>
                <a:cxn ang="0">
                  <a:pos x="42" y="7"/>
                </a:cxn>
                <a:cxn ang="0">
                  <a:pos x="57" y="3"/>
                </a:cxn>
                <a:cxn ang="0">
                  <a:pos x="67" y="0"/>
                </a:cxn>
                <a:cxn ang="0">
                  <a:pos x="81" y="0"/>
                </a:cxn>
                <a:cxn ang="0">
                  <a:pos x="103" y="3"/>
                </a:cxn>
                <a:cxn ang="0">
                  <a:pos x="124" y="14"/>
                </a:cxn>
                <a:cxn ang="0">
                  <a:pos x="145" y="21"/>
                </a:cxn>
                <a:cxn ang="0">
                  <a:pos x="166" y="32"/>
                </a:cxn>
                <a:cxn ang="0">
                  <a:pos x="187" y="42"/>
                </a:cxn>
                <a:cxn ang="0">
                  <a:pos x="209" y="53"/>
                </a:cxn>
                <a:cxn ang="0">
                  <a:pos x="226" y="67"/>
                </a:cxn>
                <a:cxn ang="0">
                  <a:pos x="248" y="78"/>
                </a:cxn>
                <a:cxn ang="0">
                  <a:pos x="262" y="117"/>
                </a:cxn>
                <a:cxn ang="0">
                  <a:pos x="265" y="191"/>
                </a:cxn>
                <a:cxn ang="0">
                  <a:pos x="258" y="230"/>
                </a:cxn>
                <a:cxn ang="0">
                  <a:pos x="251" y="230"/>
                </a:cxn>
                <a:cxn ang="0">
                  <a:pos x="248" y="230"/>
                </a:cxn>
                <a:cxn ang="0">
                  <a:pos x="241" y="230"/>
                </a:cxn>
                <a:cxn ang="0">
                  <a:pos x="233" y="223"/>
                </a:cxn>
                <a:cxn ang="0">
                  <a:pos x="223" y="209"/>
                </a:cxn>
                <a:cxn ang="0">
                  <a:pos x="216" y="194"/>
                </a:cxn>
                <a:cxn ang="0">
                  <a:pos x="205" y="180"/>
                </a:cxn>
                <a:cxn ang="0">
                  <a:pos x="198" y="166"/>
                </a:cxn>
                <a:cxn ang="0">
                  <a:pos x="187" y="152"/>
                </a:cxn>
                <a:cxn ang="0">
                  <a:pos x="177" y="138"/>
                </a:cxn>
                <a:cxn ang="0">
                  <a:pos x="170" y="124"/>
                </a:cxn>
              </a:cxnLst>
              <a:rect l="0" t="0" r="r" b="b"/>
              <a:pathLst>
                <a:path w="265" h="230">
                  <a:moveTo>
                    <a:pt x="163" y="117"/>
                  </a:moveTo>
                  <a:lnTo>
                    <a:pt x="163" y="124"/>
                  </a:lnTo>
                  <a:lnTo>
                    <a:pt x="163" y="134"/>
                  </a:lnTo>
                  <a:lnTo>
                    <a:pt x="163" y="141"/>
                  </a:lnTo>
                  <a:lnTo>
                    <a:pt x="163" y="148"/>
                  </a:lnTo>
                  <a:lnTo>
                    <a:pt x="159" y="156"/>
                  </a:lnTo>
                  <a:lnTo>
                    <a:pt x="159" y="163"/>
                  </a:lnTo>
                  <a:lnTo>
                    <a:pt x="156" y="170"/>
                  </a:lnTo>
                  <a:lnTo>
                    <a:pt x="152" y="177"/>
                  </a:lnTo>
                  <a:lnTo>
                    <a:pt x="149" y="180"/>
                  </a:lnTo>
                  <a:lnTo>
                    <a:pt x="145" y="184"/>
                  </a:lnTo>
                  <a:lnTo>
                    <a:pt x="141" y="187"/>
                  </a:lnTo>
                  <a:lnTo>
                    <a:pt x="138" y="191"/>
                  </a:lnTo>
                  <a:lnTo>
                    <a:pt x="131" y="194"/>
                  </a:lnTo>
                  <a:lnTo>
                    <a:pt x="127" y="194"/>
                  </a:lnTo>
                  <a:lnTo>
                    <a:pt x="124" y="198"/>
                  </a:lnTo>
                  <a:lnTo>
                    <a:pt x="117" y="198"/>
                  </a:lnTo>
                  <a:lnTo>
                    <a:pt x="113" y="198"/>
                  </a:lnTo>
                  <a:lnTo>
                    <a:pt x="110" y="198"/>
                  </a:lnTo>
                  <a:lnTo>
                    <a:pt x="103" y="198"/>
                  </a:lnTo>
                  <a:lnTo>
                    <a:pt x="99" y="198"/>
                  </a:lnTo>
                  <a:lnTo>
                    <a:pt x="95" y="198"/>
                  </a:lnTo>
                  <a:lnTo>
                    <a:pt x="88" y="198"/>
                  </a:lnTo>
                  <a:lnTo>
                    <a:pt x="85" y="198"/>
                  </a:lnTo>
                  <a:lnTo>
                    <a:pt x="81" y="198"/>
                  </a:lnTo>
                  <a:lnTo>
                    <a:pt x="74" y="194"/>
                  </a:lnTo>
                  <a:lnTo>
                    <a:pt x="71" y="194"/>
                  </a:lnTo>
                  <a:lnTo>
                    <a:pt x="67" y="194"/>
                  </a:lnTo>
                  <a:lnTo>
                    <a:pt x="60" y="194"/>
                  </a:lnTo>
                  <a:lnTo>
                    <a:pt x="57" y="191"/>
                  </a:lnTo>
                  <a:lnTo>
                    <a:pt x="53" y="191"/>
                  </a:lnTo>
                  <a:lnTo>
                    <a:pt x="46" y="191"/>
                  </a:lnTo>
                  <a:lnTo>
                    <a:pt x="42" y="187"/>
                  </a:lnTo>
                  <a:lnTo>
                    <a:pt x="35" y="184"/>
                  </a:lnTo>
                  <a:lnTo>
                    <a:pt x="25" y="180"/>
                  </a:lnTo>
                  <a:lnTo>
                    <a:pt x="18" y="173"/>
                  </a:lnTo>
                  <a:lnTo>
                    <a:pt x="11" y="166"/>
                  </a:lnTo>
                  <a:lnTo>
                    <a:pt x="7" y="159"/>
                  </a:lnTo>
                  <a:lnTo>
                    <a:pt x="3" y="152"/>
                  </a:lnTo>
                  <a:lnTo>
                    <a:pt x="0" y="145"/>
                  </a:lnTo>
                  <a:lnTo>
                    <a:pt x="0" y="138"/>
                  </a:lnTo>
                  <a:lnTo>
                    <a:pt x="0" y="113"/>
                  </a:lnTo>
                  <a:lnTo>
                    <a:pt x="0" y="95"/>
                  </a:lnTo>
                  <a:lnTo>
                    <a:pt x="3" y="78"/>
                  </a:lnTo>
                  <a:lnTo>
                    <a:pt x="11" y="71"/>
                  </a:lnTo>
                  <a:lnTo>
                    <a:pt x="7" y="60"/>
                  </a:lnTo>
                  <a:lnTo>
                    <a:pt x="3" y="49"/>
                  </a:lnTo>
                  <a:lnTo>
                    <a:pt x="7" y="39"/>
                  </a:lnTo>
                  <a:lnTo>
                    <a:pt x="11" y="32"/>
                  </a:lnTo>
                  <a:lnTo>
                    <a:pt x="11" y="28"/>
                  </a:lnTo>
                  <a:lnTo>
                    <a:pt x="14" y="25"/>
                  </a:lnTo>
                  <a:lnTo>
                    <a:pt x="18" y="21"/>
                  </a:lnTo>
                  <a:lnTo>
                    <a:pt x="21" y="18"/>
                  </a:lnTo>
                  <a:lnTo>
                    <a:pt x="25" y="14"/>
                  </a:lnTo>
                  <a:lnTo>
                    <a:pt x="28" y="14"/>
                  </a:lnTo>
                  <a:lnTo>
                    <a:pt x="32" y="10"/>
                  </a:lnTo>
                  <a:lnTo>
                    <a:pt x="35" y="10"/>
                  </a:lnTo>
                  <a:lnTo>
                    <a:pt x="42" y="7"/>
                  </a:lnTo>
                  <a:lnTo>
                    <a:pt x="49" y="3"/>
                  </a:lnTo>
                  <a:lnTo>
                    <a:pt x="57" y="3"/>
                  </a:lnTo>
                  <a:lnTo>
                    <a:pt x="64" y="3"/>
                  </a:lnTo>
                  <a:lnTo>
                    <a:pt x="67" y="0"/>
                  </a:lnTo>
                  <a:lnTo>
                    <a:pt x="74" y="0"/>
                  </a:lnTo>
                  <a:lnTo>
                    <a:pt x="81" y="0"/>
                  </a:lnTo>
                  <a:lnTo>
                    <a:pt x="88" y="3"/>
                  </a:lnTo>
                  <a:lnTo>
                    <a:pt x="103" y="3"/>
                  </a:lnTo>
                  <a:lnTo>
                    <a:pt x="113" y="7"/>
                  </a:lnTo>
                  <a:lnTo>
                    <a:pt x="124" y="14"/>
                  </a:lnTo>
                  <a:lnTo>
                    <a:pt x="134" y="18"/>
                  </a:lnTo>
                  <a:lnTo>
                    <a:pt x="145" y="21"/>
                  </a:lnTo>
                  <a:lnTo>
                    <a:pt x="156" y="28"/>
                  </a:lnTo>
                  <a:lnTo>
                    <a:pt x="166" y="32"/>
                  </a:lnTo>
                  <a:lnTo>
                    <a:pt x="177" y="39"/>
                  </a:lnTo>
                  <a:lnTo>
                    <a:pt x="187" y="42"/>
                  </a:lnTo>
                  <a:lnTo>
                    <a:pt x="198" y="49"/>
                  </a:lnTo>
                  <a:lnTo>
                    <a:pt x="209" y="53"/>
                  </a:lnTo>
                  <a:lnTo>
                    <a:pt x="219" y="60"/>
                  </a:lnTo>
                  <a:lnTo>
                    <a:pt x="226" y="67"/>
                  </a:lnTo>
                  <a:lnTo>
                    <a:pt x="237" y="71"/>
                  </a:lnTo>
                  <a:lnTo>
                    <a:pt x="248" y="78"/>
                  </a:lnTo>
                  <a:lnTo>
                    <a:pt x="258" y="81"/>
                  </a:lnTo>
                  <a:lnTo>
                    <a:pt x="262" y="117"/>
                  </a:lnTo>
                  <a:lnTo>
                    <a:pt x="265" y="156"/>
                  </a:lnTo>
                  <a:lnTo>
                    <a:pt x="265" y="191"/>
                  </a:lnTo>
                  <a:lnTo>
                    <a:pt x="262" y="230"/>
                  </a:lnTo>
                  <a:lnTo>
                    <a:pt x="258" y="230"/>
                  </a:lnTo>
                  <a:lnTo>
                    <a:pt x="255" y="230"/>
                  </a:lnTo>
                  <a:lnTo>
                    <a:pt x="251" y="230"/>
                  </a:lnTo>
                  <a:lnTo>
                    <a:pt x="251" y="230"/>
                  </a:lnTo>
                  <a:lnTo>
                    <a:pt x="248" y="230"/>
                  </a:lnTo>
                  <a:lnTo>
                    <a:pt x="244" y="230"/>
                  </a:lnTo>
                  <a:lnTo>
                    <a:pt x="241" y="230"/>
                  </a:lnTo>
                  <a:lnTo>
                    <a:pt x="237" y="230"/>
                  </a:lnTo>
                  <a:lnTo>
                    <a:pt x="233" y="223"/>
                  </a:lnTo>
                  <a:lnTo>
                    <a:pt x="230" y="216"/>
                  </a:lnTo>
                  <a:lnTo>
                    <a:pt x="223" y="209"/>
                  </a:lnTo>
                  <a:lnTo>
                    <a:pt x="219" y="202"/>
                  </a:lnTo>
                  <a:lnTo>
                    <a:pt x="216" y="194"/>
                  </a:lnTo>
                  <a:lnTo>
                    <a:pt x="212" y="187"/>
                  </a:lnTo>
                  <a:lnTo>
                    <a:pt x="205" y="180"/>
                  </a:lnTo>
                  <a:lnTo>
                    <a:pt x="202" y="173"/>
                  </a:lnTo>
                  <a:lnTo>
                    <a:pt x="198" y="166"/>
                  </a:lnTo>
                  <a:lnTo>
                    <a:pt x="191" y="159"/>
                  </a:lnTo>
                  <a:lnTo>
                    <a:pt x="187" y="152"/>
                  </a:lnTo>
                  <a:lnTo>
                    <a:pt x="184" y="145"/>
                  </a:lnTo>
                  <a:lnTo>
                    <a:pt x="177" y="138"/>
                  </a:lnTo>
                  <a:lnTo>
                    <a:pt x="173" y="131"/>
                  </a:lnTo>
                  <a:lnTo>
                    <a:pt x="170" y="124"/>
                  </a:lnTo>
                  <a:lnTo>
                    <a:pt x="163" y="117"/>
                  </a:lnTo>
                  <a:close/>
                </a:path>
              </a:pathLst>
            </a:custGeom>
            <a:solidFill>
              <a:srgbClr val="FFD9AA"/>
            </a:solidFill>
            <a:ln w="9525">
              <a:noFill/>
              <a:round/>
              <a:headEnd/>
              <a:tailEnd/>
            </a:ln>
          </p:spPr>
          <p:txBody>
            <a:bodyPr/>
            <a:lstStyle/>
            <a:p>
              <a:endParaRPr lang="en-US" dirty="0"/>
            </a:p>
          </p:txBody>
        </p:sp>
        <p:sp>
          <p:nvSpPr>
            <p:cNvPr id="176" name="Freeform 174"/>
            <p:cNvSpPr>
              <a:spLocks/>
            </p:cNvSpPr>
            <p:nvPr/>
          </p:nvSpPr>
          <p:spPr bwMode="auto">
            <a:xfrm>
              <a:off x="4011" y="2192"/>
              <a:ext cx="28" cy="63"/>
            </a:xfrm>
            <a:custGeom>
              <a:avLst/>
              <a:gdLst/>
              <a:ahLst/>
              <a:cxnLst>
                <a:cxn ang="0">
                  <a:pos x="14" y="63"/>
                </a:cxn>
                <a:cxn ang="0">
                  <a:pos x="14" y="63"/>
                </a:cxn>
                <a:cxn ang="0">
                  <a:pos x="18" y="56"/>
                </a:cxn>
                <a:cxn ang="0">
                  <a:pos x="21" y="49"/>
                </a:cxn>
                <a:cxn ang="0">
                  <a:pos x="21" y="42"/>
                </a:cxn>
                <a:cxn ang="0">
                  <a:pos x="25" y="35"/>
                </a:cxn>
                <a:cxn ang="0">
                  <a:pos x="25" y="24"/>
                </a:cxn>
                <a:cxn ang="0">
                  <a:pos x="25" y="17"/>
                </a:cxn>
                <a:cxn ang="0">
                  <a:pos x="28" y="7"/>
                </a:cxn>
                <a:cxn ang="0">
                  <a:pos x="28" y="0"/>
                </a:cxn>
                <a:cxn ang="0">
                  <a:pos x="11" y="0"/>
                </a:cxn>
                <a:cxn ang="0">
                  <a:pos x="11" y="7"/>
                </a:cxn>
                <a:cxn ang="0">
                  <a:pos x="11" y="17"/>
                </a:cxn>
                <a:cxn ang="0">
                  <a:pos x="11" y="24"/>
                </a:cxn>
                <a:cxn ang="0">
                  <a:pos x="11" y="31"/>
                </a:cxn>
                <a:cxn ang="0">
                  <a:pos x="7" y="39"/>
                </a:cxn>
                <a:cxn ang="0">
                  <a:pos x="7" y="46"/>
                </a:cxn>
                <a:cxn ang="0">
                  <a:pos x="4" y="49"/>
                </a:cxn>
                <a:cxn ang="0">
                  <a:pos x="0" y="56"/>
                </a:cxn>
                <a:cxn ang="0">
                  <a:pos x="0" y="56"/>
                </a:cxn>
                <a:cxn ang="0">
                  <a:pos x="14" y="63"/>
                </a:cxn>
              </a:cxnLst>
              <a:rect l="0" t="0" r="r" b="b"/>
              <a:pathLst>
                <a:path w="28" h="63">
                  <a:moveTo>
                    <a:pt x="14" y="63"/>
                  </a:moveTo>
                  <a:lnTo>
                    <a:pt x="14" y="63"/>
                  </a:lnTo>
                  <a:lnTo>
                    <a:pt x="18" y="56"/>
                  </a:lnTo>
                  <a:lnTo>
                    <a:pt x="21" y="49"/>
                  </a:lnTo>
                  <a:lnTo>
                    <a:pt x="21" y="42"/>
                  </a:lnTo>
                  <a:lnTo>
                    <a:pt x="25" y="35"/>
                  </a:lnTo>
                  <a:lnTo>
                    <a:pt x="25" y="24"/>
                  </a:lnTo>
                  <a:lnTo>
                    <a:pt x="25" y="17"/>
                  </a:lnTo>
                  <a:lnTo>
                    <a:pt x="28" y="7"/>
                  </a:lnTo>
                  <a:lnTo>
                    <a:pt x="28" y="0"/>
                  </a:lnTo>
                  <a:lnTo>
                    <a:pt x="11" y="0"/>
                  </a:lnTo>
                  <a:lnTo>
                    <a:pt x="11" y="7"/>
                  </a:lnTo>
                  <a:lnTo>
                    <a:pt x="11" y="17"/>
                  </a:lnTo>
                  <a:lnTo>
                    <a:pt x="11" y="24"/>
                  </a:lnTo>
                  <a:lnTo>
                    <a:pt x="11" y="31"/>
                  </a:lnTo>
                  <a:lnTo>
                    <a:pt x="7" y="39"/>
                  </a:lnTo>
                  <a:lnTo>
                    <a:pt x="7" y="46"/>
                  </a:lnTo>
                  <a:lnTo>
                    <a:pt x="4" y="49"/>
                  </a:lnTo>
                  <a:lnTo>
                    <a:pt x="0" y="56"/>
                  </a:lnTo>
                  <a:lnTo>
                    <a:pt x="0" y="56"/>
                  </a:lnTo>
                  <a:lnTo>
                    <a:pt x="14" y="63"/>
                  </a:lnTo>
                  <a:close/>
                </a:path>
              </a:pathLst>
            </a:custGeom>
            <a:solidFill>
              <a:srgbClr val="0E0D0D"/>
            </a:solidFill>
            <a:ln w="9525">
              <a:noFill/>
              <a:round/>
              <a:headEnd/>
              <a:tailEnd/>
            </a:ln>
          </p:spPr>
          <p:txBody>
            <a:bodyPr/>
            <a:lstStyle/>
            <a:p>
              <a:endParaRPr lang="en-US" dirty="0"/>
            </a:p>
          </p:txBody>
        </p:sp>
        <p:sp>
          <p:nvSpPr>
            <p:cNvPr id="177" name="Freeform 175"/>
            <p:cNvSpPr>
              <a:spLocks/>
            </p:cNvSpPr>
            <p:nvPr/>
          </p:nvSpPr>
          <p:spPr bwMode="auto">
            <a:xfrm>
              <a:off x="3983" y="2248"/>
              <a:ext cx="42" cy="32"/>
            </a:xfrm>
            <a:custGeom>
              <a:avLst/>
              <a:gdLst/>
              <a:ahLst/>
              <a:cxnLst>
                <a:cxn ang="0">
                  <a:pos x="3" y="32"/>
                </a:cxn>
                <a:cxn ang="0">
                  <a:pos x="3" y="32"/>
                </a:cxn>
                <a:cxn ang="0">
                  <a:pos x="7" y="32"/>
                </a:cxn>
                <a:cxn ang="0">
                  <a:pos x="14" y="29"/>
                </a:cxn>
                <a:cxn ang="0">
                  <a:pos x="17" y="29"/>
                </a:cxn>
                <a:cxn ang="0">
                  <a:pos x="24" y="25"/>
                </a:cxn>
                <a:cxn ang="0">
                  <a:pos x="28" y="21"/>
                </a:cxn>
                <a:cxn ang="0">
                  <a:pos x="35" y="18"/>
                </a:cxn>
                <a:cxn ang="0">
                  <a:pos x="39" y="14"/>
                </a:cxn>
                <a:cxn ang="0">
                  <a:pos x="42" y="7"/>
                </a:cxn>
                <a:cxn ang="0">
                  <a:pos x="28" y="0"/>
                </a:cxn>
                <a:cxn ang="0">
                  <a:pos x="24" y="4"/>
                </a:cxn>
                <a:cxn ang="0">
                  <a:pos x="24" y="7"/>
                </a:cxn>
                <a:cxn ang="0">
                  <a:pos x="21" y="7"/>
                </a:cxn>
                <a:cxn ang="0">
                  <a:pos x="17" y="11"/>
                </a:cxn>
                <a:cxn ang="0">
                  <a:pos x="14" y="14"/>
                </a:cxn>
                <a:cxn ang="0">
                  <a:pos x="7" y="14"/>
                </a:cxn>
                <a:cxn ang="0">
                  <a:pos x="3" y="14"/>
                </a:cxn>
                <a:cxn ang="0">
                  <a:pos x="0" y="18"/>
                </a:cxn>
                <a:cxn ang="0">
                  <a:pos x="0" y="18"/>
                </a:cxn>
                <a:cxn ang="0">
                  <a:pos x="3" y="32"/>
                </a:cxn>
              </a:cxnLst>
              <a:rect l="0" t="0" r="r" b="b"/>
              <a:pathLst>
                <a:path w="42" h="32">
                  <a:moveTo>
                    <a:pt x="3" y="32"/>
                  </a:moveTo>
                  <a:lnTo>
                    <a:pt x="3" y="32"/>
                  </a:lnTo>
                  <a:lnTo>
                    <a:pt x="7" y="32"/>
                  </a:lnTo>
                  <a:lnTo>
                    <a:pt x="14" y="29"/>
                  </a:lnTo>
                  <a:lnTo>
                    <a:pt x="17" y="29"/>
                  </a:lnTo>
                  <a:lnTo>
                    <a:pt x="24" y="25"/>
                  </a:lnTo>
                  <a:lnTo>
                    <a:pt x="28" y="21"/>
                  </a:lnTo>
                  <a:lnTo>
                    <a:pt x="35" y="18"/>
                  </a:lnTo>
                  <a:lnTo>
                    <a:pt x="39" y="14"/>
                  </a:lnTo>
                  <a:lnTo>
                    <a:pt x="42" y="7"/>
                  </a:lnTo>
                  <a:lnTo>
                    <a:pt x="28" y="0"/>
                  </a:lnTo>
                  <a:lnTo>
                    <a:pt x="24" y="4"/>
                  </a:lnTo>
                  <a:lnTo>
                    <a:pt x="24" y="7"/>
                  </a:lnTo>
                  <a:lnTo>
                    <a:pt x="21" y="7"/>
                  </a:lnTo>
                  <a:lnTo>
                    <a:pt x="17" y="11"/>
                  </a:lnTo>
                  <a:lnTo>
                    <a:pt x="14" y="14"/>
                  </a:lnTo>
                  <a:lnTo>
                    <a:pt x="7" y="14"/>
                  </a:lnTo>
                  <a:lnTo>
                    <a:pt x="3" y="14"/>
                  </a:lnTo>
                  <a:lnTo>
                    <a:pt x="0" y="18"/>
                  </a:lnTo>
                  <a:lnTo>
                    <a:pt x="0" y="18"/>
                  </a:lnTo>
                  <a:lnTo>
                    <a:pt x="3" y="32"/>
                  </a:lnTo>
                  <a:close/>
                </a:path>
              </a:pathLst>
            </a:custGeom>
            <a:solidFill>
              <a:srgbClr val="0E0D0D"/>
            </a:solidFill>
            <a:ln w="9525">
              <a:noFill/>
              <a:round/>
              <a:headEnd/>
              <a:tailEnd/>
            </a:ln>
          </p:spPr>
          <p:txBody>
            <a:bodyPr/>
            <a:lstStyle/>
            <a:p>
              <a:endParaRPr lang="en-US" dirty="0"/>
            </a:p>
          </p:txBody>
        </p:sp>
        <p:sp>
          <p:nvSpPr>
            <p:cNvPr id="178" name="Freeform 176"/>
            <p:cNvSpPr>
              <a:spLocks/>
            </p:cNvSpPr>
            <p:nvPr/>
          </p:nvSpPr>
          <p:spPr bwMode="auto">
            <a:xfrm>
              <a:off x="3908" y="2255"/>
              <a:ext cx="78" cy="25"/>
            </a:xfrm>
            <a:custGeom>
              <a:avLst/>
              <a:gdLst/>
              <a:ahLst/>
              <a:cxnLst>
                <a:cxn ang="0">
                  <a:pos x="0" y="14"/>
                </a:cxn>
                <a:cxn ang="0">
                  <a:pos x="0" y="14"/>
                </a:cxn>
                <a:cxn ang="0">
                  <a:pos x="4" y="18"/>
                </a:cxn>
                <a:cxn ang="0">
                  <a:pos x="7" y="18"/>
                </a:cxn>
                <a:cxn ang="0">
                  <a:pos x="11" y="22"/>
                </a:cxn>
                <a:cxn ang="0">
                  <a:pos x="18" y="22"/>
                </a:cxn>
                <a:cxn ang="0">
                  <a:pos x="22" y="22"/>
                </a:cxn>
                <a:cxn ang="0">
                  <a:pos x="29" y="22"/>
                </a:cxn>
                <a:cxn ang="0">
                  <a:pos x="32" y="25"/>
                </a:cxn>
                <a:cxn ang="0">
                  <a:pos x="36" y="25"/>
                </a:cxn>
                <a:cxn ang="0">
                  <a:pos x="43" y="25"/>
                </a:cxn>
                <a:cxn ang="0">
                  <a:pos x="46" y="25"/>
                </a:cxn>
                <a:cxn ang="0">
                  <a:pos x="53" y="25"/>
                </a:cxn>
                <a:cxn ang="0">
                  <a:pos x="57" y="25"/>
                </a:cxn>
                <a:cxn ang="0">
                  <a:pos x="64" y="25"/>
                </a:cxn>
                <a:cxn ang="0">
                  <a:pos x="68" y="25"/>
                </a:cxn>
                <a:cxn ang="0">
                  <a:pos x="71" y="25"/>
                </a:cxn>
                <a:cxn ang="0">
                  <a:pos x="78" y="25"/>
                </a:cxn>
                <a:cxn ang="0">
                  <a:pos x="75" y="11"/>
                </a:cxn>
                <a:cxn ang="0">
                  <a:pos x="71" y="11"/>
                </a:cxn>
                <a:cxn ang="0">
                  <a:pos x="68" y="11"/>
                </a:cxn>
                <a:cxn ang="0">
                  <a:pos x="61" y="11"/>
                </a:cxn>
                <a:cxn ang="0">
                  <a:pos x="57" y="11"/>
                </a:cxn>
                <a:cxn ang="0">
                  <a:pos x="53" y="11"/>
                </a:cxn>
                <a:cxn ang="0">
                  <a:pos x="50" y="11"/>
                </a:cxn>
                <a:cxn ang="0">
                  <a:pos x="43" y="11"/>
                </a:cxn>
                <a:cxn ang="0">
                  <a:pos x="39" y="11"/>
                </a:cxn>
                <a:cxn ang="0">
                  <a:pos x="36" y="7"/>
                </a:cxn>
                <a:cxn ang="0">
                  <a:pos x="29" y="7"/>
                </a:cxn>
                <a:cxn ang="0">
                  <a:pos x="25" y="7"/>
                </a:cxn>
                <a:cxn ang="0">
                  <a:pos x="22" y="7"/>
                </a:cxn>
                <a:cxn ang="0">
                  <a:pos x="18" y="4"/>
                </a:cxn>
                <a:cxn ang="0">
                  <a:pos x="11" y="4"/>
                </a:cxn>
                <a:cxn ang="0">
                  <a:pos x="7" y="4"/>
                </a:cxn>
                <a:cxn ang="0">
                  <a:pos x="4" y="0"/>
                </a:cxn>
                <a:cxn ang="0">
                  <a:pos x="4" y="0"/>
                </a:cxn>
                <a:cxn ang="0">
                  <a:pos x="0" y="14"/>
                </a:cxn>
              </a:cxnLst>
              <a:rect l="0" t="0" r="r" b="b"/>
              <a:pathLst>
                <a:path w="78" h="25">
                  <a:moveTo>
                    <a:pt x="0" y="14"/>
                  </a:moveTo>
                  <a:lnTo>
                    <a:pt x="0" y="14"/>
                  </a:lnTo>
                  <a:lnTo>
                    <a:pt x="4" y="18"/>
                  </a:lnTo>
                  <a:lnTo>
                    <a:pt x="7" y="18"/>
                  </a:lnTo>
                  <a:lnTo>
                    <a:pt x="11" y="22"/>
                  </a:lnTo>
                  <a:lnTo>
                    <a:pt x="18" y="22"/>
                  </a:lnTo>
                  <a:lnTo>
                    <a:pt x="22" y="22"/>
                  </a:lnTo>
                  <a:lnTo>
                    <a:pt x="29" y="22"/>
                  </a:lnTo>
                  <a:lnTo>
                    <a:pt x="32" y="25"/>
                  </a:lnTo>
                  <a:lnTo>
                    <a:pt x="36" y="25"/>
                  </a:lnTo>
                  <a:lnTo>
                    <a:pt x="43" y="25"/>
                  </a:lnTo>
                  <a:lnTo>
                    <a:pt x="46" y="25"/>
                  </a:lnTo>
                  <a:lnTo>
                    <a:pt x="53" y="25"/>
                  </a:lnTo>
                  <a:lnTo>
                    <a:pt x="57" y="25"/>
                  </a:lnTo>
                  <a:lnTo>
                    <a:pt x="64" y="25"/>
                  </a:lnTo>
                  <a:lnTo>
                    <a:pt x="68" y="25"/>
                  </a:lnTo>
                  <a:lnTo>
                    <a:pt x="71" y="25"/>
                  </a:lnTo>
                  <a:lnTo>
                    <a:pt x="78" y="25"/>
                  </a:lnTo>
                  <a:lnTo>
                    <a:pt x="75" y="11"/>
                  </a:lnTo>
                  <a:lnTo>
                    <a:pt x="71" y="11"/>
                  </a:lnTo>
                  <a:lnTo>
                    <a:pt x="68" y="11"/>
                  </a:lnTo>
                  <a:lnTo>
                    <a:pt x="61" y="11"/>
                  </a:lnTo>
                  <a:lnTo>
                    <a:pt x="57" y="11"/>
                  </a:lnTo>
                  <a:lnTo>
                    <a:pt x="53" y="11"/>
                  </a:lnTo>
                  <a:lnTo>
                    <a:pt x="50" y="11"/>
                  </a:lnTo>
                  <a:lnTo>
                    <a:pt x="43" y="11"/>
                  </a:lnTo>
                  <a:lnTo>
                    <a:pt x="39" y="11"/>
                  </a:lnTo>
                  <a:lnTo>
                    <a:pt x="36" y="7"/>
                  </a:lnTo>
                  <a:lnTo>
                    <a:pt x="29" y="7"/>
                  </a:lnTo>
                  <a:lnTo>
                    <a:pt x="25" y="7"/>
                  </a:lnTo>
                  <a:lnTo>
                    <a:pt x="22" y="7"/>
                  </a:lnTo>
                  <a:lnTo>
                    <a:pt x="18" y="4"/>
                  </a:lnTo>
                  <a:lnTo>
                    <a:pt x="11" y="4"/>
                  </a:lnTo>
                  <a:lnTo>
                    <a:pt x="7" y="4"/>
                  </a:lnTo>
                  <a:lnTo>
                    <a:pt x="4" y="0"/>
                  </a:lnTo>
                  <a:lnTo>
                    <a:pt x="4" y="0"/>
                  </a:lnTo>
                  <a:lnTo>
                    <a:pt x="0" y="14"/>
                  </a:lnTo>
                  <a:close/>
                </a:path>
              </a:pathLst>
            </a:custGeom>
            <a:solidFill>
              <a:srgbClr val="0E0D0D"/>
            </a:solidFill>
            <a:ln w="9525">
              <a:noFill/>
              <a:round/>
              <a:headEnd/>
              <a:tailEnd/>
            </a:ln>
          </p:spPr>
          <p:txBody>
            <a:bodyPr/>
            <a:lstStyle/>
            <a:p>
              <a:endParaRPr lang="en-US" dirty="0"/>
            </a:p>
          </p:txBody>
        </p:sp>
        <p:sp>
          <p:nvSpPr>
            <p:cNvPr id="179" name="Freeform 177"/>
            <p:cNvSpPr>
              <a:spLocks/>
            </p:cNvSpPr>
            <p:nvPr/>
          </p:nvSpPr>
          <p:spPr bwMode="auto">
            <a:xfrm>
              <a:off x="3859" y="2213"/>
              <a:ext cx="53" cy="56"/>
            </a:xfrm>
            <a:custGeom>
              <a:avLst/>
              <a:gdLst/>
              <a:ahLst/>
              <a:cxnLst>
                <a:cxn ang="0">
                  <a:pos x="0" y="0"/>
                </a:cxn>
                <a:cxn ang="0">
                  <a:pos x="0" y="0"/>
                </a:cxn>
                <a:cxn ang="0">
                  <a:pos x="0" y="7"/>
                </a:cxn>
                <a:cxn ang="0">
                  <a:pos x="3" y="18"/>
                </a:cxn>
                <a:cxn ang="0">
                  <a:pos x="7" y="25"/>
                </a:cxn>
                <a:cxn ang="0">
                  <a:pos x="14" y="35"/>
                </a:cxn>
                <a:cxn ang="0">
                  <a:pos x="21" y="42"/>
                </a:cxn>
                <a:cxn ang="0">
                  <a:pos x="28" y="49"/>
                </a:cxn>
                <a:cxn ang="0">
                  <a:pos x="39" y="53"/>
                </a:cxn>
                <a:cxn ang="0">
                  <a:pos x="49" y="56"/>
                </a:cxn>
                <a:cxn ang="0">
                  <a:pos x="53" y="42"/>
                </a:cxn>
                <a:cxn ang="0">
                  <a:pos x="46" y="39"/>
                </a:cxn>
                <a:cxn ang="0">
                  <a:pos x="39" y="35"/>
                </a:cxn>
                <a:cxn ang="0">
                  <a:pos x="32" y="32"/>
                </a:cxn>
                <a:cxn ang="0">
                  <a:pos x="25" y="25"/>
                </a:cxn>
                <a:cxn ang="0">
                  <a:pos x="21" y="18"/>
                </a:cxn>
                <a:cxn ang="0">
                  <a:pos x="18" y="10"/>
                </a:cxn>
                <a:cxn ang="0">
                  <a:pos x="14" y="3"/>
                </a:cxn>
                <a:cxn ang="0">
                  <a:pos x="14" y="0"/>
                </a:cxn>
                <a:cxn ang="0">
                  <a:pos x="14" y="0"/>
                </a:cxn>
                <a:cxn ang="0">
                  <a:pos x="0" y="0"/>
                </a:cxn>
              </a:cxnLst>
              <a:rect l="0" t="0" r="r" b="b"/>
              <a:pathLst>
                <a:path w="53" h="56">
                  <a:moveTo>
                    <a:pt x="0" y="0"/>
                  </a:moveTo>
                  <a:lnTo>
                    <a:pt x="0" y="0"/>
                  </a:lnTo>
                  <a:lnTo>
                    <a:pt x="0" y="7"/>
                  </a:lnTo>
                  <a:lnTo>
                    <a:pt x="3" y="18"/>
                  </a:lnTo>
                  <a:lnTo>
                    <a:pt x="7" y="25"/>
                  </a:lnTo>
                  <a:lnTo>
                    <a:pt x="14" y="35"/>
                  </a:lnTo>
                  <a:lnTo>
                    <a:pt x="21" y="42"/>
                  </a:lnTo>
                  <a:lnTo>
                    <a:pt x="28" y="49"/>
                  </a:lnTo>
                  <a:lnTo>
                    <a:pt x="39" y="53"/>
                  </a:lnTo>
                  <a:lnTo>
                    <a:pt x="49" y="56"/>
                  </a:lnTo>
                  <a:lnTo>
                    <a:pt x="53" y="42"/>
                  </a:lnTo>
                  <a:lnTo>
                    <a:pt x="46" y="39"/>
                  </a:lnTo>
                  <a:lnTo>
                    <a:pt x="39" y="35"/>
                  </a:lnTo>
                  <a:lnTo>
                    <a:pt x="32" y="32"/>
                  </a:lnTo>
                  <a:lnTo>
                    <a:pt x="25" y="25"/>
                  </a:lnTo>
                  <a:lnTo>
                    <a:pt x="21" y="18"/>
                  </a:lnTo>
                  <a:lnTo>
                    <a:pt x="18" y="10"/>
                  </a:lnTo>
                  <a:lnTo>
                    <a:pt x="14" y="3"/>
                  </a:lnTo>
                  <a:lnTo>
                    <a:pt x="14" y="0"/>
                  </a:lnTo>
                  <a:lnTo>
                    <a:pt x="14" y="0"/>
                  </a:lnTo>
                  <a:lnTo>
                    <a:pt x="0" y="0"/>
                  </a:lnTo>
                  <a:close/>
                </a:path>
              </a:pathLst>
            </a:custGeom>
            <a:solidFill>
              <a:srgbClr val="0E0D0D"/>
            </a:solidFill>
            <a:ln w="9525">
              <a:noFill/>
              <a:round/>
              <a:headEnd/>
              <a:tailEnd/>
            </a:ln>
          </p:spPr>
          <p:txBody>
            <a:bodyPr/>
            <a:lstStyle/>
            <a:p>
              <a:endParaRPr lang="en-US" dirty="0"/>
            </a:p>
          </p:txBody>
        </p:sp>
        <p:sp>
          <p:nvSpPr>
            <p:cNvPr id="180" name="Freeform 178"/>
            <p:cNvSpPr>
              <a:spLocks/>
            </p:cNvSpPr>
            <p:nvPr/>
          </p:nvSpPr>
          <p:spPr bwMode="auto">
            <a:xfrm>
              <a:off x="3859" y="2139"/>
              <a:ext cx="25" cy="74"/>
            </a:xfrm>
            <a:custGeom>
              <a:avLst/>
              <a:gdLst/>
              <a:ahLst/>
              <a:cxnLst>
                <a:cxn ang="0">
                  <a:pos x="7" y="10"/>
                </a:cxn>
                <a:cxn ang="0">
                  <a:pos x="10" y="0"/>
                </a:cxn>
                <a:cxn ang="0">
                  <a:pos x="7" y="3"/>
                </a:cxn>
                <a:cxn ang="0">
                  <a:pos x="7" y="7"/>
                </a:cxn>
                <a:cxn ang="0">
                  <a:pos x="3" y="10"/>
                </a:cxn>
                <a:cxn ang="0">
                  <a:pos x="3" y="14"/>
                </a:cxn>
                <a:cxn ang="0">
                  <a:pos x="3" y="17"/>
                </a:cxn>
                <a:cxn ang="0">
                  <a:pos x="3" y="21"/>
                </a:cxn>
                <a:cxn ang="0">
                  <a:pos x="3" y="24"/>
                </a:cxn>
                <a:cxn ang="0">
                  <a:pos x="0" y="28"/>
                </a:cxn>
                <a:cxn ang="0">
                  <a:pos x="0" y="35"/>
                </a:cxn>
                <a:cxn ang="0">
                  <a:pos x="0" y="38"/>
                </a:cxn>
                <a:cxn ang="0">
                  <a:pos x="0" y="46"/>
                </a:cxn>
                <a:cxn ang="0">
                  <a:pos x="0" y="49"/>
                </a:cxn>
                <a:cxn ang="0">
                  <a:pos x="0" y="56"/>
                </a:cxn>
                <a:cxn ang="0">
                  <a:pos x="0" y="60"/>
                </a:cxn>
                <a:cxn ang="0">
                  <a:pos x="0" y="67"/>
                </a:cxn>
                <a:cxn ang="0">
                  <a:pos x="0" y="74"/>
                </a:cxn>
                <a:cxn ang="0">
                  <a:pos x="14" y="74"/>
                </a:cxn>
                <a:cxn ang="0">
                  <a:pos x="14" y="67"/>
                </a:cxn>
                <a:cxn ang="0">
                  <a:pos x="14" y="60"/>
                </a:cxn>
                <a:cxn ang="0">
                  <a:pos x="14" y="56"/>
                </a:cxn>
                <a:cxn ang="0">
                  <a:pos x="14" y="49"/>
                </a:cxn>
                <a:cxn ang="0">
                  <a:pos x="14" y="46"/>
                </a:cxn>
                <a:cxn ang="0">
                  <a:pos x="14" y="42"/>
                </a:cxn>
                <a:cxn ang="0">
                  <a:pos x="18" y="35"/>
                </a:cxn>
                <a:cxn ang="0">
                  <a:pos x="18" y="31"/>
                </a:cxn>
                <a:cxn ang="0">
                  <a:pos x="18" y="28"/>
                </a:cxn>
                <a:cxn ang="0">
                  <a:pos x="18" y="24"/>
                </a:cxn>
                <a:cxn ang="0">
                  <a:pos x="18" y="21"/>
                </a:cxn>
                <a:cxn ang="0">
                  <a:pos x="18" y="17"/>
                </a:cxn>
                <a:cxn ang="0">
                  <a:pos x="21" y="14"/>
                </a:cxn>
                <a:cxn ang="0">
                  <a:pos x="21" y="14"/>
                </a:cxn>
                <a:cxn ang="0">
                  <a:pos x="21" y="10"/>
                </a:cxn>
                <a:cxn ang="0">
                  <a:pos x="21" y="10"/>
                </a:cxn>
                <a:cxn ang="0">
                  <a:pos x="25" y="3"/>
                </a:cxn>
                <a:cxn ang="0">
                  <a:pos x="7" y="10"/>
                </a:cxn>
              </a:cxnLst>
              <a:rect l="0" t="0" r="r" b="b"/>
              <a:pathLst>
                <a:path w="25" h="74">
                  <a:moveTo>
                    <a:pt x="7" y="10"/>
                  </a:moveTo>
                  <a:lnTo>
                    <a:pt x="10" y="0"/>
                  </a:lnTo>
                  <a:lnTo>
                    <a:pt x="7" y="3"/>
                  </a:lnTo>
                  <a:lnTo>
                    <a:pt x="7" y="7"/>
                  </a:lnTo>
                  <a:lnTo>
                    <a:pt x="3" y="10"/>
                  </a:lnTo>
                  <a:lnTo>
                    <a:pt x="3" y="14"/>
                  </a:lnTo>
                  <a:lnTo>
                    <a:pt x="3" y="17"/>
                  </a:lnTo>
                  <a:lnTo>
                    <a:pt x="3" y="21"/>
                  </a:lnTo>
                  <a:lnTo>
                    <a:pt x="3" y="24"/>
                  </a:lnTo>
                  <a:lnTo>
                    <a:pt x="0" y="28"/>
                  </a:lnTo>
                  <a:lnTo>
                    <a:pt x="0" y="35"/>
                  </a:lnTo>
                  <a:lnTo>
                    <a:pt x="0" y="38"/>
                  </a:lnTo>
                  <a:lnTo>
                    <a:pt x="0" y="46"/>
                  </a:lnTo>
                  <a:lnTo>
                    <a:pt x="0" y="49"/>
                  </a:lnTo>
                  <a:lnTo>
                    <a:pt x="0" y="56"/>
                  </a:lnTo>
                  <a:lnTo>
                    <a:pt x="0" y="60"/>
                  </a:lnTo>
                  <a:lnTo>
                    <a:pt x="0" y="67"/>
                  </a:lnTo>
                  <a:lnTo>
                    <a:pt x="0" y="74"/>
                  </a:lnTo>
                  <a:lnTo>
                    <a:pt x="14" y="74"/>
                  </a:lnTo>
                  <a:lnTo>
                    <a:pt x="14" y="67"/>
                  </a:lnTo>
                  <a:lnTo>
                    <a:pt x="14" y="60"/>
                  </a:lnTo>
                  <a:lnTo>
                    <a:pt x="14" y="56"/>
                  </a:lnTo>
                  <a:lnTo>
                    <a:pt x="14" y="49"/>
                  </a:lnTo>
                  <a:lnTo>
                    <a:pt x="14" y="46"/>
                  </a:lnTo>
                  <a:lnTo>
                    <a:pt x="14" y="42"/>
                  </a:lnTo>
                  <a:lnTo>
                    <a:pt x="18" y="35"/>
                  </a:lnTo>
                  <a:lnTo>
                    <a:pt x="18" y="31"/>
                  </a:lnTo>
                  <a:lnTo>
                    <a:pt x="18" y="28"/>
                  </a:lnTo>
                  <a:lnTo>
                    <a:pt x="18" y="24"/>
                  </a:lnTo>
                  <a:lnTo>
                    <a:pt x="18" y="21"/>
                  </a:lnTo>
                  <a:lnTo>
                    <a:pt x="18" y="17"/>
                  </a:lnTo>
                  <a:lnTo>
                    <a:pt x="21" y="14"/>
                  </a:lnTo>
                  <a:lnTo>
                    <a:pt x="21" y="14"/>
                  </a:lnTo>
                  <a:lnTo>
                    <a:pt x="21" y="10"/>
                  </a:lnTo>
                  <a:lnTo>
                    <a:pt x="21" y="10"/>
                  </a:lnTo>
                  <a:lnTo>
                    <a:pt x="25" y="3"/>
                  </a:lnTo>
                  <a:lnTo>
                    <a:pt x="7" y="10"/>
                  </a:lnTo>
                  <a:close/>
                </a:path>
              </a:pathLst>
            </a:custGeom>
            <a:solidFill>
              <a:srgbClr val="0E0D0D"/>
            </a:solidFill>
            <a:ln w="9525">
              <a:noFill/>
              <a:round/>
              <a:headEnd/>
              <a:tailEnd/>
            </a:ln>
          </p:spPr>
          <p:txBody>
            <a:bodyPr/>
            <a:lstStyle/>
            <a:p>
              <a:endParaRPr lang="en-US" dirty="0"/>
            </a:p>
          </p:txBody>
        </p:sp>
        <p:sp>
          <p:nvSpPr>
            <p:cNvPr id="181" name="Freeform 179"/>
            <p:cNvSpPr>
              <a:spLocks/>
            </p:cNvSpPr>
            <p:nvPr/>
          </p:nvSpPr>
          <p:spPr bwMode="auto">
            <a:xfrm>
              <a:off x="3862" y="2103"/>
              <a:ext cx="22" cy="46"/>
            </a:xfrm>
            <a:custGeom>
              <a:avLst/>
              <a:gdLst/>
              <a:ahLst/>
              <a:cxnLst>
                <a:cxn ang="0">
                  <a:pos x="7" y="0"/>
                </a:cxn>
                <a:cxn ang="0">
                  <a:pos x="7" y="0"/>
                </a:cxn>
                <a:cxn ang="0">
                  <a:pos x="4" y="4"/>
                </a:cxn>
                <a:cxn ang="0">
                  <a:pos x="0" y="11"/>
                </a:cxn>
                <a:cxn ang="0">
                  <a:pos x="0" y="18"/>
                </a:cxn>
                <a:cxn ang="0">
                  <a:pos x="0" y="21"/>
                </a:cxn>
                <a:cxn ang="0">
                  <a:pos x="0" y="28"/>
                </a:cxn>
                <a:cxn ang="0">
                  <a:pos x="0" y="32"/>
                </a:cxn>
                <a:cxn ang="0">
                  <a:pos x="4" y="39"/>
                </a:cxn>
                <a:cxn ang="0">
                  <a:pos x="4" y="46"/>
                </a:cxn>
                <a:cxn ang="0">
                  <a:pos x="22" y="39"/>
                </a:cxn>
                <a:cxn ang="0">
                  <a:pos x="18" y="36"/>
                </a:cxn>
                <a:cxn ang="0">
                  <a:pos x="18" y="32"/>
                </a:cxn>
                <a:cxn ang="0">
                  <a:pos x="18" y="25"/>
                </a:cxn>
                <a:cxn ang="0">
                  <a:pos x="18" y="21"/>
                </a:cxn>
                <a:cxn ang="0">
                  <a:pos x="18" y="18"/>
                </a:cxn>
                <a:cxn ang="0">
                  <a:pos x="18" y="14"/>
                </a:cxn>
                <a:cxn ang="0">
                  <a:pos x="18" y="11"/>
                </a:cxn>
                <a:cxn ang="0">
                  <a:pos x="18" y="7"/>
                </a:cxn>
                <a:cxn ang="0">
                  <a:pos x="18" y="7"/>
                </a:cxn>
                <a:cxn ang="0">
                  <a:pos x="7" y="0"/>
                </a:cxn>
              </a:cxnLst>
              <a:rect l="0" t="0" r="r" b="b"/>
              <a:pathLst>
                <a:path w="22" h="46">
                  <a:moveTo>
                    <a:pt x="7" y="0"/>
                  </a:moveTo>
                  <a:lnTo>
                    <a:pt x="7" y="0"/>
                  </a:lnTo>
                  <a:lnTo>
                    <a:pt x="4" y="4"/>
                  </a:lnTo>
                  <a:lnTo>
                    <a:pt x="0" y="11"/>
                  </a:lnTo>
                  <a:lnTo>
                    <a:pt x="0" y="18"/>
                  </a:lnTo>
                  <a:lnTo>
                    <a:pt x="0" y="21"/>
                  </a:lnTo>
                  <a:lnTo>
                    <a:pt x="0" y="28"/>
                  </a:lnTo>
                  <a:lnTo>
                    <a:pt x="0" y="32"/>
                  </a:lnTo>
                  <a:lnTo>
                    <a:pt x="4" y="39"/>
                  </a:lnTo>
                  <a:lnTo>
                    <a:pt x="4" y="46"/>
                  </a:lnTo>
                  <a:lnTo>
                    <a:pt x="22" y="39"/>
                  </a:lnTo>
                  <a:lnTo>
                    <a:pt x="18" y="36"/>
                  </a:lnTo>
                  <a:lnTo>
                    <a:pt x="18" y="32"/>
                  </a:lnTo>
                  <a:lnTo>
                    <a:pt x="18" y="25"/>
                  </a:lnTo>
                  <a:lnTo>
                    <a:pt x="18" y="21"/>
                  </a:lnTo>
                  <a:lnTo>
                    <a:pt x="18" y="18"/>
                  </a:lnTo>
                  <a:lnTo>
                    <a:pt x="18" y="14"/>
                  </a:lnTo>
                  <a:lnTo>
                    <a:pt x="18" y="11"/>
                  </a:lnTo>
                  <a:lnTo>
                    <a:pt x="18" y="7"/>
                  </a:lnTo>
                  <a:lnTo>
                    <a:pt x="18" y="7"/>
                  </a:lnTo>
                  <a:lnTo>
                    <a:pt x="7" y="0"/>
                  </a:lnTo>
                  <a:close/>
                </a:path>
              </a:pathLst>
            </a:custGeom>
            <a:solidFill>
              <a:srgbClr val="0E0D0D"/>
            </a:solidFill>
            <a:ln w="9525">
              <a:noFill/>
              <a:round/>
              <a:headEnd/>
              <a:tailEnd/>
            </a:ln>
          </p:spPr>
          <p:txBody>
            <a:bodyPr/>
            <a:lstStyle/>
            <a:p>
              <a:endParaRPr lang="en-US" dirty="0"/>
            </a:p>
          </p:txBody>
        </p:sp>
        <p:sp>
          <p:nvSpPr>
            <p:cNvPr id="182" name="Freeform 180"/>
            <p:cNvSpPr>
              <a:spLocks/>
            </p:cNvSpPr>
            <p:nvPr/>
          </p:nvSpPr>
          <p:spPr bwMode="auto">
            <a:xfrm>
              <a:off x="3869" y="2078"/>
              <a:ext cx="36" cy="32"/>
            </a:xfrm>
            <a:custGeom>
              <a:avLst/>
              <a:gdLst/>
              <a:ahLst/>
              <a:cxnLst>
                <a:cxn ang="0">
                  <a:pos x="29" y="0"/>
                </a:cxn>
                <a:cxn ang="0">
                  <a:pos x="29" y="0"/>
                </a:cxn>
                <a:cxn ang="0">
                  <a:pos x="25" y="0"/>
                </a:cxn>
                <a:cxn ang="0">
                  <a:pos x="22" y="4"/>
                </a:cxn>
                <a:cxn ang="0">
                  <a:pos x="15" y="4"/>
                </a:cxn>
                <a:cxn ang="0">
                  <a:pos x="11" y="7"/>
                </a:cxn>
                <a:cxn ang="0">
                  <a:pos x="8" y="11"/>
                </a:cxn>
                <a:cxn ang="0">
                  <a:pos x="4" y="15"/>
                </a:cxn>
                <a:cxn ang="0">
                  <a:pos x="0" y="22"/>
                </a:cxn>
                <a:cxn ang="0">
                  <a:pos x="0" y="25"/>
                </a:cxn>
                <a:cxn ang="0">
                  <a:pos x="11" y="32"/>
                </a:cxn>
                <a:cxn ang="0">
                  <a:pos x="15" y="29"/>
                </a:cxn>
                <a:cxn ang="0">
                  <a:pos x="18" y="25"/>
                </a:cxn>
                <a:cxn ang="0">
                  <a:pos x="18" y="22"/>
                </a:cxn>
                <a:cxn ang="0">
                  <a:pos x="22" y="22"/>
                </a:cxn>
                <a:cxn ang="0">
                  <a:pos x="25" y="18"/>
                </a:cxn>
                <a:cxn ang="0">
                  <a:pos x="29" y="18"/>
                </a:cxn>
                <a:cxn ang="0">
                  <a:pos x="32" y="15"/>
                </a:cxn>
                <a:cxn ang="0">
                  <a:pos x="36" y="15"/>
                </a:cxn>
                <a:cxn ang="0">
                  <a:pos x="36" y="15"/>
                </a:cxn>
                <a:cxn ang="0">
                  <a:pos x="29" y="0"/>
                </a:cxn>
              </a:cxnLst>
              <a:rect l="0" t="0" r="r" b="b"/>
              <a:pathLst>
                <a:path w="36" h="32">
                  <a:moveTo>
                    <a:pt x="29" y="0"/>
                  </a:moveTo>
                  <a:lnTo>
                    <a:pt x="29" y="0"/>
                  </a:lnTo>
                  <a:lnTo>
                    <a:pt x="25" y="0"/>
                  </a:lnTo>
                  <a:lnTo>
                    <a:pt x="22" y="4"/>
                  </a:lnTo>
                  <a:lnTo>
                    <a:pt x="15" y="4"/>
                  </a:lnTo>
                  <a:lnTo>
                    <a:pt x="11" y="7"/>
                  </a:lnTo>
                  <a:lnTo>
                    <a:pt x="8" y="11"/>
                  </a:lnTo>
                  <a:lnTo>
                    <a:pt x="4" y="15"/>
                  </a:lnTo>
                  <a:lnTo>
                    <a:pt x="0" y="22"/>
                  </a:lnTo>
                  <a:lnTo>
                    <a:pt x="0" y="25"/>
                  </a:lnTo>
                  <a:lnTo>
                    <a:pt x="11" y="32"/>
                  </a:lnTo>
                  <a:lnTo>
                    <a:pt x="15" y="29"/>
                  </a:lnTo>
                  <a:lnTo>
                    <a:pt x="18" y="25"/>
                  </a:lnTo>
                  <a:lnTo>
                    <a:pt x="18" y="22"/>
                  </a:lnTo>
                  <a:lnTo>
                    <a:pt x="22" y="22"/>
                  </a:lnTo>
                  <a:lnTo>
                    <a:pt x="25" y="18"/>
                  </a:lnTo>
                  <a:lnTo>
                    <a:pt x="29" y="18"/>
                  </a:lnTo>
                  <a:lnTo>
                    <a:pt x="32" y="15"/>
                  </a:lnTo>
                  <a:lnTo>
                    <a:pt x="36" y="15"/>
                  </a:lnTo>
                  <a:lnTo>
                    <a:pt x="36" y="15"/>
                  </a:lnTo>
                  <a:lnTo>
                    <a:pt x="29" y="0"/>
                  </a:lnTo>
                  <a:close/>
                </a:path>
              </a:pathLst>
            </a:custGeom>
            <a:solidFill>
              <a:srgbClr val="0E0D0D"/>
            </a:solidFill>
            <a:ln w="9525">
              <a:noFill/>
              <a:round/>
              <a:headEnd/>
              <a:tailEnd/>
            </a:ln>
          </p:spPr>
          <p:txBody>
            <a:bodyPr/>
            <a:lstStyle/>
            <a:p>
              <a:endParaRPr lang="en-US" dirty="0"/>
            </a:p>
          </p:txBody>
        </p:sp>
        <p:sp>
          <p:nvSpPr>
            <p:cNvPr id="183" name="Freeform 181"/>
            <p:cNvSpPr>
              <a:spLocks/>
            </p:cNvSpPr>
            <p:nvPr/>
          </p:nvSpPr>
          <p:spPr bwMode="auto">
            <a:xfrm>
              <a:off x="3898" y="2068"/>
              <a:ext cx="60" cy="25"/>
            </a:xfrm>
            <a:custGeom>
              <a:avLst/>
              <a:gdLst/>
              <a:ahLst/>
              <a:cxnLst>
                <a:cxn ang="0">
                  <a:pos x="60" y="0"/>
                </a:cxn>
                <a:cxn ang="0">
                  <a:pos x="60" y="0"/>
                </a:cxn>
                <a:cxn ang="0">
                  <a:pos x="49" y="0"/>
                </a:cxn>
                <a:cxn ang="0">
                  <a:pos x="42" y="0"/>
                </a:cxn>
                <a:cxn ang="0">
                  <a:pos x="35" y="0"/>
                </a:cxn>
                <a:cxn ang="0">
                  <a:pos x="28" y="0"/>
                </a:cxn>
                <a:cxn ang="0">
                  <a:pos x="21" y="3"/>
                </a:cxn>
                <a:cxn ang="0">
                  <a:pos x="14" y="3"/>
                </a:cxn>
                <a:cxn ang="0">
                  <a:pos x="7" y="7"/>
                </a:cxn>
                <a:cxn ang="0">
                  <a:pos x="0" y="10"/>
                </a:cxn>
                <a:cxn ang="0">
                  <a:pos x="7" y="25"/>
                </a:cxn>
                <a:cxn ang="0">
                  <a:pos x="14" y="21"/>
                </a:cxn>
                <a:cxn ang="0">
                  <a:pos x="21" y="21"/>
                </a:cxn>
                <a:cxn ang="0">
                  <a:pos x="28" y="17"/>
                </a:cxn>
                <a:cxn ang="0">
                  <a:pos x="32" y="17"/>
                </a:cxn>
                <a:cxn ang="0">
                  <a:pos x="39" y="14"/>
                </a:cxn>
                <a:cxn ang="0">
                  <a:pos x="42" y="14"/>
                </a:cxn>
                <a:cxn ang="0">
                  <a:pos x="49" y="14"/>
                </a:cxn>
                <a:cxn ang="0">
                  <a:pos x="56" y="17"/>
                </a:cxn>
                <a:cxn ang="0">
                  <a:pos x="56" y="17"/>
                </a:cxn>
                <a:cxn ang="0">
                  <a:pos x="60" y="0"/>
                </a:cxn>
              </a:cxnLst>
              <a:rect l="0" t="0" r="r" b="b"/>
              <a:pathLst>
                <a:path w="60" h="25">
                  <a:moveTo>
                    <a:pt x="60" y="0"/>
                  </a:moveTo>
                  <a:lnTo>
                    <a:pt x="60" y="0"/>
                  </a:lnTo>
                  <a:lnTo>
                    <a:pt x="49" y="0"/>
                  </a:lnTo>
                  <a:lnTo>
                    <a:pt x="42" y="0"/>
                  </a:lnTo>
                  <a:lnTo>
                    <a:pt x="35" y="0"/>
                  </a:lnTo>
                  <a:lnTo>
                    <a:pt x="28" y="0"/>
                  </a:lnTo>
                  <a:lnTo>
                    <a:pt x="21" y="3"/>
                  </a:lnTo>
                  <a:lnTo>
                    <a:pt x="14" y="3"/>
                  </a:lnTo>
                  <a:lnTo>
                    <a:pt x="7" y="7"/>
                  </a:lnTo>
                  <a:lnTo>
                    <a:pt x="0" y="10"/>
                  </a:lnTo>
                  <a:lnTo>
                    <a:pt x="7" y="25"/>
                  </a:lnTo>
                  <a:lnTo>
                    <a:pt x="14" y="21"/>
                  </a:lnTo>
                  <a:lnTo>
                    <a:pt x="21" y="21"/>
                  </a:lnTo>
                  <a:lnTo>
                    <a:pt x="28" y="17"/>
                  </a:lnTo>
                  <a:lnTo>
                    <a:pt x="32" y="17"/>
                  </a:lnTo>
                  <a:lnTo>
                    <a:pt x="39" y="14"/>
                  </a:lnTo>
                  <a:lnTo>
                    <a:pt x="42" y="14"/>
                  </a:lnTo>
                  <a:lnTo>
                    <a:pt x="49" y="14"/>
                  </a:lnTo>
                  <a:lnTo>
                    <a:pt x="56" y="17"/>
                  </a:lnTo>
                  <a:lnTo>
                    <a:pt x="56" y="17"/>
                  </a:lnTo>
                  <a:lnTo>
                    <a:pt x="60" y="0"/>
                  </a:lnTo>
                  <a:close/>
                </a:path>
              </a:pathLst>
            </a:custGeom>
            <a:solidFill>
              <a:srgbClr val="0E0D0D"/>
            </a:solidFill>
            <a:ln w="9525">
              <a:noFill/>
              <a:round/>
              <a:headEnd/>
              <a:tailEnd/>
            </a:ln>
          </p:spPr>
          <p:txBody>
            <a:bodyPr/>
            <a:lstStyle/>
            <a:p>
              <a:endParaRPr lang="en-US" dirty="0"/>
            </a:p>
          </p:txBody>
        </p:sp>
        <p:sp>
          <p:nvSpPr>
            <p:cNvPr id="184" name="Freeform 182"/>
            <p:cNvSpPr>
              <a:spLocks/>
            </p:cNvSpPr>
            <p:nvPr/>
          </p:nvSpPr>
          <p:spPr bwMode="auto">
            <a:xfrm>
              <a:off x="3954" y="2068"/>
              <a:ext cx="177" cy="95"/>
            </a:xfrm>
            <a:custGeom>
              <a:avLst/>
              <a:gdLst/>
              <a:ahLst/>
              <a:cxnLst>
                <a:cxn ang="0">
                  <a:pos x="177" y="85"/>
                </a:cxn>
                <a:cxn ang="0">
                  <a:pos x="170" y="81"/>
                </a:cxn>
                <a:cxn ang="0">
                  <a:pos x="163" y="78"/>
                </a:cxn>
                <a:cxn ang="0">
                  <a:pos x="153" y="71"/>
                </a:cxn>
                <a:cxn ang="0">
                  <a:pos x="142" y="67"/>
                </a:cxn>
                <a:cxn ang="0">
                  <a:pos x="135" y="60"/>
                </a:cxn>
                <a:cxn ang="0">
                  <a:pos x="124" y="56"/>
                </a:cxn>
                <a:cxn ang="0">
                  <a:pos x="114" y="49"/>
                </a:cxn>
                <a:cxn ang="0">
                  <a:pos x="103" y="42"/>
                </a:cxn>
                <a:cxn ang="0">
                  <a:pos x="92" y="39"/>
                </a:cxn>
                <a:cxn ang="0">
                  <a:pos x="82" y="32"/>
                </a:cxn>
                <a:cxn ang="0">
                  <a:pos x="71" y="28"/>
                </a:cxn>
                <a:cxn ang="0">
                  <a:pos x="61" y="21"/>
                </a:cxn>
                <a:cxn ang="0">
                  <a:pos x="50" y="17"/>
                </a:cxn>
                <a:cxn ang="0">
                  <a:pos x="39" y="14"/>
                </a:cxn>
                <a:cxn ang="0">
                  <a:pos x="25" y="7"/>
                </a:cxn>
                <a:cxn ang="0">
                  <a:pos x="15" y="3"/>
                </a:cxn>
                <a:cxn ang="0">
                  <a:pos x="4" y="0"/>
                </a:cxn>
                <a:cxn ang="0">
                  <a:pos x="0" y="17"/>
                </a:cxn>
                <a:cxn ang="0">
                  <a:pos x="11" y="21"/>
                </a:cxn>
                <a:cxn ang="0">
                  <a:pos x="22" y="25"/>
                </a:cxn>
                <a:cxn ang="0">
                  <a:pos x="32" y="28"/>
                </a:cxn>
                <a:cxn ang="0">
                  <a:pos x="43" y="32"/>
                </a:cxn>
                <a:cxn ang="0">
                  <a:pos x="53" y="35"/>
                </a:cxn>
                <a:cxn ang="0">
                  <a:pos x="64" y="42"/>
                </a:cxn>
                <a:cxn ang="0">
                  <a:pos x="75" y="46"/>
                </a:cxn>
                <a:cxn ang="0">
                  <a:pos x="85" y="53"/>
                </a:cxn>
                <a:cxn ang="0">
                  <a:pos x="96" y="56"/>
                </a:cxn>
                <a:cxn ang="0">
                  <a:pos x="107" y="63"/>
                </a:cxn>
                <a:cxn ang="0">
                  <a:pos x="117" y="67"/>
                </a:cxn>
                <a:cxn ang="0">
                  <a:pos x="124" y="74"/>
                </a:cxn>
                <a:cxn ang="0">
                  <a:pos x="135" y="81"/>
                </a:cxn>
                <a:cxn ang="0">
                  <a:pos x="145" y="85"/>
                </a:cxn>
                <a:cxn ang="0">
                  <a:pos x="156" y="88"/>
                </a:cxn>
                <a:cxn ang="0">
                  <a:pos x="167" y="95"/>
                </a:cxn>
                <a:cxn ang="0">
                  <a:pos x="160" y="88"/>
                </a:cxn>
                <a:cxn ang="0">
                  <a:pos x="177" y="85"/>
                </a:cxn>
              </a:cxnLst>
              <a:rect l="0" t="0" r="r" b="b"/>
              <a:pathLst>
                <a:path w="177" h="95">
                  <a:moveTo>
                    <a:pt x="177" y="85"/>
                  </a:moveTo>
                  <a:lnTo>
                    <a:pt x="170" y="81"/>
                  </a:lnTo>
                  <a:lnTo>
                    <a:pt x="163" y="78"/>
                  </a:lnTo>
                  <a:lnTo>
                    <a:pt x="153" y="71"/>
                  </a:lnTo>
                  <a:lnTo>
                    <a:pt x="142" y="67"/>
                  </a:lnTo>
                  <a:lnTo>
                    <a:pt x="135" y="60"/>
                  </a:lnTo>
                  <a:lnTo>
                    <a:pt x="124" y="56"/>
                  </a:lnTo>
                  <a:lnTo>
                    <a:pt x="114" y="49"/>
                  </a:lnTo>
                  <a:lnTo>
                    <a:pt x="103" y="42"/>
                  </a:lnTo>
                  <a:lnTo>
                    <a:pt x="92" y="39"/>
                  </a:lnTo>
                  <a:lnTo>
                    <a:pt x="82" y="32"/>
                  </a:lnTo>
                  <a:lnTo>
                    <a:pt x="71" y="28"/>
                  </a:lnTo>
                  <a:lnTo>
                    <a:pt x="61" y="21"/>
                  </a:lnTo>
                  <a:lnTo>
                    <a:pt x="50" y="17"/>
                  </a:lnTo>
                  <a:lnTo>
                    <a:pt x="39" y="14"/>
                  </a:lnTo>
                  <a:lnTo>
                    <a:pt x="25" y="7"/>
                  </a:lnTo>
                  <a:lnTo>
                    <a:pt x="15" y="3"/>
                  </a:lnTo>
                  <a:lnTo>
                    <a:pt x="4" y="0"/>
                  </a:lnTo>
                  <a:lnTo>
                    <a:pt x="0" y="17"/>
                  </a:lnTo>
                  <a:lnTo>
                    <a:pt x="11" y="21"/>
                  </a:lnTo>
                  <a:lnTo>
                    <a:pt x="22" y="25"/>
                  </a:lnTo>
                  <a:lnTo>
                    <a:pt x="32" y="28"/>
                  </a:lnTo>
                  <a:lnTo>
                    <a:pt x="43" y="32"/>
                  </a:lnTo>
                  <a:lnTo>
                    <a:pt x="53" y="35"/>
                  </a:lnTo>
                  <a:lnTo>
                    <a:pt x="64" y="42"/>
                  </a:lnTo>
                  <a:lnTo>
                    <a:pt x="75" y="46"/>
                  </a:lnTo>
                  <a:lnTo>
                    <a:pt x="85" y="53"/>
                  </a:lnTo>
                  <a:lnTo>
                    <a:pt x="96" y="56"/>
                  </a:lnTo>
                  <a:lnTo>
                    <a:pt x="107" y="63"/>
                  </a:lnTo>
                  <a:lnTo>
                    <a:pt x="117" y="67"/>
                  </a:lnTo>
                  <a:lnTo>
                    <a:pt x="124" y="74"/>
                  </a:lnTo>
                  <a:lnTo>
                    <a:pt x="135" y="81"/>
                  </a:lnTo>
                  <a:lnTo>
                    <a:pt x="145" y="85"/>
                  </a:lnTo>
                  <a:lnTo>
                    <a:pt x="156" y="88"/>
                  </a:lnTo>
                  <a:lnTo>
                    <a:pt x="167" y="95"/>
                  </a:lnTo>
                  <a:lnTo>
                    <a:pt x="160" y="88"/>
                  </a:lnTo>
                  <a:lnTo>
                    <a:pt x="177" y="85"/>
                  </a:lnTo>
                  <a:close/>
                </a:path>
              </a:pathLst>
            </a:custGeom>
            <a:solidFill>
              <a:srgbClr val="0E0D0D"/>
            </a:solidFill>
            <a:ln w="9525">
              <a:noFill/>
              <a:round/>
              <a:headEnd/>
              <a:tailEnd/>
            </a:ln>
          </p:spPr>
          <p:txBody>
            <a:bodyPr/>
            <a:lstStyle/>
            <a:p>
              <a:endParaRPr lang="en-US" dirty="0"/>
            </a:p>
          </p:txBody>
        </p:sp>
        <p:sp>
          <p:nvSpPr>
            <p:cNvPr id="185" name="Freeform 183"/>
            <p:cNvSpPr>
              <a:spLocks/>
            </p:cNvSpPr>
            <p:nvPr/>
          </p:nvSpPr>
          <p:spPr bwMode="auto">
            <a:xfrm>
              <a:off x="4114" y="2153"/>
              <a:ext cx="24" cy="159"/>
            </a:xfrm>
            <a:custGeom>
              <a:avLst/>
              <a:gdLst/>
              <a:ahLst/>
              <a:cxnLst>
                <a:cxn ang="0">
                  <a:pos x="14" y="159"/>
                </a:cxn>
                <a:cxn ang="0">
                  <a:pos x="21" y="152"/>
                </a:cxn>
                <a:cxn ang="0">
                  <a:pos x="21" y="141"/>
                </a:cxn>
                <a:cxn ang="0">
                  <a:pos x="24" y="134"/>
                </a:cxn>
                <a:cxn ang="0">
                  <a:pos x="24" y="124"/>
                </a:cxn>
                <a:cxn ang="0">
                  <a:pos x="24" y="113"/>
                </a:cxn>
                <a:cxn ang="0">
                  <a:pos x="24" y="106"/>
                </a:cxn>
                <a:cxn ang="0">
                  <a:pos x="24" y="95"/>
                </a:cxn>
                <a:cxn ang="0">
                  <a:pos x="24" y="85"/>
                </a:cxn>
                <a:cxn ang="0">
                  <a:pos x="24" y="78"/>
                </a:cxn>
                <a:cxn ang="0">
                  <a:pos x="24" y="67"/>
                </a:cxn>
                <a:cxn ang="0">
                  <a:pos x="24" y="56"/>
                </a:cxn>
                <a:cxn ang="0">
                  <a:pos x="24" y="49"/>
                </a:cxn>
                <a:cxn ang="0">
                  <a:pos x="21" y="39"/>
                </a:cxn>
                <a:cxn ang="0">
                  <a:pos x="21" y="28"/>
                </a:cxn>
                <a:cxn ang="0">
                  <a:pos x="21" y="21"/>
                </a:cxn>
                <a:cxn ang="0">
                  <a:pos x="17" y="10"/>
                </a:cxn>
                <a:cxn ang="0">
                  <a:pos x="17" y="0"/>
                </a:cxn>
                <a:cxn ang="0">
                  <a:pos x="0" y="3"/>
                </a:cxn>
                <a:cxn ang="0">
                  <a:pos x="3" y="14"/>
                </a:cxn>
                <a:cxn ang="0">
                  <a:pos x="3" y="24"/>
                </a:cxn>
                <a:cxn ang="0">
                  <a:pos x="7" y="32"/>
                </a:cxn>
                <a:cxn ang="0">
                  <a:pos x="7" y="42"/>
                </a:cxn>
                <a:cxn ang="0">
                  <a:pos x="7" y="49"/>
                </a:cxn>
                <a:cxn ang="0">
                  <a:pos x="10" y="60"/>
                </a:cxn>
                <a:cxn ang="0">
                  <a:pos x="10" y="67"/>
                </a:cxn>
                <a:cxn ang="0">
                  <a:pos x="10" y="78"/>
                </a:cxn>
                <a:cxn ang="0">
                  <a:pos x="10" y="85"/>
                </a:cxn>
                <a:cxn ang="0">
                  <a:pos x="10" y="95"/>
                </a:cxn>
                <a:cxn ang="0">
                  <a:pos x="10" y="102"/>
                </a:cxn>
                <a:cxn ang="0">
                  <a:pos x="10" y="113"/>
                </a:cxn>
                <a:cxn ang="0">
                  <a:pos x="10" y="124"/>
                </a:cxn>
                <a:cxn ang="0">
                  <a:pos x="7" y="131"/>
                </a:cxn>
                <a:cxn ang="0">
                  <a:pos x="7" y="141"/>
                </a:cxn>
                <a:cxn ang="0">
                  <a:pos x="7" y="148"/>
                </a:cxn>
                <a:cxn ang="0">
                  <a:pos x="14" y="141"/>
                </a:cxn>
                <a:cxn ang="0">
                  <a:pos x="14" y="159"/>
                </a:cxn>
              </a:cxnLst>
              <a:rect l="0" t="0" r="r" b="b"/>
              <a:pathLst>
                <a:path w="24" h="159">
                  <a:moveTo>
                    <a:pt x="14" y="159"/>
                  </a:moveTo>
                  <a:lnTo>
                    <a:pt x="21" y="152"/>
                  </a:lnTo>
                  <a:lnTo>
                    <a:pt x="21" y="141"/>
                  </a:lnTo>
                  <a:lnTo>
                    <a:pt x="24" y="134"/>
                  </a:lnTo>
                  <a:lnTo>
                    <a:pt x="24" y="124"/>
                  </a:lnTo>
                  <a:lnTo>
                    <a:pt x="24" y="113"/>
                  </a:lnTo>
                  <a:lnTo>
                    <a:pt x="24" y="106"/>
                  </a:lnTo>
                  <a:lnTo>
                    <a:pt x="24" y="95"/>
                  </a:lnTo>
                  <a:lnTo>
                    <a:pt x="24" y="85"/>
                  </a:lnTo>
                  <a:lnTo>
                    <a:pt x="24" y="78"/>
                  </a:lnTo>
                  <a:lnTo>
                    <a:pt x="24" y="67"/>
                  </a:lnTo>
                  <a:lnTo>
                    <a:pt x="24" y="56"/>
                  </a:lnTo>
                  <a:lnTo>
                    <a:pt x="24" y="49"/>
                  </a:lnTo>
                  <a:lnTo>
                    <a:pt x="21" y="39"/>
                  </a:lnTo>
                  <a:lnTo>
                    <a:pt x="21" y="28"/>
                  </a:lnTo>
                  <a:lnTo>
                    <a:pt x="21" y="21"/>
                  </a:lnTo>
                  <a:lnTo>
                    <a:pt x="17" y="10"/>
                  </a:lnTo>
                  <a:lnTo>
                    <a:pt x="17" y="0"/>
                  </a:lnTo>
                  <a:lnTo>
                    <a:pt x="0" y="3"/>
                  </a:lnTo>
                  <a:lnTo>
                    <a:pt x="3" y="14"/>
                  </a:lnTo>
                  <a:lnTo>
                    <a:pt x="3" y="24"/>
                  </a:lnTo>
                  <a:lnTo>
                    <a:pt x="7" y="32"/>
                  </a:lnTo>
                  <a:lnTo>
                    <a:pt x="7" y="42"/>
                  </a:lnTo>
                  <a:lnTo>
                    <a:pt x="7" y="49"/>
                  </a:lnTo>
                  <a:lnTo>
                    <a:pt x="10" y="60"/>
                  </a:lnTo>
                  <a:lnTo>
                    <a:pt x="10" y="67"/>
                  </a:lnTo>
                  <a:lnTo>
                    <a:pt x="10" y="78"/>
                  </a:lnTo>
                  <a:lnTo>
                    <a:pt x="10" y="85"/>
                  </a:lnTo>
                  <a:lnTo>
                    <a:pt x="10" y="95"/>
                  </a:lnTo>
                  <a:lnTo>
                    <a:pt x="10" y="102"/>
                  </a:lnTo>
                  <a:lnTo>
                    <a:pt x="10" y="113"/>
                  </a:lnTo>
                  <a:lnTo>
                    <a:pt x="10" y="124"/>
                  </a:lnTo>
                  <a:lnTo>
                    <a:pt x="7" y="131"/>
                  </a:lnTo>
                  <a:lnTo>
                    <a:pt x="7" y="141"/>
                  </a:lnTo>
                  <a:lnTo>
                    <a:pt x="7" y="148"/>
                  </a:lnTo>
                  <a:lnTo>
                    <a:pt x="14" y="141"/>
                  </a:lnTo>
                  <a:lnTo>
                    <a:pt x="14" y="159"/>
                  </a:lnTo>
                  <a:close/>
                </a:path>
              </a:pathLst>
            </a:custGeom>
            <a:solidFill>
              <a:srgbClr val="0E0D0D"/>
            </a:solidFill>
            <a:ln w="9525">
              <a:noFill/>
              <a:round/>
              <a:headEnd/>
              <a:tailEnd/>
            </a:ln>
          </p:spPr>
          <p:txBody>
            <a:bodyPr/>
            <a:lstStyle/>
            <a:p>
              <a:endParaRPr lang="en-US" dirty="0"/>
            </a:p>
          </p:txBody>
        </p:sp>
        <p:sp>
          <p:nvSpPr>
            <p:cNvPr id="186" name="Freeform 184"/>
            <p:cNvSpPr>
              <a:spLocks/>
            </p:cNvSpPr>
            <p:nvPr/>
          </p:nvSpPr>
          <p:spPr bwMode="auto">
            <a:xfrm>
              <a:off x="4099" y="2294"/>
              <a:ext cx="29" cy="18"/>
            </a:xfrm>
            <a:custGeom>
              <a:avLst/>
              <a:gdLst/>
              <a:ahLst/>
              <a:cxnLst>
                <a:cxn ang="0">
                  <a:pos x="0" y="14"/>
                </a:cxn>
                <a:cxn ang="0">
                  <a:pos x="4" y="18"/>
                </a:cxn>
                <a:cxn ang="0">
                  <a:pos x="8" y="18"/>
                </a:cxn>
                <a:cxn ang="0">
                  <a:pos x="11" y="18"/>
                </a:cxn>
                <a:cxn ang="0">
                  <a:pos x="15" y="18"/>
                </a:cxn>
                <a:cxn ang="0">
                  <a:pos x="18" y="18"/>
                </a:cxn>
                <a:cxn ang="0">
                  <a:pos x="18" y="18"/>
                </a:cxn>
                <a:cxn ang="0">
                  <a:pos x="22" y="18"/>
                </a:cxn>
                <a:cxn ang="0">
                  <a:pos x="25" y="18"/>
                </a:cxn>
                <a:cxn ang="0">
                  <a:pos x="29" y="18"/>
                </a:cxn>
                <a:cxn ang="0">
                  <a:pos x="29" y="0"/>
                </a:cxn>
                <a:cxn ang="0">
                  <a:pos x="25" y="0"/>
                </a:cxn>
                <a:cxn ang="0">
                  <a:pos x="22" y="0"/>
                </a:cxn>
                <a:cxn ang="0">
                  <a:pos x="18" y="0"/>
                </a:cxn>
                <a:cxn ang="0">
                  <a:pos x="18" y="0"/>
                </a:cxn>
                <a:cxn ang="0">
                  <a:pos x="15" y="0"/>
                </a:cxn>
                <a:cxn ang="0">
                  <a:pos x="11" y="0"/>
                </a:cxn>
                <a:cxn ang="0">
                  <a:pos x="8" y="0"/>
                </a:cxn>
                <a:cxn ang="0">
                  <a:pos x="4" y="0"/>
                </a:cxn>
                <a:cxn ang="0">
                  <a:pos x="11" y="4"/>
                </a:cxn>
                <a:cxn ang="0">
                  <a:pos x="0" y="14"/>
                </a:cxn>
              </a:cxnLst>
              <a:rect l="0" t="0" r="r" b="b"/>
              <a:pathLst>
                <a:path w="29" h="18">
                  <a:moveTo>
                    <a:pt x="0" y="14"/>
                  </a:moveTo>
                  <a:lnTo>
                    <a:pt x="4" y="18"/>
                  </a:lnTo>
                  <a:lnTo>
                    <a:pt x="8" y="18"/>
                  </a:lnTo>
                  <a:lnTo>
                    <a:pt x="11" y="18"/>
                  </a:lnTo>
                  <a:lnTo>
                    <a:pt x="15" y="18"/>
                  </a:lnTo>
                  <a:lnTo>
                    <a:pt x="18" y="18"/>
                  </a:lnTo>
                  <a:lnTo>
                    <a:pt x="18" y="18"/>
                  </a:lnTo>
                  <a:lnTo>
                    <a:pt x="22" y="18"/>
                  </a:lnTo>
                  <a:lnTo>
                    <a:pt x="25" y="18"/>
                  </a:lnTo>
                  <a:lnTo>
                    <a:pt x="29" y="18"/>
                  </a:lnTo>
                  <a:lnTo>
                    <a:pt x="29" y="0"/>
                  </a:lnTo>
                  <a:lnTo>
                    <a:pt x="25" y="0"/>
                  </a:lnTo>
                  <a:lnTo>
                    <a:pt x="22" y="0"/>
                  </a:lnTo>
                  <a:lnTo>
                    <a:pt x="18" y="0"/>
                  </a:lnTo>
                  <a:lnTo>
                    <a:pt x="18" y="0"/>
                  </a:lnTo>
                  <a:lnTo>
                    <a:pt x="15" y="0"/>
                  </a:lnTo>
                  <a:lnTo>
                    <a:pt x="11" y="0"/>
                  </a:lnTo>
                  <a:lnTo>
                    <a:pt x="8" y="0"/>
                  </a:lnTo>
                  <a:lnTo>
                    <a:pt x="4" y="0"/>
                  </a:lnTo>
                  <a:lnTo>
                    <a:pt x="11" y="4"/>
                  </a:lnTo>
                  <a:lnTo>
                    <a:pt x="0" y="14"/>
                  </a:lnTo>
                  <a:close/>
                </a:path>
              </a:pathLst>
            </a:custGeom>
            <a:solidFill>
              <a:srgbClr val="0E0D0D"/>
            </a:solidFill>
            <a:ln w="9525">
              <a:noFill/>
              <a:round/>
              <a:headEnd/>
              <a:tailEnd/>
            </a:ln>
          </p:spPr>
          <p:txBody>
            <a:bodyPr/>
            <a:lstStyle/>
            <a:p>
              <a:endParaRPr lang="en-US" dirty="0"/>
            </a:p>
          </p:txBody>
        </p:sp>
        <p:sp>
          <p:nvSpPr>
            <p:cNvPr id="187" name="Freeform 185"/>
            <p:cNvSpPr>
              <a:spLocks/>
            </p:cNvSpPr>
            <p:nvPr/>
          </p:nvSpPr>
          <p:spPr bwMode="auto">
            <a:xfrm>
              <a:off x="4022" y="2188"/>
              <a:ext cx="88" cy="120"/>
            </a:xfrm>
            <a:custGeom>
              <a:avLst/>
              <a:gdLst/>
              <a:ahLst/>
              <a:cxnLst>
                <a:cxn ang="0">
                  <a:pos x="17" y="4"/>
                </a:cxn>
                <a:cxn ang="0">
                  <a:pos x="3" y="7"/>
                </a:cxn>
                <a:cxn ang="0">
                  <a:pos x="7" y="14"/>
                </a:cxn>
                <a:cxn ang="0">
                  <a:pos x="10" y="21"/>
                </a:cxn>
                <a:cxn ang="0">
                  <a:pos x="14" y="28"/>
                </a:cxn>
                <a:cxn ang="0">
                  <a:pos x="21" y="35"/>
                </a:cxn>
                <a:cxn ang="0">
                  <a:pos x="24" y="43"/>
                </a:cxn>
                <a:cxn ang="0">
                  <a:pos x="28" y="50"/>
                </a:cxn>
                <a:cxn ang="0">
                  <a:pos x="35" y="57"/>
                </a:cxn>
                <a:cxn ang="0">
                  <a:pos x="39" y="64"/>
                </a:cxn>
                <a:cxn ang="0">
                  <a:pos x="42" y="71"/>
                </a:cxn>
                <a:cxn ang="0">
                  <a:pos x="49" y="78"/>
                </a:cxn>
                <a:cxn ang="0">
                  <a:pos x="53" y="85"/>
                </a:cxn>
                <a:cxn ang="0">
                  <a:pos x="56" y="92"/>
                </a:cxn>
                <a:cxn ang="0">
                  <a:pos x="63" y="99"/>
                </a:cxn>
                <a:cxn ang="0">
                  <a:pos x="67" y="106"/>
                </a:cxn>
                <a:cxn ang="0">
                  <a:pos x="70" y="113"/>
                </a:cxn>
                <a:cxn ang="0">
                  <a:pos x="77" y="120"/>
                </a:cxn>
                <a:cxn ang="0">
                  <a:pos x="88" y="110"/>
                </a:cxn>
                <a:cxn ang="0">
                  <a:pos x="85" y="106"/>
                </a:cxn>
                <a:cxn ang="0">
                  <a:pos x="81" y="96"/>
                </a:cxn>
                <a:cxn ang="0">
                  <a:pos x="74" y="92"/>
                </a:cxn>
                <a:cxn ang="0">
                  <a:pos x="70" y="81"/>
                </a:cxn>
                <a:cxn ang="0">
                  <a:pos x="67" y="78"/>
                </a:cxn>
                <a:cxn ang="0">
                  <a:pos x="60" y="71"/>
                </a:cxn>
                <a:cxn ang="0">
                  <a:pos x="56" y="64"/>
                </a:cxn>
                <a:cxn ang="0">
                  <a:pos x="53" y="57"/>
                </a:cxn>
                <a:cxn ang="0">
                  <a:pos x="46" y="50"/>
                </a:cxn>
                <a:cxn ang="0">
                  <a:pos x="42" y="43"/>
                </a:cxn>
                <a:cxn ang="0">
                  <a:pos x="39" y="35"/>
                </a:cxn>
                <a:cxn ang="0">
                  <a:pos x="31" y="28"/>
                </a:cxn>
                <a:cxn ang="0">
                  <a:pos x="28" y="21"/>
                </a:cxn>
                <a:cxn ang="0">
                  <a:pos x="24" y="14"/>
                </a:cxn>
                <a:cxn ang="0">
                  <a:pos x="17" y="7"/>
                </a:cxn>
                <a:cxn ang="0">
                  <a:pos x="14" y="0"/>
                </a:cxn>
                <a:cxn ang="0">
                  <a:pos x="0" y="4"/>
                </a:cxn>
                <a:cxn ang="0">
                  <a:pos x="17" y="4"/>
                </a:cxn>
              </a:cxnLst>
              <a:rect l="0" t="0" r="r" b="b"/>
              <a:pathLst>
                <a:path w="88" h="120">
                  <a:moveTo>
                    <a:pt x="17" y="4"/>
                  </a:moveTo>
                  <a:lnTo>
                    <a:pt x="3" y="7"/>
                  </a:lnTo>
                  <a:lnTo>
                    <a:pt x="7" y="14"/>
                  </a:lnTo>
                  <a:lnTo>
                    <a:pt x="10" y="21"/>
                  </a:lnTo>
                  <a:lnTo>
                    <a:pt x="14" y="28"/>
                  </a:lnTo>
                  <a:lnTo>
                    <a:pt x="21" y="35"/>
                  </a:lnTo>
                  <a:lnTo>
                    <a:pt x="24" y="43"/>
                  </a:lnTo>
                  <a:lnTo>
                    <a:pt x="28" y="50"/>
                  </a:lnTo>
                  <a:lnTo>
                    <a:pt x="35" y="57"/>
                  </a:lnTo>
                  <a:lnTo>
                    <a:pt x="39" y="64"/>
                  </a:lnTo>
                  <a:lnTo>
                    <a:pt x="42" y="71"/>
                  </a:lnTo>
                  <a:lnTo>
                    <a:pt x="49" y="78"/>
                  </a:lnTo>
                  <a:lnTo>
                    <a:pt x="53" y="85"/>
                  </a:lnTo>
                  <a:lnTo>
                    <a:pt x="56" y="92"/>
                  </a:lnTo>
                  <a:lnTo>
                    <a:pt x="63" y="99"/>
                  </a:lnTo>
                  <a:lnTo>
                    <a:pt x="67" y="106"/>
                  </a:lnTo>
                  <a:lnTo>
                    <a:pt x="70" y="113"/>
                  </a:lnTo>
                  <a:lnTo>
                    <a:pt x="77" y="120"/>
                  </a:lnTo>
                  <a:lnTo>
                    <a:pt x="88" y="110"/>
                  </a:lnTo>
                  <a:lnTo>
                    <a:pt x="85" y="106"/>
                  </a:lnTo>
                  <a:lnTo>
                    <a:pt x="81" y="96"/>
                  </a:lnTo>
                  <a:lnTo>
                    <a:pt x="74" y="92"/>
                  </a:lnTo>
                  <a:lnTo>
                    <a:pt x="70" y="81"/>
                  </a:lnTo>
                  <a:lnTo>
                    <a:pt x="67" y="78"/>
                  </a:lnTo>
                  <a:lnTo>
                    <a:pt x="60" y="71"/>
                  </a:lnTo>
                  <a:lnTo>
                    <a:pt x="56" y="64"/>
                  </a:lnTo>
                  <a:lnTo>
                    <a:pt x="53" y="57"/>
                  </a:lnTo>
                  <a:lnTo>
                    <a:pt x="46" y="50"/>
                  </a:lnTo>
                  <a:lnTo>
                    <a:pt x="42" y="43"/>
                  </a:lnTo>
                  <a:lnTo>
                    <a:pt x="39" y="35"/>
                  </a:lnTo>
                  <a:lnTo>
                    <a:pt x="31" y="28"/>
                  </a:lnTo>
                  <a:lnTo>
                    <a:pt x="28" y="21"/>
                  </a:lnTo>
                  <a:lnTo>
                    <a:pt x="24" y="14"/>
                  </a:lnTo>
                  <a:lnTo>
                    <a:pt x="17" y="7"/>
                  </a:lnTo>
                  <a:lnTo>
                    <a:pt x="14" y="0"/>
                  </a:lnTo>
                  <a:lnTo>
                    <a:pt x="0" y="4"/>
                  </a:lnTo>
                  <a:lnTo>
                    <a:pt x="17" y="4"/>
                  </a:lnTo>
                  <a:close/>
                </a:path>
              </a:pathLst>
            </a:custGeom>
            <a:solidFill>
              <a:srgbClr val="0E0D0D"/>
            </a:solidFill>
            <a:ln w="9525">
              <a:noFill/>
              <a:round/>
              <a:headEnd/>
              <a:tailEnd/>
            </a:ln>
          </p:spPr>
          <p:txBody>
            <a:bodyPr/>
            <a:lstStyle/>
            <a:p>
              <a:endParaRPr lang="en-US" dirty="0"/>
            </a:p>
          </p:txBody>
        </p:sp>
        <p:sp>
          <p:nvSpPr>
            <p:cNvPr id="188" name="Freeform 186"/>
            <p:cNvSpPr>
              <a:spLocks/>
            </p:cNvSpPr>
            <p:nvPr/>
          </p:nvSpPr>
          <p:spPr bwMode="auto">
            <a:xfrm>
              <a:off x="3866" y="2135"/>
              <a:ext cx="14" cy="14"/>
            </a:xfrm>
            <a:custGeom>
              <a:avLst/>
              <a:gdLst/>
              <a:ahLst/>
              <a:cxnLst>
                <a:cxn ang="0">
                  <a:pos x="14" y="7"/>
                </a:cxn>
                <a:cxn ang="0">
                  <a:pos x="14" y="4"/>
                </a:cxn>
                <a:cxn ang="0">
                  <a:pos x="11" y="0"/>
                </a:cxn>
                <a:cxn ang="0">
                  <a:pos x="7" y="0"/>
                </a:cxn>
                <a:cxn ang="0">
                  <a:pos x="7" y="4"/>
                </a:cxn>
                <a:cxn ang="0">
                  <a:pos x="3" y="4"/>
                </a:cxn>
                <a:cxn ang="0">
                  <a:pos x="0" y="7"/>
                </a:cxn>
                <a:cxn ang="0">
                  <a:pos x="0" y="11"/>
                </a:cxn>
                <a:cxn ang="0">
                  <a:pos x="3" y="14"/>
                </a:cxn>
                <a:cxn ang="0">
                  <a:pos x="14" y="7"/>
                </a:cxn>
              </a:cxnLst>
              <a:rect l="0" t="0" r="r" b="b"/>
              <a:pathLst>
                <a:path w="14" h="14">
                  <a:moveTo>
                    <a:pt x="14" y="7"/>
                  </a:moveTo>
                  <a:lnTo>
                    <a:pt x="14" y="4"/>
                  </a:lnTo>
                  <a:lnTo>
                    <a:pt x="11" y="0"/>
                  </a:lnTo>
                  <a:lnTo>
                    <a:pt x="7" y="0"/>
                  </a:lnTo>
                  <a:lnTo>
                    <a:pt x="7" y="4"/>
                  </a:lnTo>
                  <a:lnTo>
                    <a:pt x="3" y="4"/>
                  </a:lnTo>
                  <a:lnTo>
                    <a:pt x="0" y="7"/>
                  </a:lnTo>
                  <a:lnTo>
                    <a:pt x="0" y="11"/>
                  </a:lnTo>
                  <a:lnTo>
                    <a:pt x="3" y="14"/>
                  </a:lnTo>
                  <a:lnTo>
                    <a:pt x="14" y="7"/>
                  </a:lnTo>
                  <a:close/>
                </a:path>
              </a:pathLst>
            </a:custGeom>
            <a:solidFill>
              <a:srgbClr val="0E0D0D"/>
            </a:solidFill>
            <a:ln w="9525">
              <a:noFill/>
              <a:round/>
              <a:headEnd/>
              <a:tailEnd/>
            </a:ln>
          </p:spPr>
          <p:txBody>
            <a:bodyPr/>
            <a:lstStyle/>
            <a:p>
              <a:endParaRPr lang="en-US" dirty="0"/>
            </a:p>
          </p:txBody>
        </p:sp>
        <p:sp>
          <p:nvSpPr>
            <p:cNvPr id="189" name="Freeform 187"/>
            <p:cNvSpPr>
              <a:spLocks/>
            </p:cNvSpPr>
            <p:nvPr/>
          </p:nvSpPr>
          <p:spPr bwMode="auto">
            <a:xfrm>
              <a:off x="3869" y="2142"/>
              <a:ext cx="82" cy="25"/>
            </a:xfrm>
            <a:custGeom>
              <a:avLst/>
              <a:gdLst/>
              <a:ahLst/>
              <a:cxnLst>
                <a:cxn ang="0">
                  <a:pos x="82" y="4"/>
                </a:cxn>
                <a:cxn ang="0">
                  <a:pos x="68" y="0"/>
                </a:cxn>
                <a:cxn ang="0">
                  <a:pos x="64" y="4"/>
                </a:cxn>
                <a:cxn ang="0">
                  <a:pos x="61" y="4"/>
                </a:cxn>
                <a:cxn ang="0">
                  <a:pos x="57" y="7"/>
                </a:cxn>
                <a:cxn ang="0">
                  <a:pos x="54" y="7"/>
                </a:cxn>
                <a:cxn ang="0">
                  <a:pos x="50" y="7"/>
                </a:cxn>
                <a:cxn ang="0">
                  <a:pos x="46" y="11"/>
                </a:cxn>
                <a:cxn ang="0">
                  <a:pos x="43" y="11"/>
                </a:cxn>
                <a:cxn ang="0">
                  <a:pos x="36" y="7"/>
                </a:cxn>
                <a:cxn ang="0">
                  <a:pos x="32" y="7"/>
                </a:cxn>
                <a:cxn ang="0">
                  <a:pos x="29" y="7"/>
                </a:cxn>
                <a:cxn ang="0">
                  <a:pos x="25" y="7"/>
                </a:cxn>
                <a:cxn ang="0">
                  <a:pos x="22" y="4"/>
                </a:cxn>
                <a:cxn ang="0">
                  <a:pos x="18" y="4"/>
                </a:cxn>
                <a:cxn ang="0">
                  <a:pos x="15" y="0"/>
                </a:cxn>
                <a:cxn ang="0">
                  <a:pos x="15" y="0"/>
                </a:cxn>
                <a:cxn ang="0">
                  <a:pos x="11" y="0"/>
                </a:cxn>
                <a:cxn ang="0">
                  <a:pos x="0" y="7"/>
                </a:cxn>
                <a:cxn ang="0">
                  <a:pos x="0" y="11"/>
                </a:cxn>
                <a:cxn ang="0">
                  <a:pos x="4" y="14"/>
                </a:cxn>
                <a:cxn ang="0">
                  <a:pos x="11" y="18"/>
                </a:cxn>
                <a:cxn ang="0">
                  <a:pos x="15" y="18"/>
                </a:cxn>
                <a:cxn ang="0">
                  <a:pos x="18" y="21"/>
                </a:cxn>
                <a:cxn ang="0">
                  <a:pos x="25" y="21"/>
                </a:cxn>
                <a:cxn ang="0">
                  <a:pos x="29" y="25"/>
                </a:cxn>
                <a:cxn ang="0">
                  <a:pos x="36" y="25"/>
                </a:cxn>
                <a:cxn ang="0">
                  <a:pos x="39" y="25"/>
                </a:cxn>
                <a:cxn ang="0">
                  <a:pos x="46" y="25"/>
                </a:cxn>
                <a:cxn ang="0">
                  <a:pos x="54" y="25"/>
                </a:cxn>
                <a:cxn ang="0">
                  <a:pos x="57" y="21"/>
                </a:cxn>
                <a:cxn ang="0">
                  <a:pos x="64" y="21"/>
                </a:cxn>
                <a:cxn ang="0">
                  <a:pos x="68" y="18"/>
                </a:cxn>
                <a:cxn ang="0">
                  <a:pos x="75" y="14"/>
                </a:cxn>
                <a:cxn ang="0">
                  <a:pos x="78" y="14"/>
                </a:cxn>
                <a:cxn ang="0">
                  <a:pos x="64" y="11"/>
                </a:cxn>
                <a:cxn ang="0">
                  <a:pos x="82" y="4"/>
                </a:cxn>
              </a:cxnLst>
              <a:rect l="0" t="0" r="r" b="b"/>
              <a:pathLst>
                <a:path w="82" h="25">
                  <a:moveTo>
                    <a:pt x="82" y="4"/>
                  </a:moveTo>
                  <a:lnTo>
                    <a:pt x="68" y="0"/>
                  </a:lnTo>
                  <a:lnTo>
                    <a:pt x="64" y="4"/>
                  </a:lnTo>
                  <a:lnTo>
                    <a:pt x="61" y="4"/>
                  </a:lnTo>
                  <a:lnTo>
                    <a:pt x="57" y="7"/>
                  </a:lnTo>
                  <a:lnTo>
                    <a:pt x="54" y="7"/>
                  </a:lnTo>
                  <a:lnTo>
                    <a:pt x="50" y="7"/>
                  </a:lnTo>
                  <a:lnTo>
                    <a:pt x="46" y="11"/>
                  </a:lnTo>
                  <a:lnTo>
                    <a:pt x="43" y="11"/>
                  </a:lnTo>
                  <a:lnTo>
                    <a:pt x="36" y="7"/>
                  </a:lnTo>
                  <a:lnTo>
                    <a:pt x="32" y="7"/>
                  </a:lnTo>
                  <a:lnTo>
                    <a:pt x="29" y="7"/>
                  </a:lnTo>
                  <a:lnTo>
                    <a:pt x="25" y="7"/>
                  </a:lnTo>
                  <a:lnTo>
                    <a:pt x="22" y="4"/>
                  </a:lnTo>
                  <a:lnTo>
                    <a:pt x="18" y="4"/>
                  </a:lnTo>
                  <a:lnTo>
                    <a:pt x="15" y="0"/>
                  </a:lnTo>
                  <a:lnTo>
                    <a:pt x="15" y="0"/>
                  </a:lnTo>
                  <a:lnTo>
                    <a:pt x="11" y="0"/>
                  </a:lnTo>
                  <a:lnTo>
                    <a:pt x="0" y="7"/>
                  </a:lnTo>
                  <a:lnTo>
                    <a:pt x="0" y="11"/>
                  </a:lnTo>
                  <a:lnTo>
                    <a:pt x="4" y="14"/>
                  </a:lnTo>
                  <a:lnTo>
                    <a:pt x="11" y="18"/>
                  </a:lnTo>
                  <a:lnTo>
                    <a:pt x="15" y="18"/>
                  </a:lnTo>
                  <a:lnTo>
                    <a:pt x="18" y="21"/>
                  </a:lnTo>
                  <a:lnTo>
                    <a:pt x="25" y="21"/>
                  </a:lnTo>
                  <a:lnTo>
                    <a:pt x="29" y="25"/>
                  </a:lnTo>
                  <a:lnTo>
                    <a:pt x="36" y="25"/>
                  </a:lnTo>
                  <a:lnTo>
                    <a:pt x="39" y="25"/>
                  </a:lnTo>
                  <a:lnTo>
                    <a:pt x="46" y="25"/>
                  </a:lnTo>
                  <a:lnTo>
                    <a:pt x="54" y="25"/>
                  </a:lnTo>
                  <a:lnTo>
                    <a:pt x="57" y="21"/>
                  </a:lnTo>
                  <a:lnTo>
                    <a:pt x="64" y="21"/>
                  </a:lnTo>
                  <a:lnTo>
                    <a:pt x="68" y="18"/>
                  </a:lnTo>
                  <a:lnTo>
                    <a:pt x="75" y="14"/>
                  </a:lnTo>
                  <a:lnTo>
                    <a:pt x="78" y="14"/>
                  </a:lnTo>
                  <a:lnTo>
                    <a:pt x="64" y="11"/>
                  </a:lnTo>
                  <a:lnTo>
                    <a:pt x="82" y="4"/>
                  </a:lnTo>
                  <a:close/>
                </a:path>
              </a:pathLst>
            </a:custGeom>
            <a:solidFill>
              <a:srgbClr val="0E0D0D"/>
            </a:solidFill>
            <a:ln w="9525">
              <a:noFill/>
              <a:round/>
              <a:headEnd/>
              <a:tailEnd/>
            </a:ln>
          </p:spPr>
          <p:txBody>
            <a:bodyPr/>
            <a:lstStyle/>
            <a:p>
              <a:endParaRPr lang="en-US" dirty="0"/>
            </a:p>
          </p:txBody>
        </p:sp>
        <p:sp>
          <p:nvSpPr>
            <p:cNvPr id="190" name="Freeform 188"/>
            <p:cNvSpPr>
              <a:spLocks/>
            </p:cNvSpPr>
            <p:nvPr/>
          </p:nvSpPr>
          <p:spPr bwMode="auto">
            <a:xfrm>
              <a:off x="3933" y="2146"/>
              <a:ext cx="99" cy="56"/>
            </a:xfrm>
            <a:custGeom>
              <a:avLst/>
              <a:gdLst/>
              <a:ahLst/>
              <a:cxnLst>
                <a:cxn ang="0">
                  <a:pos x="96" y="39"/>
                </a:cxn>
                <a:cxn ang="0">
                  <a:pos x="89" y="39"/>
                </a:cxn>
                <a:cxn ang="0">
                  <a:pos x="82" y="39"/>
                </a:cxn>
                <a:cxn ang="0">
                  <a:pos x="74" y="39"/>
                </a:cxn>
                <a:cxn ang="0">
                  <a:pos x="71" y="39"/>
                </a:cxn>
                <a:cxn ang="0">
                  <a:pos x="64" y="39"/>
                </a:cxn>
                <a:cxn ang="0">
                  <a:pos x="57" y="39"/>
                </a:cxn>
                <a:cxn ang="0">
                  <a:pos x="53" y="35"/>
                </a:cxn>
                <a:cxn ang="0">
                  <a:pos x="50" y="35"/>
                </a:cxn>
                <a:cxn ang="0">
                  <a:pos x="43" y="31"/>
                </a:cxn>
                <a:cxn ang="0">
                  <a:pos x="39" y="28"/>
                </a:cxn>
                <a:cxn ang="0">
                  <a:pos x="36" y="24"/>
                </a:cxn>
                <a:cxn ang="0">
                  <a:pos x="28" y="21"/>
                </a:cxn>
                <a:cxn ang="0">
                  <a:pos x="25" y="17"/>
                </a:cxn>
                <a:cxn ang="0">
                  <a:pos x="21" y="14"/>
                </a:cxn>
                <a:cxn ang="0">
                  <a:pos x="18" y="7"/>
                </a:cxn>
                <a:cxn ang="0">
                  <a:pos x="18" y="0"/>
                </a:cxn>
                <a:cxn ang="0">
                  <a:pos x="0" y="7"/>
                </a:cxn>
                <a:cxn ang="0">
                  <a:pos x="7" y="14"/>
                </a:cxn>
                <a:cxn ang="0">
                  <a:pos x="11" y="21"/>
                </a:cxn>
                <a:cxn ang="0">
                  <a:pos x="14" y="28"/>
                </a:cxn>
                <a:cxn ang="0">
                  <a:pos x="18" y="31"/>
                </a:cxn>
                <a:cxn ang="0">
                  <a:pos x="25" y="39"/>
                </a:cxn>
                <a:cxn ang="0">
                  <a:pos x="28" y="42"/>
                </a:cxn>
                <a:cxn ang="0">
                  <a:pos x="36" y="46"/>
                </a:cxn>
                <a:cxn ang="0">
                  <a:pos x="43" y="49"/>
                </a:cxn>
                <a:cxn ang="0">
                  <a:pos x="50" y="53"/>
                </a:cxn>
                <a:cxn ang="0">
                  <a:pos x="53" y="53"/>
                </a:cxn>
                <a:cxn ang="0">
                  <a:pos x="60" y="53"/>
                </a:cxn>
                <a:cxn ang="0">
                  <a:pos x="67" y="56"/>
                </a:cxn>
                <a:cxn ang="0">
                  <a:pos x="74" y="56"/>
                </a:cxn>
                <a:cxn ang="0">
                  <a:pos x="85" y="56"/>
                </a:cxn>
                <a:cxn ang="0">
                  <a:pos x="92" y="53"/>
                </a:cxn>
                <a:cxn ang="0">
                  <a:pos x="99" y="53"/>
                </a:cxn>
                <a:cxn ang="0">
                  <a:pos x="96" y="39"/>
                </a:cxn>
              </a:cxnLst>
              <a:rect l="0" t="0" r="r" b="b"/>
              <a:pathLst>
                <a:path w="99" h="56">
                  <a:moveTo>
                    <a:pt x="96" y="39"/>
                  </a:moveTo>
                  <a:lnTo>
                    <a:pt x="89" y="39"/>
                  </a:lnTo>
                  <a:lnTo>
                    <a:pt x="82" y="39"/>
                  </a:lnTo>
                  <a:lnTo>
                    <a:pt x="74" y="39"/>
                  </a:lnTo>
                  <a:lnTo>
                    <a:pt x="71" y="39"/>
                  </a:lnTo>
                  <a:lnTo>
                    <a:pt x="64" y="39"/>
                  </a:lnTo>
                  <a:lnTo>
                    <a:pt x="57" y="39"/>
                  </a:lnTo>
                  <a:lnTo>
                    <a:pt x="53" y="35"/>
                  </a:lnTo>
                  <a:lnTo>
                    <a:pt x="50" y="35"/>
                  </a:lnTo>
                  <a:lnTo>
                    <a:pt x="43" y="31"/>
                  </a:lnTo>
                  <a:lnTo>
                    <a:pt x="39" y="28"/>
                  </a:lnTo>
                  <a:lnTo>
                    <a:pt x="36" y="24"/>
                  </a:lnTo>
                  <a:lnTo>
                    <a:pt x="28" y="21"/>
                  </a:lnTo>
                  <a:lnTo>
                    <a:pt x="25" y="17"/>
                  </a:lnTo>
                  <a:lnTo>
                    <a:pt x="21" y="14"/>
                  </a:lnTo>
                  <a:lnTo>
                    <a:pt x="18" y="7"/>
                  </a:lnTo>
                  <a:lnTo>
                    <a:pt x="18" y="0"/>
                  </a:lnTo>
                  <a:lnTo>
                    <a:pt x="0" y="7"/>
                  </a:lnTo>
                  <a:lnTo>
                    <a:pt x="7" y="14"/>
                  </a:lnTo>
                  <a:lnTo>
                    <a:pt x="11" y="21"/>
                  </a:lnTo>
                  <a:lnTo>
                    <a:pt x="14" y="28"/>
                  </a:lnTo>
                  <a:lnTo>
                    <a:pt x="18" y="31"/>
                  </a:lnTo>
                  <a:lnTo>
                    <a:pt x="25" y="39"/>
                  </a:lnTo>
                  <a:lnTo>
                    <a:pt x="28" y="42"/>
                  </a:lnTo>
                  <a:lnTo>
                    <a:pt x="36" y="46"/>
                  </a:lnTo>
                  <a:lnTo>
                    <a:pt x="43" y="49"/>
                  </a:lnTo>
                  <a:lnTo>
                    <a:pt x="50" y="53"/>
                  </a:lnTo>
                  <a:lnTo>
                    <a:pt x="53" y="53"/>
                  </a:lnTo>
                  <a:lnTo>
                    <a:pt x="60" y="53"/>
                  </a:lnTo>
                  <a:lnTo>
                    <a:pt x="67" y="56"/>
                  </a:lnTo>
                  <a:lnTo>
                    <a:pt x="74" y="56"/>
                  </a:lnTo>
                  <a:lnTo>
                    <a:pt x="85" y="56"/>
                  </a:lnTo>
                  <a:lnTo>
                    <a:pt x="92" y="53"/>
                  </a:lnTo>
                  <a:lnTo>
                    <a:pt x="99" y="53"/>
                  </a:lnTo>
                  <a:lnTo>
                    <a:pt x="96" y="39"/>
                  </a:lnTo>
                  <a:close/>
                </a:path>
              </a:pathLst>
            </a:custGeom>
            <a:solidFill>
              <a:srgbClr val="0E0D0D"/>
            </a:solidFill>
            <a:ln w="9525">
              <a:noFill/>
              <a:round/>
              <a:headEnd/>
              <a:tailEnd/>
            </a:ln>
          </p:spPr>
          <p:txBody>
            <a:bodyPr/>
            <a:lstStyle/>
            <a:p>
              <a:endParaRPr lang="en-US" dirty="0"/>
            </a:p>
          </p:txBody>
        </p:sp>
        <p:sp>
          <p:nvSpPr>
            <p:cNvPr id="191" name="Freeform 189"/>
            <p:cNvSpPr>
              <a:spLocks/>
            </p:cNvSpPr>
            <p:nvPr/>
          </p:nvSpPr>
          <p:spPr bwMode="auto">
            <a:xfrm>
              <a:off x="3940" y="2142"/>
              <a:ext cx="11" cy="14"/>
            </a:xfrm>
            <a:custGeom>
              <a:avLst/>
              <a:gdLst/>
              <a:ahLst/>
              <a:cxnLst>
                <a:cxn ang="0">
                  <a:pos x="4" y="14"/>
                </a:cxn>
                <a:cxn ang="0">
                  <a:pos x="7" y="14"/>
                </a:cxn>
                <a:cxn ang="0">
                  <a:pos x="7" y="11"/>
                </a:cxn>
                <a:cxn ang="0">
                  <a:pos x="11" y="7"/>
                </a:cxn>
                <a:cxn ang="0">
                  <a:pos x="11" y="7"/>
                </a:cxn>
                <a:cxn ang="0">
                  <a:pos x="7" y="4"/>
                </a:cxn>
                <a:cxn ang="0">
                  <a:pos x="7" y="0"/>
                </a:cxn>
                <a:cxn ang="0">
                  <a:pos x="4" y="0"/>
                </a:cxn>
                <a:cxn ang="0">
                  <a:pos x="0" y="0"/>
                </a:cxn>
                <a:cxn ang="0">
                  <a:pos x="4" y="14"/>
                </a:cxn>
              </a:cxnLst>
              <a:rect l="0" t="0" r="r" b="b"/>
              <a:pathLst>
                <a:path w="11" h="14">
                  <a:moveTo>
                    <a:pt x="4" y="14"/>
                  </a:moveTo>
                  <a:lnTo>
                    <a:pt x="7" y="14"/>
                  </a:lnTo>
                  <a:lnTo>
                    <a:pt x="7" y="11"/>
                  </a:lnTo>
                  <a:lnTo>
                    <a:pt x="11" y="7"/>
                  </a:lnTo>
                  <a:lnTo>
                    <a:pt x="11" y="7"/>
                  </a:lnTo>
                  <a:lnTo>
                    <a:pt x="7" y="4"/>
                  </a:lnTo>
                  <a:lnTo>
                    <a:pt x="7" y="0"/>
                  </a:lnTo>
                  <a:lnTo>
                    <a:pt x="4" y="0"/>
                  </a:lnTo>
                  <a:lnTo>
                    <a:pt x="0" y="0"/>
                  </a:lnTo>
                  <a:lnTo>
                    <a:pt x="4" y="14"/>
                  </a:lnTo>
                  <a:close/>
                </a:path>
              </a:pathLst>
            </a:custGeom>
            <a:solidFill>
              <a:srgbClr val="0E0D0D"/>
            </a:solidFill>
            <a:ln w="9525">
              <a:noFill/>
              <a:round/>
              <a:headEnd/>
              <a:tailEnd/>
            </a:ln>
          </p:spPr>
          <p:txBody>
            <a:bodyPr/>
            <a:lstStyle/>
            <a:p>
              <a:endParaRPr lang="en-US" dirty="0"/>
            </a:p>
          </p:txBody>
        </p:sp>
        <p:sp>
          <p:nvSpPr>
            <p:cNvPr id="192" name="Freeform 190"/>
            <p:cNvSpPr>
              <a:spLocks/>
            </p:cNvSpPr>
            <p:nvPr/>
          </p:nvSpPr>
          <p:spPr bwMode="auto">
            <a:xfrm>
              <a:off x="4092" y="2114"/>
              <a:ext cx="36" cy="219"/>
            </a:xfrm>
            <a:custGeom>
              <a:avLst/>
              <a:gdLst/>
              <a:ahLst/>
              <a:cxnLst>
                <a:cxn ang="0">
                  <a:pos x="18" y="205"/>
                </a:cxn>
                <a:cxn ang="0">
                  <a:pos x="25" y="216"/>
                </a:cxn>
                <a:cxn ang="0">
                  <a:pos x="25" y="205"/>
                </a:cxn>
                <a:cxn ang="0">
                  <a:pos x="29" y="191"/>
                </a:cxn>
                <a:cxn ang="0">
                  <a:pos x="32" y="180"/>
                </a:cxn>
                <a:cxn ang="0">
                  <a:pos x="32" y="166"/>
                </a:cxn>
                <a:cxn ang="0">
                  <a:pos x="32" y="155"/>
                </a:cxn>
                <a:cxn ang="0">
                  <a:pos x="32" y="141"/>
                </a:cxn>
                <a:cxn ang="0">
                  <a:pos x="36" y="127"/>
                </a:cxn>
                <a:cxn ang="0">
                  <a:pos x="32" y="113"/>
                </a:cxn>
                <a:cxn ang="0">
                  <a:pos x="32" y="102"/>
                </a:cxn>
                <a:cxn ang="0">
                  <a:pos x="32" y="88"/>
                </a:cxn>
                <a:cxn ang="0">
                  <a:pos x="29" y="74"/>
                </a:cxn>
                <a:cxn ang="0">
                  <a:pos x="29" y="60"/>
                </a:cxn>
                <a:cxn ang="0">
                  <a:pos x="25" y="46"/>
                </a:cxn>
                <a:cxn ang="0">
                  <a:pos x="22" y="32"/>
                </a:cxn>
                <a:cxn ang="0">
                  <a:pos x="18" y="14"/>
                </a:cxn>
                <a:cxn ang="0">
                  <a:pos x="15" y="0"/>
                </a:cxn>
                <a:cxn ang="0">
                  <a:pos x="0" y="7"/>
                </a:cxn>
                <a:cxn ang="0">
                  <a:pos x="4" y="21"/>
                </a:cxn>
                <a:cxn ang="0">
                  <a:pos x="7" y="35"/>
                </a:cxn>
                <a:cxn ang="0">
                  <a:pos x="11" y="49"/>
                </a:cxn>
                <a:cxn ang="0">
                  <a:pos x="11" y="63"/>
                </a:cxn>
                <a:cxn ang="0">
                  <a:pos x="15" y="78"/>
                </a:cxn>
                <a:cxn ang="0">
                  <a:pos x="15" y="88"/>
                </a:cxn>
                <a:cxn ang="0">
                  <a:pos x="18" y="102"/>
                </a:cxn>
                <a:cxn ang="0">
                  <a:pos x="18" y="117"/>
                </a:cxn>
                <a:cxn ang="0">
                  <a:pos x="18" y="127"/>
                </a:cxn>
                <a:cxn ang="0">
                  <a:pos x="18" y="141"/>
                </a:cxn>
                <a:cxn ang="0">
                  <a:pos x="18" y="152"/>
                </a:cxn>
                <a:cxn ang="0">
                  <a:pos x="18" y="166"/>
                </a:cxn>
                <a:cxn ang="0">
                  <a:pos x="15" y="177"/>
                </a:cxn>
                <a:cxn ang="0">
                  <a:pos x="15" y="191"/>
                </a:cxn>
                <a:cxn ang="0">
                  <a:pos x="11" y="202"/>
                </a:cxn>
                <a:cxn ang="0">
                  <a:pos x="7" y="212"/>
                </a:cxn>
                <a:cxn ang="0">
                  <a:pos x="15" y="219"/>
                </a:cxn>
                <a:cxn ang="0">
                  <a:pos x="18" y="205"/>
                </a:cxn>
              </a:cxnLst>
              <a:rect l="0" t="0" r="r" b="b"/>
              <a:pathLst>
                <a:path w="36" h="219">
                  <a:moveTo>
                    <a:pt x="18" y="205"/>
                  </a:moveTo>
                  <a:lnTo>
                    <a:pt x="25" y="216"/>
                  </a:lnTo>
                  <a:lnTo>
                    <a:pt x="25" y="205"/>
                  </a:lnTo>
                  <a:lnTo>
                    <a:pt x="29" y="191"/>
                  </a:lnTo>
                  <a:lnTo>
                    <a:pt x="32" y="180"/>
                  </a:lnTo>
                  <a:lnTo>
                    <a:pt x="32" y="166"/>
                  </a:lnTo>
                  <a:lnTo>
                    <a:pt x="32" y="155"/>
                  </a:lnTo>
                  <a:lnTo>
                    <a:pt x="32" y="141"/>
                  </a:lnTo>
                  <a:lnTo>
                    <a:pt x="36" y="127"/>
                  </a:lnTo>
                  <a:lnTo>
                    <a:pt x="32" y="113"/>
                  </a:lnTo>
                  <a:lnTo>
                    <a:pt x="32" y="102"/>
                  </a:lnTo>
                  <a:lnTo>
                    <a:pt x="32" y="88"/>
                  </a:lnTo>
                  <a:lnTo>
                    <a:pt x="29" y="74"/>
                  </a:lnTo>
                  <a:lnTo>
                    <a:pt x="29" y="60"/>
                  </a:lnTo>
                  <a:lnTo>
                    <a:pt x="25" y="46"/>
                  </a:lnTo>
                  <a:lnTo>
                    <a:pt x="22" y="32"/>
                  </a:lnTo>
                  <a:lnTo>
                    <a:pt x="18" y="14"/>
                  </a:lnTo>
                  <a:lnTo>
                    <a:pt x="15" y="0"/>
                  </a:lnTo>
                  <a:lnTo>
                    <a:pt x="0" y="7"/>
                  </a:lnTo>
                  <a:lnTo>
                    <a:pt x="4" y="21"/>
                  </a:lnTo>
                  <a:lnTo>
                    <a:pt x="7" y="35"/>
                  </a:lnTo>
                  <a:lnTo>
                    <a:pt x="11" y="49"/>
                  </a:lnTo>
                  <a:lnTo>
                    <a:pt x="11" y="63"/>
                  </a:lnTo>
                  <a:lnTo>
                    <a:pt x="15" y="78"/>
                  </a:lnTo>
                  <a:lnTo>
                    <a:pt x="15" y="88"/>
                  </a:lnTo>
                  <a:lnTo>
                    <a:pt x="18" y="102"/>
                  </a:lnTo>
                  <a:lnTo>
                    <a:pt x="18" y="117"/>
                  </a:lnTo>
                  <a:lnTo>
                    <a:pt x="18" y="127"/>
                  </a:lnTo>
                  <a:lnTo>
                    <a:pt x="18" y="141"/>
                  </a:lnTo>
                  <a:lnTo>
                    <a:pt x="18" y="152"/>
                  </a:lnTo>
                  <a:lnTo>
                    <a:pt x="18" y="166"/>
                  </a:lnTo>
                  <a:lnTo>
                    <a:pt x="15" y="177"/>
                  </a:lnTo>
                  <a:lnTo>
                    <a:pt x="15" y="191"/>
                  </a:lnTo>
                  <a:lnTo>
                    <a:pt x="11" y="202"/>
                  </a:lnTo>
                  <a:lnTo>
                    <a:pt x="7" y="212"/>
                  </a:lnTo>
                  <a:lnTo>
                    <a:pt x="15" y="219"/>
                  </a:lnTo>
                  <a:lnTo>
                    <a:pt x="18" y="205"/>
                  </a:lnTo>
                  <a:close/>
                </a:path>
              </a:pathLst>
            </a:custGeom>
            <a:solidFill>
              <a:srgbClr val="0E0D0D"/>
            </a:solidFill>
            <a:ln w="9525">
              <a:noFill/>
              <a:round/>
              <a:headEnd/>
              <a:tailEnd/>
            </a:ln>
          </p:spPr>
          <p:txBody>
            <a:bodyPr/>
            <a:lstStyle/>
            <a:p>
              <a:endParaRPr lang="en-US" dirty="0"/>
            </a:p>
          </p:txBody>
        </p:sp>
      </p:grpSp>
      <p:sp>
        <p:nvSpPr>
          <p:cNvPr id="193" name="Text Box 191"/>
          <p:cNvSpPr txBox="1">
            <a:spLocks noChangeArrowheads="1"/>
          </p:cNvSpPr>
          <p:nvPr/>
        </p:nvSpPr>
        <p:spPr bwMode="auto">
          <a:xfrm>
            <a:off x="533406" y="1088574"/>
            <a:ext cx="5638800" cy="2523768"/>
          </a:xfrm>
          <a:prstGeom prst="rect">
            <a:avLst/>
          </a:prstGeom>
          <a:noFill/>
          <a:ln w="9525">
            <a:noFill/>
            <a:miter lim="800000"/>
            <a:headEnd/>
            <a:tailEnd/>
          </a:ln>
          <a:effectLst/>
        </p:spPr>
        <p:txBody>
          <a:bodyPr>
            <a:spAutoFit/>
          </a:bodyPr>
          <a:lstStyle/>
          <a:p>
            <a:r>
              <a:rPr lang="en-US" sz="4400" dirty="0">
                <a:solidFill>
                  <a:srgbClr val="000099"/>
                </a:solidFill>
                <a:latin typeface="Arial"/>
                <a:cs typeface="Arial"/>
              </a:rPr>
              <a:t>Resources on the AOTA Website </a:t>
            </a:r>
            <a:r>
              <a:rPr lang="en-US" sz="5400" dirty="0">
                <a:solidFill>
                  <a:srgbClr val="000099"/>
                </a:solidFill>
                <a:latin typeface="Arial"/>
                <a:cs typeface="Arial"/>
              </a:rPr>
              <a:t>. . .</a:t>
            </a:r>
          </a:p>
          <a:p>
            <a:r>
              <a:rPr lang="en-US" sz="2800" dirty="0">
                <a:solidFill>
                  <a:srgbClr val="FF6600"/>
                </a:solidFill>
                <a:latin typeface="Arial"/>
                <a:cs typeface="Arial"/>
              </a:rPr>
              <a:t>http://www.aota.org/aboutaota/</a:t>
            </a:r>
          </a:p>
          <a:p>
            <a:r>
              <a:rPr lang="en-US" sz="2800" dirty="0">
                <a:solidFill>
                  <a:srgbClr val="FF6600"/>
                </a:solidFill>
                <a:latin typeface="Arial"/>
                <a:cs typeface="Arial"/>
              </a:rPr>
              <a:t>get-involved/ra.aspx</a:t>
            </a:r>
          </a:p>
        </p:txBody>
      </p:sp>
    </p:spTree>
    <p:extLst>
      <p:ext uri="{BB962C8B-B14F-4D97-AF65-F5344CB8AC3E}">
        <p14:creationId xmlns:p14="http://schemas.microsoft.com/office/powerpoint/2010/main" val="239219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7E2-AE02-475D-8224-90FED5F859E2}"/>
              </a:ext>
            </a:extLst>
          </p:cNvPr>
          <p:cNvSpPr>
            <a:spLocks noGrp="1"/>
          </p:cNvSpPr>
          <p:nvPr>
            <p:ph type="title"/>
          </p:nvPr>
        </p:nvSpPr>
        <p:spPr/>
        <p:txBody>
          <a:bodyPr/>
          <a:lstStyle/>
          <a:p>
            <a:r>
              <a:rPr lang="en-US" dirty="0">
                <a:solidFill>
                  <a:schemeClr val="bg1">
                    <a:lumMod val="95000"/>
                  </a:schemeClr>
                </a:solidFill>
              </a:rPr>
              <a:t>Recent RA Meeting Highlights</a:t>
            </a:r>
          </a:p>
        </p:txBody>
      </p:sp>
      <p:sp>
        <p:nvSpPr>
          <p:cNvPr id="3" name="Content Placeholder 2">
            <a:extLst>
              <a:ext uri="{FF2B5EF4-FFF2-40B4-BE49-F238E27FC236}">
                <a16:creationId xmlns:a16="http://schemas.microsoft.com/office/drawing/2014/main" id="{AB579F1C-2AEE-48B2-B030-64C60F337B5D}"/>
              </a:ext>
            </a:extLst>
          </p:cNvPr>
          <p:cNvSpPr>
            <a:spLocks noGrp="1"/>
          </p:cNvSpPr>
          <p:nvPr>
            <p:ph idx="1"/>
          </p:nvPr>
        </p:nvSpPr>
        <p:spPr/>
        <p:txBody>
          <a:bodyPr/>
          <a:lstStyle/>
          <a:p>
            <a:pPr marL="0" indent="0">
              <a:buNone/>
            </a:pPr>
            <a:r>
              <a:rPr lang="en-US" dirty="0"/>
              <a:t>	Spring 2018 Meeting-  </a:t>
            </a:r>
          </a:p>
          <a:p>
            <a:pPr lvl="1"/>
            <a:r>
              <a:rPr lang="en-US" dirty="0"/>
              <a:t>The RA voted for the adoption of the official document “Occupational Therapy’s Role in Case Management”</a:t>
            </a:r>
          </a:p>
          <a:p>
            <a:pPr marL="0" indent="0">
              <a:buNone/>
            </a:pPr>
            <a:endParaRPr lang="en-US" dirty="0"/>
          </a:p>
        </p:txBody>
      </p:sp>
    </p:spTree>
    <p:extLst>
      <p:ext uri="{BB962C8B-B14F-4D97-AF65-F5344CB8AC3E}">
        <p14:creationId xmlns:p14="http://schemas.microsoft.com/office/powerpoint/2010/main" val="290348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A9CE-4A26-47EF-B6A9-A7C647F27EB6}"/>
              </a:ext>
            </a:extLst>
          </p:cNvPr>
          <p:cNvSpPr>
            <a:spLocks noGrp="1"/>
          </p:cNvSpPr>
          <p:nvPr>
            <p:ph type="title"/>
          </p:nvPr>
        </p:nvSpPr>
        <p:spPr/>
        <p:txBody>
          <a:bodyPr/>
          <a:lstStyle/>
          <a:p>
            <a:r>
              <a:rPr lang="en-US" dirty="0">
                <a:solidFill>
                  <a:schemeClr val="bg1">
                    <a:lumMod val="95000"/>
                  </a:schemeClr>
                </a:solidFill>
              </a:rPr>
              <a:t>Recent RA Meeting Highlights</a:t>
            </a:r>
          </a:p>
        </p:txBody>
      </p:sp>
      <p:sp>
        <p:nvSpPr>
          <p:cNvPr id="3" name="Content Placeholder 2">
            <a:extLst>
              <a:ext uri="{FF2B5EF4-FFF2-40B4-BE49-F238E27FC236}">
                <a16:creationId xmlns:a16="http://schemas.microsoft.com/office/drawing/2014/main" id="{6984CD28-E258-4938-978C-4B2BF156A3B7}"/>
              </a:ext>
            </a:extLst>
          </p:cNvPr>
          <p:cNvSpPr>
            <a:spLocks noGrp="1"/>
          </p:cNvSpPr>
          <p:nvPr>
            <p:ph idx="1"/>
          </p:nvPr>
        </p:nvSpPr>
        <p:spPr>
          <a:xfrm>
            <a:off x="457200" y="1600200"/>
            <a:ext cx="8229600" cy="4525963"/>
          </a:xfrm>
        </p:spPr>
        <p:txBody>
          <a:bodyPr>
            <a:normAutofit lnSpcReduction="10000"/>
          </a:bodyPr>
          <a:lstStyle/>
          <a:p>
            <a:pPr marL="0" indent="0">
              <a:buNone/>
            </a:pPr>
            <a:r>
              <a:rPr lang="en-US" dirty="0"/>
              <a:t>	Fall 2017 The RA approved :</a:t>
            </a:r>
          </a:p>
          <a:p>
            <a:pPr lvl="1"/>
            <a:r>
              <a:rPr lang="en-US" sz="2400" dirty="0"/>
              <a:t>The adoption of  the Societal Statement on Disaster Response and Risk Reduction </a:t>
            </a:r>
          </a:p>
          <a:p>
            <a:pPr lvl="1"/>
            <a:r>
              <a:rPr lang="en-US" sz="2400" dirty="0"/>
              <a:t>The adoption of the Societal Statement on Stress, Trauma and Posttraumatic Stress Disorder</a:t>
            </a:r>
          </a:p>
          <a:p>
            <a:pPr lvl="1"/>
            <a:r>
              <a:rPr lang="en-US" sz="2400" dirty="0"/>
              <a:t>Motion charging the COE to develop a  Standardized Evaluation Tool for OTD  Student Performance during Doctoral Experiential Therapy Curricula </a:t>
            </a:r>
          </a:p>
          <a:p>
            <a:pPr lvl="1"/>
            <a:r>
              <a:rPr lang="en-US" sz="2400" dirty="0"/>
              <a:t>COE paper on the Importance of Collaborative OT/OTA Intraprofessional Education in Occupational Therapy Curricula </a:t>
            </a:r>
          </a:p>
          <a:p>
            <a:endParaRPr lang="en-US" dirty="0"/>
          </a:p>
          <a:p>
            <a:pPr lvl="1"/>
            <a:endParaRPr lang="en-US" dirty="0"/>
          </a:p>
        </p:txBody>
      </p:sp>
    </p:spTree>
    <p:extLst>
      <p:ext uri="{BB962C8B-B14F-4D97-AF65-F5344CB8AC3E}">
        <p14:creationId xmlns:p14="http://schemas.microsoft.com/office/powerpoint/2010/main" val="227661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1221-650D-4510-A9FE-3DB80A918C73}"/>
              </a:ext>
            </a:extLst>
          </p:cNvPr>
          <p:cNvSpPr>
            <a:spLocks noGrp="1"/>
          </p:cNvSpPr>
          <p:nvPr>
            <p:ph type="title"/>
          </p:nvPr>
        </p:nvSpPr>
        <p:spPr/>
        <p:txBody>
          <a:bodyPr/>
          <a:lstStyle/>
          <a:p>
            <a:r>
              <a:rPr lang="en-US" dirty="0">
                <a:solidFill>
                  <a:schemeClr val="bg1">
                    <a:lumMod val="95000"/>
                  </a:schemeClr>
                </a:solidFill>
                <a:latin typeface="+mn-lt"/>
                <a:cs typeface="Arial" panose="020B0604020202020204" pitchFamily="34" charset="0"/>
              </a:rPr>
              <a:t>Vision 2025</a:t>
            </a:r>
          </a:p>
        </p:txBody>
      </p:sp>
      <p:sp>
        <p:nvSpPr>
          <p:cNvPr id="3" name="Content Placeholder 2">
            <a:extLst>
              <a:ext uri="{FF2B5EF4-FFF2-40B4-BE49-F238E27FC236}">
                <a16:creationId xmlns:a16="http://schemas.microsoft.com/office/drawing/2014/main" id="{84798813-5336-4FDC-A533-BCA2DE7B36BD}"/>
              </a:ext>
            </a:extLst>
          </p:cNvPr>
          <p:cNvSpPr>
            <a:spLocks noGrp="1"/>
          </p:cNvSpPr>
          <p:nvPr>
            <p:ph idx="1"/>
          </p:nvPr>
        </p:nvSpPr>
        <p:spPr/>
        <p:txBody>
          <a:bodyPr/>
          <a:lstStyle/>
          <a:p>
            <a:r>
              <a:rPr lang="en-US" dirty="0">
                <a:cs typeface="Arial" panose="020B0604020202020204" pitchFamily="34" charset="0"/>
              </a:rPr>
              <a:t>Occupational therapy maximizes health, well-being, and quality of life for all people, populations, and communities through effective solutions that facilitate participation in everyday living. </a:t>
            </a:r>
          </a:p>
        </p:txBody>
      </p:sp>
    </p:spTree>
    <p:extLst>
      <p:ext uri="{BB962C8B-B14F-4D97-AF65-F5344CB8AC3E}">
        <p14:creationId xmlns:p14="http://schemas.microsoft.com/office/powerpoint/2010/main" val="24507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8CE6-A623-4EF2-8667-5363D82CE1D8}"/>
              </a:ext>
            </a:extLst>
          </p:cNvPr>
          <p:cNvSpPr>
            <a:spLocks noGrp="1"/>
          </p:cNvSpPr>
          <p:nvPr>
            <p:ph type="title"/>
          </p:nvPr>
        </p:nvSpPr>
        <p:spPr>
          <a:xfrm>
            <a:off x="457200" y="274638"/>
            <a:ext cx="8229600" cy="844157"/>
          </a:xfrm>
        </p:spPr>
        <p:txBody>
          <a:bodyPr>
            <a:noAutofit/>
          </a:bodyPr>
          <a:lstStyle/>
          <a:p>
            <a:r>
              <a:rPr lang="en-US" sz="3600" dirty="0">
                <a:solidFill>
                  <a:schemeClr val="bg1">
                    <a:lumMod val="95000"/>
                  </a:schemeClr>
                </a:solidFill>
              </a:rPr>
              <a:t>AOTA Educates the country about Occupational Therapy </a:t>
            </a:r>
          </a:p>
        </p:txBody>
      </p:sp>
      <p:sp>
        <p:nvSpPr>
          <p:cNvPr id="3" name="Content Placeholder 2">
            <a:extLst>
              <a:ext uri="{FF2B5EF4-FFF2-40B4-BE49-F238E27FC236}">
                <a16:creationId xmlns:a16="http://schemas.microsoft.com/office/drawing/2014/main" id="{82844CA2-0CB0-4EE7-99BD-D94B895301CE}"/>
              </a:ext>
            </a:extLst>
          </p:cNvPr>
          <p:cNvSpPr>
            <a:spLocks noGrp="1"/>
          </p:cNvSpPr>
          <p:nvPr>
            <p:ph idx="1"/>
          </p:nvPr>
        </p:nvSpPr>
        <p:spPr>
          <a:xfrm>
            <a:off x="636814" y="1559859"/>
            <a:ext cx="8049986" cy="4706153"/>
          </a:xfrm>
        </p:spPr>
        <p:txBody>
          <a:bodyPr>
            <a:normAutofit fontScale="92500" lnSpcReduction="20000"/>
          </a:bodyPr>
          <a:lstStyle/>
          <a:p>
            <a:r>
              <a:rPr lang="en-US" dirty="0"/>
              <a:t>In July 2018, stories about Occupational Therapy appeared in a total of 55 publications or outlets including 24 outlets with 5 million or more views including TODAY Show, Psychology Today, Reader’s Digest </a:t>
            </a:r>
          </a:p>
          <a:p>
            <a:r>
              <a:rPr lang="en-US" dirty="0"/>
              <a:t>AOTA Created series of videos about how Occupational Therapy helps children and families with play, see full version at:</a:t>
            </a:r>
          </a:p>
          <a:p>
            <a:pPr marL="0" indent="0">
              <a:buNone/>
            </a:pPr>
            <a:r>
              <a:rPr lang="en-US" dirty="0">
                <a:hlinkClick r:id="rId3"/>
              </a:rPr>
              <a:t>https://www.aota.org/About-Occupational-Therapy/Patients-Clients/ChildrenAndYouth/video-play-important-part-of-your-day.aspx</a:t>
            </a:r>
            <a:r>
              <a:rPr lang="en-US" dirty="0"/>
              <a: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2838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574C-E2D9-4B9D-8E17-D0F994CBBD4C}"/>
              </a:ext>
            </a:extLst>
          </p:cNvPr>
          <p:cNvSpPr>
            <a:spLocks noGrp="1"/>
          </p:cNvSpPr>
          <p:nvPr>
            <p:ph type="title"/>
          </p:nvPr>
        </p:nvSpPr>
        <p:spPr>
          <a:xfrm>
            <a:off x="457200" y="274638"/>
            <a:ext cx="8229600" cy="1143000"/>
          </a:xfrm>
        </p:spPr>
        <p:txBody>
          <a:bodyPr>
            <a:normAutofit/>
          </a:bodyPr>
          <a:lstStyle/>
          <a:p>
            <a:r>
              <a:rPr lang="en-US" dirty="0">
                <a:solidFill>
                  <a:schemeClr val="bg1"/>
                </a:solidFill>
              </a:rPr>
              <a:t>Future Discussion for RA</a:t>
            </a:r>
          </a:p>
        </p:txBody>
      </p:sp>
      <p:sp>
        <p:nvSpPr>
          <p:cNvPr id="3" name="Content Placeholder 2">
            <a:extLst>
              <a:ext uri="{FF2B5EF4-FFF2-40B4-BE49-F238E27FC236}">
                <a16:creationId xmlns:a16="http://schemas.microsoft.com/office/drawing/2014/main" id="{8E6CCC9F-60BD-42CE-8BCA-46C0A4089C46}"/>
              </a:ext>
            </a:extLst>
          </p:cNvPr>
          <p:cNvSpPr>
            <a:spLocks noGrp="1"/>
          </p:cNvSpPr>
          <p:nvPr>
            <p:ph idx="1"/>
          </p:nvPr>
        </p:nvSpPr>
        <p:spPr/>
        <p:txBody>
          <a:bodyPr>
            <a:normAutofit fontScale="92500" lnSpcReduction="20000"/>
          </a:bodyPr>
          <a:lstStyle/>
          <a:p>
            <a:r>
              <a:rPr lang="en-US" dirty="0"/>
              <a:t>8/10/2018: AOTA Board of Directors putting the ACOTE mandates for one entry point OTD and dual entry OTA in abeyance.  The reason for this action because the decision to go to a single point of entry did not go through the proper governance processes since the RA is charged with determining the entry level to the profession</a:t>
            </a:r>
          </a:p>
          <a:p>
            <a:r>
              <a:rPr lang="en-US" dirty="0"/>
              <a:t>   I will be asking for input from Georgia Occupational Therapy Practitioners in the future and providing more education on the matter as we prepare to address this in the RA</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572258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2387-15F7-4657-B48D-62D55ADE3BDE}"/>
              </a:ext>
            </a:extLst>
          </p:cNvPr>
          <p:cNvSpPr>
            <a:spLocks noGrp="1"/>
          </p:cNvSpPr>
          <p:nvPr>
            <p:ph type="title"/>
          </p:nvPr>
        </p:nvSpPr>
        <p:spPr>
          <a:xfrm>
            <a:off x="457200" y="150607"/>
            <a:ext cx="8229600" cy="1140311"/>
          </a:xfrm>
        </p:spPr>
        <p:txBody>
          <a:bodyPr>
            <a:normAutofit fontScale="90000"/>
          </a:bodyPr>
          <a:lstStyle/>
          <a:p>
            <a:r>
              <a:rPr lang="en-US" dirty="0">
                <a:solidFill>
                  <a:schemeClr val="bg1"/>
                </a:solidFill>
              </a:rPr>
              <a:t>AOTA Links for BOD Announcement, Background Materials and FAQs</a:t>
            </a:r>
          </a:p>
        </p:txBody>
      </p:sp>
      <p:sp>
        <p:nvSpPr>
          <p:cNvPr id="3" name="Content Placeholder 2">
            <a:extLst>
              <a:ext uri="{FF2B5EF4-FFF2-40B4-BE49-F238E27FC236}">
                <a16:creationId xmlns:a16="http://schemas.microsoft.com/office/drawing/2014/main" id="{AC630B41-8403-4960-8F61-D32130EA4D93}"/>
              </a:ext>
            </a:extLst>
          </p:cNvPr>
          <p:cNvSpPr>
            <a:spLocks noGrp="1"/>
          </p:cNvSpPr>
          <p:nvPr>
            <p:ph idx="1"/>
          </p:nvPr>
        </p:nvSpPr>
        <p:spPr>
          <a:xfrm>
            <a:off x="457200" y="1796527"/>
            <a:ext cx="8229600" cy="4329636"/>
          </a:xfrm>
        </p:spPr>
        <p:txBody>
          <a:bodyPr>
            <a:normAutofit fontScale="77500" lnSpcReduction="20000"/>
          </a:bodyPr>
          <a:lstStyle/>
          <a:p>
            <a:r>
              <a:rPr lang="en-US" dirty="0">
                <a:solidFill>
                  <a:srgbClr val="0070C0"/>
                </a:solidFill>
                <a:hlinkClick r:id="rId2">
                  <a:extLst>
                    <a:ext uri="{A12FA001-AC4F-418D-AE19-62706E023703}">
                      <ahyp:hlinkClr xmlns:ahyp="http://schemas.microsoft.com/office/drawing/2018/hyperlinkcolor" val="tx"/>
                    </a:ext>
                  </a:extLst>
                </a:hlinkClick>
              </a:rPr>
              <a:t>https://www.aota.org/AboutAOTA/Get-Involved/BOD/News/2018/Message-From-AOTA-Board-Directors-OTD-OTA-Mandates.aspx </a:t>
            </a:r>
          </a:p>
          <a:p>
            <a:r>
              <a:rPr lang="en-US" dirty="0">
                <a:hlinkClick r:id="rId2">
                  <a:extLst>
                    <a:ext uri="{A12FA001-AC4F-418D-AE19-62706E023703}">
                      <ahyp:hlinkClr xmlns:ahyp="http://schemas.microsoft.com/office/drawing/2018/hyperlinkcolor" val="tx"/>
                    </a:ext>
                  </a:extLst>
                </a:hlinkClick>
              </a:rPr>
              <a:t>https://www.aota.org/AboutAOTA/Get-Involved/BOD/ACOTE-Mandate-Background-Materials.aspx</a:t>
            </a:r>
            <a:r>
              <a:rPr lang="en-US" dirty="0"/>
              <a:t> </a:t>
            </a:r>
          </a:p>
          <a:p>
            <a:r>
              <a:rPr lang="en-US" dirty="0">
                <a:hlinkClick r:id="rId3"/>
              </a:rPr>
              <a:t>https://www.aota.org/AboutAOTA/Get-Involved/BOD/FAQs-ACOTE-Mandate.aspx?utm_source=OT-OTA%20Mandates%20090418&amp;utm_medium=email&amp;utm_campaign=FAQs%20From%20AOTA%E2%80%99s%20Board%20of%20Directors%20on%20the%20OT%20and%20OTA%20Mandates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621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8CE6-A623-4EF2-8667-5363D82CE1D8}"/>
              </a:ext>
            </a:extLst>
          </p:cNvPr>
          <p:cNvSpPr>
            <a:spLocks noGrp="1"/>
          </p:cNvSpPr>
          <p:nvPr>
            <p:ph type="title"/>
          </p:nvPr>
        </p:nvSpPr>
        <p:spPr/>
        <p:txBody>
          <a:bodyPr>
            <a:normAutofit/>
          </a:bodyPr>
          <a:lstStyle/>
          <a:p>
            <a:r>
              <a:rPr lang="en-US" dirty="0">
                <a:solidFill>
                  <a:schemeClr val="bg1">
                    <a:lumMod val="95000"/>
                  </a:schemeClr>
                </a:solidFill>
              </a:rPr>
              <a:t>AOTA -Recent Successes</a:t>
            </a:r>
          </a:p>
        </p:txBody>
      </p:sp>
      <p:sp>
        <p:nvSpPr>
          <p:cNvPr id="3" name="Content Placeholder 2">
            <a:extLst>
              <a:ext uri="{FF2B5EF4-FFF2-40B4-BE49-F238E27FC236}">
                <a16:creationId xmlns:a16="http://schemas.microsoft.com/office/drawing/2014/main" id="{82844CA2-0CB0-4EE7-99BD-D94B895301CE}"/>
              </a:ext>
            </a:extLst>
          </p:cNvPr>
          <p:cNvSpPr>
            <a:spLocks noGrp="1"/>
          </p:cNvSpPr>
          <p:nvPr>
            <p:ph idx="1"/>
          </p:nvPr>
        </p:nvSpPr>
        <p:spPr>
          <a:xfrm>
            <a:off x="636814" y="1417638"/>
            <a:ext cx="8049986" cy="4993920"/>
          </a:xfrm>
        </p:spPr>
        <p:txBody>
          <a:bodyPr>
            <a:normAutofit fontScale="85000" lnSpcReduction="10000"/>
          </a:bodyPr>
          <a:lstStyle/>
          <a:p>
            <a:r>
              <a:rPr lang="en-US" sz="3300" dirty="0"/>
              <a:t>Legislation Introduced to Allow OTs to Open Medicare Home Healthcare Cases</a:t>
            </a:r>
          </a:p>
          <a:p>
            <a:r>
              <a:rPr lang="en-US" sz="3300" dirty="0"/>
              <a:t>House Ways and Means Committee passed multiple bills in May related to opioids and pain management alternative within Medicare.  Two of the bills included occupational therapy practitioners as part of the treatment team to be considered by Medicare when developing policies..</a:t>
            </a:r>
          </a:p>
          <a:p>
            <a:r>
              <a:rPr lang="en-US" sz="3300" dirty="0"/>
              <a:t> AOTA’s Pediatric Practice Manager led the Annual Meeting of the National Coordinating Committee for Safe and Healthy Schools (NCCSHS)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0578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97F9-8D60-49D7-8856-4BB45F85451E}"/>
              </a:ext>
            </a:extLst>
          </p:cNvPr>
          <p:cNvSpPr>
            <a:spLocks noGrp="1"/>
          </p:cNvSpPr>
          <p:nvPr>
            <p:ph type="title"/>
          </p:nvPr>
        </p:nvSpPr>
        <p:spPr>
          <a:xfrm>
            <a:off x="86060" y="1"/>
            <a:ext cx="9057939" cy="1224534"/>
          </a:xfrm>
        </p:spPr>
        <p:txBody>
          <a:bodyPr>
            <a:normAutofit fontScale="90000"/>
          </a:bodyPr>
          <a:lstStyle/>
          <a:p>
            <a:pPr algn="ctr"/>
            <a:r>
              <a:rPr lang="en-US" sz="3100" dirty="0">
                <a:solidFill>
                  <a:schemeClr val="bg1">
                    <a:lumMod val="95000"/>
                  </a:schemeClr>
                </a:solidFill>
              </a:rPr>
              <a:t>AOTA Coordinated Online </a:t>
            </a:r>
            <a:br>
              <a:rPr lang="en-US" sz="3100" dirty="0">
                <a:solidFill>
                  <a:schemeClr val="bg1">
                    <a:lumMod val="95000"/>
                  </a:schemeClr>
                </a:solidFill>
              </a:rPr>
            </a:br>
            <a:r>
              <a:rPr lang="en-US" sz="3100" dirty="0">
                <a:solidFill>
                  <a:schemeClr val="bg1">
                    <a:lumMod val="95000"/>
                  </a:schemeClr>
                </a:solidFill>
              </a:rPr>
              <a:t>Opportunities for Leadership (COOL) </a:t>
            </a:r>
            <a:br>
              <a:rPr lang="en-US" sz="3100" dirty="0">
                <a:solidFill>
                  <a:schemeClr val="bg1">
                    <a:lumMod val="95000"/>
                  </a:schemeClr>
                </a:solidFill>
              </a:rPr>
            </a:br>
            <a:r>
              <a:rPr lang="en-US" sz="3100" dirty="0">
                <a:solidFill>
                  <a:schemeClr val="bg1">
                    <a:lumMod val="95000"/>
                  </a:schemeClr>
                </a:solidFill>
              </a:rPr>
              <a:t>Volunteer Database </a:t>
            </a:r>
            <a:br>
              <a:rPr lang="en-US" dirty="0">
                <a:solidFill>
                  <a:schemeClr val="bg1">
                    <a:lumMod val="95000"/>
                  </a:schemeClr>
                </a:solidFill>
              </a:rPr>
            </a:br>
            <a:endParaRPr lang="en-US" dirty="0">
              <a:solidFill>
                <a:schemeClr val="bg1">
                  <a:lumMod val="95000"/>
                </a:schemeClr>
              </a:solidFill>
            </a:endParaRPr>
          </a:p>
        </p:txBody>
      </p:sp>
      <p:sp>
        <p:nvSpPr>
          <p:cNvPr id="3" name="Content Placeholder 2">
            <a:extLst>
              <a:ext uri="{FF2B5EF4-FFF2-40B4-BE49-F238E27FC236}">
                <a16:creationId xmlns:a16="http://schemas.microsoft.com/office/drawing/2014/main" id="{51511453-B624-43E4-AA02-C0564A5D47E3}"/>
              </a:ext>
            </a:extLst>
          </p:cNvPr>
          <p:cNvSpPr>
            <a:spLocks noGrp="1"/>
          </p:cNvSpPr>
          <p:nvPr>
            <p:ph type="body" idx="1"/>
          </p:nvPr>
        </p:nvSpPr>
        <p:spPr>
          <a:xfrm>
            <a:off x="722313" y="1538345"/>
            <a:ext cx="7772400" cy="4095122"/>
          </a:xfrm>
        </p:spPr>
        <p:txBody>
          <a:bodyPr>
            <a:noAutofit/>
          </a:bodyPr>
          <a:lstStyle/>
          <a:p>
            <a:pPr marL="285750" indent="-285750">
              <a:buFont typeface="Wingdings" panose="05000000000000000000" pitchFamily="2" charset="2"/>
              <a:buChar char="Ø"/>
            </a:pPr>
            <a:r>
              <a:rPr lang="en-US" sz="3200" dirty="0">
                <a:solidFill>
                  <a:schemeClr val="tx1"/>
                </a:solidFill>
              </a:rPr>
              <a:t>Create a profile to get involved</a:t>
            </a:r>
          </a:p>
          <a:p>
            <a:pPr marL="285750" indent="-285750">
              <a:buFont typeface="Wingdings" panose="05000000000000000000" pitchFamily="2" charset="2"/>
              <a:buChar char="Ø"/>
            </a:pPr>
            <a:r>
              <a:rPr lang="en-US" sz="3200" dirty="0">
                <a:solidFill>
                  <a:schemeClr val="tx1"/>
                </a:solidFill>
              </a:rPr>
              <a:t>Short-term and long-term volunteer leadership opportunities available</a:t>
            </a:r>
          </a:p>
          <a:p>
            <a:pPr marL="285750" indent="-285750">
              <a:buFont typeface="Wingdings" panose="05000000000000000000" pitchFamily="2" charset="2"/>
              <a:buChar char="Ø"/>
            </a:pPr>
            <a:r>
              <a:rPr lang="en-US" sz="3200" dirty="0">
                <a:solidFill>
                  <a:schemeClr val="tx1"/>
                </a:solidFill>
              </a:rPr>
              <a:t>AOTA leadership nominations open in the Fall each year</a:t>
            </a:r>
          </a:p>
          <a:p>
            <a:pPr marL="285750" indent="-285750">
              <a:buFont typeface="Wingdings" panose="05000000000000000000" pitchFamily="2" charset="2"/>
              <a:buChar char="Ø"/>
            </a:pPr>
            <a:r>
              <a:rPr lang="en-US" sz="3200" dirty="0">
                <a:solidFill>
                  <a:schemeClr val="tx1"/>
                </a:solidFill>
              </a:rPr>
              <a:t>AOTA leadership elections are in January each year</a:t>
            </a:r>
          </a:p>
        </p:txBody>
      </p:sp>
    </p:spTree>
    <p:extLst>
      <p:ext uri="{BB962C8B-B14F-4D97-AF65-F5344CB8AC3E}">
        <p14:creationId xmlns:p14="http://schemas.microsoft.com/office/powerpoint/2010/main" val="165339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D295-CCCC-46F7-8C27-AEF83D86ADD2}"/>
              </a:ext>
            </a:extLst>
          </p:cNvPr>
          <p:cNvSpPr>
            <a:spLocks noGrp="1"/>
          </p:cNvSpPr>
          <p:nvPr>
            <p:ph type="title"/>
          </p:nvPr>
        </p:nvSpPr>
        <p:spPr/>
        <p:txBody>
          <a:bodyPr/>
          <a:lstStyle/>
          <a:p>
            <a:r>
              <a:rPr lang="en-US" dirty="0">
                <a:solidFill>
                  <a:schemeClr val="bg1">
                    <a:lumMod val="95000"/>
                  </a:schemeClr>
                </a:solidFill>
              </a:rPr>
              <a:t>Upcoming Conferences</a:t>
            </a:r>
          </a:p>
        </p:txBody>
      </p:sp>
      <p:sp>
        <p:nvSpPr>
          <p:cNvPr id="3" name="Content Placeholder 2">
            <a:extLst>
              <a:ext uri="{FF2B5EF4-FFF2-40B4-BE49-F238E27FC236}">
                <a16:creationId xmlns:a16="http://schemas.microsoft.com/office/drawing/2014/main" id="{26AABCAE-DBBF-466E-B55F-D314F71057AA}"/>
              </a:ext>
            </a:extLst>
          </p:cNvPr>
          <p:cNvSpPr>
            <a:spLocks noGrp="1"/>
          </p:cNvSpPr>
          <p:nvPr>
            <p:ph idx="1"/>
          </p:nvPr>
        </p:nvSpPr>
        <p:spPr>
          <a:xfrm>
            <a:off x="718456" y="1600200"/>
            <a:ext cx="7968343" cy="4525963"/>
          </a:xfrm>
        </p:spPr>
        <p:txBody>
          <a:bodyPr>
            <a:normAutofit fontScale="77500" lnSpcReduction="20000"/>
          </a:bodyPr>
          <a:lstStyle/>
          <a:p>
            <a:r>
              <a:rPr lang="en-US" dirty="0"/>
              <a:t>AOTA Education Summit</a:t>
            </a:r>
          </a:p>
          <a:p>
            <a:pPr marL="0" indent="0">
              <a:buNone/>
            </a:pPr>
            <a:r>
              <a:rPr lang="en-US" dirty="0"/>
              <a:t>    </a:t>
            </a:r>
            <a:r>
              <a:rPr lang="en-US" b="1" dirty="0"/>
              <a:t>-</a:t>
            </a:r>
            <a:r>
              <a:rPr lang="en-US" dirty="0"/>
              <a:t> Louisville, Kentucky</a:t>
            </a:r>
          </a:p>
          <a:p>
            <a:pPr marL="0" indent="0">
              <a:buNone/>
            </a:pPr>
            <a:r>
              <a:rPr lang="en-US" dirty="0"/>
              <a:t>    </a:t>
            </a:r>
            <a:r>
              <a:rPr lang="en-US" b="1" dirty="0"/>
              <a:t>- </a:t>
            </a:r>
            <a:r>
              <a:rPr lang="en-US" dirty="0"/>
              <a:t>October 13-14</a:t>
            </a:r>
          </a:p>
          <a:p>
            <a:r>
              <a:rPr lang="en-US" dirty="0"/>
              <a:t>AOTA/NBCOT National Student Conclave</a:t>
            </a:r>
          </a:p>
          <a:p>
            <a:pPr lvl="1"/>
            <a:r>
              <a:rPr lang="en-US" dirty="0"/>
              <a:t>Atlantic City, NJ</a:t>
            </a:r>
          </a:p>
          <a:p>
            <a:pPr lvl="1"/>
            <a:r>
              <a:rPr lang="en-US" dirty="0"/>
              <a:t>November 9-10</a:t>
            </a:r>
          </a:p>
          <a:p>
            <a:r>
              <a:rPr lang="en-US" dirty="0"/>
              <a:t>AOTA Specialty Conference: Adult Rehabilitation</a:t>
            </a:r>
          </a:p>
          <a:p>
            <a:pPr lvl="1"/>
            <a:r>
              <a:rPr lang="en-US" dirty="0"/>
              <a:t>Los Angeles, CA</a:t>
            </a:r>
          </a:p>
          <a:p>
            <a:pPr lvl="1"/>
            <a:r>
              <a:rPr lang="en-US" dirty="0"/>
              <a:t>November 30-December 1</a:t>
            </a:r>
          </a:p>
          <a:p>
            <a:r>
              <a:rPr lang="en-US" dirty="0"/>
              <a:t>AOTA Annual Conference &amp; Expo</a:t>
            </a:r>
          </a:p>
          <a:p>
            <a:pPr lvl="1"/>
            <a:r>
              <a:rPr lang="en-US" dirty="0"/>
              <a:t>New Orleans, LA</a:t>
            </a:r>
          </a:p>
          <a:p>
            <a:pPr lvl="1"/>
            <a:r>
              <a:rPr lang="en-US" dirty="0"/>
              <a:t>April 4-7</a:t>
            </a:r>
          </a:p>
          <a:p>
            <a:pPr lvl="1"/>
            <a:endParaRPr lang="en-US" dirty="0"/>
          </a:p>
        </p:txBody>
      </p:sp>
      <p:pic>
        <p:nvPicPr>
          <p:cNvPr id="7" name="Picture 6">
            <a:extLst>
              <a:ext uri="{FF2B5EF4-FFF2-40B4-BE49-F238E27FC236}">
                <a16:creationId xmlns:a16="http://schemas.microsoft.com/office/drawing/2014/main" id="{8318F0E4-D71A-4236-AD3E-8019F0A56DA0}"/>
              </a:ext>
            </a:extLst>
          </p:cNvPr>
          <p:cNvPicPr>
            <a:picLocks noChangeAspect="1"/>
          </p:cNvPicPr>
          <p:nvPr/>
        </p:nvPicPr>
        <p:blipFill>
          <a:blip r:embed="rId3"/>
          <a:stretch>
            <a:fillRect/>
          </a:stretch>
        </p:blipFill>
        <p:spPr>
          <a:xfrm>
            <a:off x="5443370" y="4559861"/>
            <a:ext cx="3135853" cy="1606324"/>
          </a:xfrm>
          <a:prstGeom prst="rect">
            <a:avLst/>
          </a:prstGeom>
        </p:spPr>
      </p:pic>
    </p:spTree>
    <p:extLst>
      <p:ext uri="{BB962C8B-B14F-4D97-AF65-F5344CB8AC3E}">
        <p14:creationId xmlns:p14="http://schemas.microsoft.com/office/powerpoint/2010/main" val="418833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3218-FCB4-4728-B9EF-D170F9AC500A}"/>
              </a:ext>
            </a:extLst>
          </p:cNvPr>
          <p:cNvSpPr>
            <a:spLocks noGrp="1"/>
          </p:cNvSpPr>
          <p:nvPr>
            <p:ph type="title"/>
          </p:nvPr>
        </p:nvSpPr>
        <p:spPr/>
        <p:txBody>
          <a:bodyPr/>
          <a:lstStyle/>
          <a:p>
            <a:r>
              <a:rPr lang="en-US" dirty="0">
                <a:solidFill>
                  <a:schemeClr val="bg1">
                    <a:lumMod val="95000"/>
                  </a:schemeClr>
                </a:solidFill>
              </a:rPr>
              <a:t>Official Documents</a:t>
            </a:r>
          </a:p>
        </p:txBody>
      </p:sp>
      <p:sp>
        <p:nvSpPr>
          <p:cNvPr id="3" name="Content Placeholder 2">
            <a:extLst>
              <a:ext uri="{FF2B5EF4-FFF2-40B4-BE49-F238E27FC236}">
                <a16:creationId xmlns:a16="http://schemas.microsoft.com/office/drawing/2014/main" id="{ED08B1B7-535B-4DEE-899A-45534F2A1FE3}"/>
              </a:ext>
            </a:extLst>
          </p:cNvPr>
          <p:cNvSpPr>
            <a:spLocks noGrp="1"/>
          </p:cNvSpPr>
          <p:nvPr>
            <p:ph idx="1"/>
          </p:nvPr>
        </p:nvSpPr>
        <p:spPr>
          <a:xfrm>
            <a:off x="734786" y="1600200"/>
            <a:ext cx="7952014" cy="4525963"/>
          </a:xfrm>
        </p:spPr>
        <p:txBody>
          <a:bodyPr/>
          <a:lstStyle/>
          <a:p>
            <a:r>
              <a:rPr lang="en-US" dirty="0"/>
              <a:t>Approved by the Representative Assembly</a:t>
            </a:r>
          </a:p>
          <a:p>
            <a:r>
              <a:rPr lang="en-US" dirty="0"/>
              <a:t>Types of Official Documents</a:t>
            </a:r>
          </a:p>
          <a:p>
            <a:pPr lvl="1"/>
            <a:r>
              <a:rPr lang="en-US" dirty="0"/>
              <a:t>Guidelines</a:t>
            </a:r>
          </a:p>
          <a:p>
            <a:pPr lvl="1"/>
            <a:r>
              <a:rPr lang="en-US" dirty="0"/>
              <a:t>Position Papers</a:t>
            </a:r>
          </a:p>
          <a:p>
            <a:pPr lvl="1"/>
            <a:r>
              <a:rPr lang="en-US" dirty="0"/>
              <a:t>Standards</a:t>
            </a:r>
          </a:p>
          <a:p>
            <a:pPr lvl="1"/>
            <a:r>
              <a:rPr lang="en-US" dirty="0"/>
              <a:t>Statements</a:t>
            </a:r>
          </a:p>
          <a:p>
            <a:pPr lvl="1"/>
            <a:r>
              <a:rPr lang="en-US" dirty="0"/>
              <a:t>Societal Statements</a:t>
            </a:r>
          </a:p>
        </p:txBody>
      </p:sp>
    </p:spTree>
    <p:extLst>
      <p:ext uri="{BB962C8B-B14F-4D97-AF65-F5344CB8AC3E}">
        <p14:creationId xmlns:p14="http://schemas.microsoft.com/office/powerpoint/2010/main" val="224189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042E-6F45-4739-99F5-A84ECA21704F}"/>
              </a:ext>
            </a:extLst>
          </p:cNvPr>
          <p:cNvSpPr>
            <a:spLocks noGrp="1"/>
          </p:cNvSpPr>
          <p:nvPr>
            <p:ph type="title"/>
          </p:nvPr>
        </p:nvSpPr>
        <p:spPr/>
        <p:txBody>
          <a:bodyPr/>
          <a:lstStyle/>
          <a:p>
            <a:r>
              <a:rPr lang="en-US" dirty="0">
                <a:solidFill>
                  <a:schemeClr val="bg1">
                    <a:lumMod val="95000"/>
                  </a:schemeClr>
                </a:solidFill>
              </a:rPr>
              <a:t>Critically Appraised Topics</a:t>
            </a:r>
          </a:p>
        </p:txBody>
      </p:sp>
      <p:sp>
        <p:nvSpPr>
          <p:cNvPr id="3" name="Content Placeholder 2">
            <a:extLst>
              <a:ext uri="{FF2B5EF4-FFF2-40B4-BE49-F238E27FC236}">
                <a16:creationId xmlns:a16="http://schemas.microsoft.com/office/drawing/2014/main" id="{0775EC9A-22C7-47BC-AADA-E5B48B8315BB}"/>
              </a:ext>
            </a:extLst>
          </p:cNvPr>
          <p:cNvSpPr>
            <a:spLocks noGrp="1"/>
          </p:cNvSpPr>
          <p:nvPr>
            <p:ph idx="1"/>
          </p:nvPr>
        </p:nvSpPr>
        <p:spPr>
          <a:xfrm>
            <a:off x="751114" y="1600200"/>
            <a:ext cx="7935686" cy="4525963"/>
          </a:xfrm>
        </p:spPr>
        <p:txBody>
          <a:bodyPr>
            <a:normAutofit lnSpcReduction="10000"/>
          </a:bodyPr>
          <a:lstStyle/>
          <a:p>
            <a:r>
              <a:rPr lang="en-US" dirty="0"/>
              <a:t>Synthesis of Articles surrounding a topic</a:t>
            </a:r>
          </a:p>
          <a:p>
            <a:r>
              <a:rPr lang="en-US" dirty="0"/>
              <a:t>Key findings for practice</a:t>
            </a:r>
          </a:p>
          <a:p>
            <a:r>
              <a:rPr lang="en-US" dirty="0"/>
              <a:t>Variety of practice areas</a:t>
            </a:r>
          </a:p>
          <a:p>
            <a:pPr lvl="1"/>
            <a:r>
              <a:rPr lang="en-US" dirty="0"/>
              <a:t>Children &amp; Youth</a:t>
            </a:r>
          </a:p>
          <a:p>
            <a:pPr lvl="1"/>
            <a:r>
              <a:rPr lang="en-US" dirty="0"/>
              <a:t>Health &amp; Wellness</a:t>
            </a:r>
          </a:p>
          <a:p>
            <a:pPr lvl="1"/>
            <a:r>
              <a:rPr lang="en-US" dirty="0"/>
              <a:t>Mental Health</a:t>
            </a:r>
          </a:p>
          <a:p>
            <a:pPr lvl="1"/>
            <a:r>
              <a:rPr lang="en-US" dirty="0"/>
              <a:t>Productive Aging</a:t>
            </a:r>
          </a:p>
          <a:p>
            <a:pPr lvl="1"/>
            <a:r>
              <a:rPr lang="en-US" dirty="0"/>
              <a:t>Rehabilitation &amp; Disability</a:t>
            </a:r>
          </a:p>
          <a:p>
            <a:pPr lvl="1"/>
            <a:r>
              <a:rPr lang="en-US" dirty="0"/>
              <a:t>Work &amp; Industry</a:t>
            </a:r>
          </a:p>
        </p:txBody>
      </p:sp>
    </p:spTree>
    <p:extLst>
      <p:ext uri="{BB962C8B-B14F-4D97-AF65-F5344CB8AC3E}">
        <p14:creationId xmlns:p14="http://schemas.microsoft.com/office/powerpoint/2010/main" val="201006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4670-68F3-4534-828F-A3A9BEEF4AD0}"/>
              </a:ext>
            </a:extLst>
          </p:cNvPr>
          <p:cNvSpPr>
            <a:spLocks noGrp="1"/>
          </p:cNvSpPr>
          <p:nvPr>
            <p:ph type="title"/>
          </p:nvPr>
        </p:nvSpPr>
        <p:spPr/>
        <p:txBody>
          <a:bodyPr/>
          <a:lstStyle/>
          <a:p>
            <a:r>
              <a:rPr lang="en-US" dirty="0">
                <a:solidFill>
                  <a:schemeClr val="bg1">
                    <a:lumMod val="95000"/>
                  </a:schemeClr>
                </a:solidFill>
              </a:rPr>
              <a:t>Evidence-Based Practice Resources</a:t>
            </a:r>
          </a:p>
        </p:txBody>
      </p:sp>
      <p:sp>
        <p:nvSpPr>
          <p:cNvPr id="3" name="Content Placeholder 2">
            <a:extLst>
              <a:ext uri="{FF2B5EF4-FFF2-40B4-BE49-F238E27FC236}">
                <a16:creationId xmlns:a16="http://schemas.microsoft.com/office/drawing/2014/main" id="{C56D4D42-20CD-4972-94E1-2CAAB94FBE18}"/>
              </a:ext>
            </a:extLst>
          </p:cNvPr>
          <p:cNvSpPr>
            <a:spLocks noGrp="1"/>
          </p:cNvSpPr>
          <p:nvPr>
            <p:ph idx="1"/>
          </p:nvPr>
        </p:nvSpPr>
        <p:spPr>
          <a:xfrm>
            <a:off x="751114" y="1600200"/>
            <a:ext cx="7935686" cy="4525963"/>
          </a:xfrm>
        </p:spPr>
        <p:txBody>
          <a:bodyPr/>
          <a:lstStyle/>
          <a:p>
            <a:r>
              <a:rPr lang="en-US" dirty="0"/>
              <a:t>AOTA Practice Guideline Series</a:t>
            </a:r>
          </a:p>
          <a:p>
            <a:r>
              <a:rPr lang="en-US" dirty="0"/>
              <a:t>Special Issues of the American Journal of Occupational Therapy</a:t>
            </a:r>
          </a:p>
          <a:p>
            <a:r>
              <a:rPr lang="en-US" dirty="0"/>
              <a:t>Evidence Exchange</a:t>
            </a:r>
          </a:p>
          <a:p>
            <a:r>
              <a:rPr lang="en-US" dirty="0"/>
              <a:t>Research Opportunities Tables</a:t>
            </a:r>
          </a:p>
          <a:p>
            <a:r>
              <a:rPr lang="en-US" dirty="0"/>
              <a:t>Journal Club Toolkit</a:t>
            </a:r>
          </a:p>
          <a:p>
            <a:r>
              <a:rPr lang="en-US" dirty="0"/>
              <a:t>Evidence-based Resource Directory</a:t>
            </a:r>
          </a:p>
        </p:txBody>
      </p:sp>
    </p:spTree>
    <p:extLst>
      <p:ext uri="{BB962C8B-B14F-4D97-AF65-F5344CB8AC3E}">
        <p14:creationId xmlns:p14="http://schemas.microsoft.com/office/powerpoint/2010/main" val="3207518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4670-68F3-4534-828F-A3A9BEEF4AD0}"/>
              </a:ext>
            </a:extLst>
          </p:cNvPr>
          <p:cNvSpPr>
            <a:spLocks noGrp="1"/>
          </p:cNvSpPr>
          <p:nvPr>
            <p:ph type="title"/>
          </p:nvPr>
        </p:nvSpPr>
        <p:spPr>
          <a:xfrm>
            <a:off x="457200" y="1"/>
            <a:ext cx="8229600" cy="1280160"/>
          </a:xfrm>
        </p:spPr>
        <p:txBody>
          <a:bodyPr>
            <a:normAutofit fontScale="90000"/>
          </a:bodyPr>
          <a:lstStyle/>
          <a:p>
            <a:r>
              <a:rPr lang="en-US" dirty="0">
                <a:solidFill>
                  <a:schemeClr val="bg1">
                    <a:lumMod val="95000"/>
                  </a:schemeClr>
                </a:solidFill>
              </a:rPr>
              <a:t>Join your </a:t>
            </a:r>
            <a:br>
              <a:rPr lang="en-US" dirty="0">
                <a:solidFill>
                  <a:schemeClr val="bg1">
                    <a:lumMod val="95000"/>
                  </a:schemeClr>
                </a:solidFill>
              </a:rPr>
            </a:br>
            <a:r>
              <a:rPr lang="en-US" sz="6000" dirty="0">
                <a:solidFill>
                  <a:schemeClr val="bg1">
                    <a:lumMod val="95000"/>
                  </a:schemeClr>
                </a:solidFill>
              </a:rPr>
              <a:t>STATE OT ASSOCIATION</a:t>
            </a:r>
          </a:p>
        </p:txBody>
      </p:sp>
      <p:sp>
        <p:nvSpPr>
          <p:cNvPr id="3" name="Content Placeholder 2">
            <a:extLst>
              <a:ext uri="{FF2B5EF4-FFF2-40B4-BE49-F238E27FC236}">
                <a16:creationId xmlns:a16="http://schemas.microsoft.com/office/drawing/2014/main" id="{C56D4D42-20CD-4972-94E1-2CAAB94FBE18}"/>
              </a:ext>
            </a:extLst>
          </p:cNvPr>
          <p:cNvSpPr>
            <a:spLocks noGrp="1"/>
          </p:cNvSpPr>
          <p:nvPr>
            <p:ph type="subTitle" idx="4294967295"/>
          </p:nvPr>
        </p:nvSpPr>
        <p:spPr>
          <a:xfrm>
            <a:off x="604157" y="1764254"/>
            <a:ext cx="7840595" cy="4238836"/>
          </a:xfrm>
        </p:spPr>
        <p:txBody>
          <a:bodyPr>
            <a:normAutofit/>
          </a:bodyPr>
          <a:lstStyle/>
          <a:p>
            <a:r>
              <a:rPr lang="en-US" dirty="0"/>
              <a:t>Be a part of the growth of OT in your state</a:t>
            </a:r>
          </a:p>
          <a:p>
            <a:r>
              <a:rPr lang="en-US" dirty="0"/>
              <a:t>Connect with local and state members</a:t>
            </a:r>
          </a:p>
          <a:p>
            <a:r>
              <a:rPr lang="en-US" dirty="0"/>
              <a:t>Advocate for state level policy changes</a:t>
            </a:r>
          </a:p>
          <a:p>
            <a:r>
              <a:rPr lang="en-US" dirty="0"/>
              <a:t>Access continuing education opportunities and other member resources</a:t>
            </a:r>
          </a:p>
        </p:txBody>
      </p:sp>
    </p:spTree>
    <p:extLst>
      <p:ext uri="{BB962C8B-B14F-4D97-AF65-F5344CB8AC3E}">
        <p14:creationId xmlns:p14="http://schemas.microsoft.com/office/powerpoint/2010/main" val="202171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1AC6-EBDB-4BF2-8F70-6ED9A49A0E63}"/>
              </a:ext>
            </a:extLst>
          </p:cNvPr>
          <p:cNvSpPr>
            <a:spLocks noGrp="1"/>
          </p:cNvSpPr>
          <p:nvPr>
            <p:ph type="title"/>
          </p:nvPr>
        </p:nvSpPr>
        <p:spPr/>
        <p:txBody>
          <a:bodyPr/>
          <a:lstStyle/>
          <a:p>
            <a:r>
              <a:rPr lang="en-US" dirty="0">
                <a:solidFill>
                  <a:schemeClr val="bg1"/>
                </a:solidFill>
              </a:rPr>
              <a:t>Four Pillars</a:t>
            </a:r>
          </a:p>
        </p:txBody>
      </p:sp>
      <p:sp>
        <p:nvSpPr>
          <p:cNvPr id="3" name="Content Placeholder 2">
            <a:extLst>
              <a:ext uri="{FF2B5EF4-FFF2-40B4-BE49-F238E27FC236}">
                <a16:creationId xmlns:a16="http://schemas.microsoft.com/office/drawing/2014/main" id="{F320686F-62E1-4D37-95EC-2ABA16979435}"/>
              </a:ext>
            </a:extLst>
          </p:cNvPr>
          <p:cNvSpPr>
            <a:spLocks noGrp="1"/>
          </p:cNvSpPr>
          <p:nvPr>
            <p:ph idx="1"/>
          </p:nvPr>
        </p:nvSpPr>
        <p:spPr/>
        <p:txBody>
          <a:bodyPr>
            <a:normAutofit fontScale="77500" lnSpcReduction="20000"/>
          </a:bodyPr>
          <a:lstStyle/>
          <a:p>
            <a:r>
              <a:rPr lang="en-US" dirty="0"/>
              <a:t>Four “pillars” help articulate and define how our efforts need to be focused to attain the Vision. They are: </a:t>
            </a:r>
          </a:p>
          <a:p>
            <a:r>
              <a:rPr lang="en-US" b="1" dirty="0"/>
              <a:t>Effective: </a:t>
            </a:r>
            <a:r>
              <a:rPr lang="en-US" dirty="0"/>
              <a:t>Occupational therapy is evidence-based, client-centered, and cost-effective. </a:t>
            </a:r>
          </a:p>
          <a:p>
            <a:r>
              <a:rPr lang="en-US" b="1" dirty="0"/>
              <a:t>Leaders: </a:t>
            </a:r>
            <a:r>
              <a:rPr lang="en-US" dirty="0"/>
              <a:t>Occupational therapy is influential in changing policies, environments, and complex systems. </a:t>
            </a:r>
          </a:p>
          <a:p>
            <a:r>
              <a:rPr lang="en-US" b="1" dirty="0"/>
              <a:t>Collaborative: </a:t>
            </a:r>
            <a:r>
              <a:rPr lang="en-US" dirty="0"/>
              <a:t>Occupational therapy excels in working with clients and within systems to produce effective outcomes.</a:t>
            </a:r>
          </a:p>
          <a:p>
            <a:r>
              <a:rPr lang="en-US" b="1" dirty="0"/>
              <a:t>Accessible: </a:t>
            </a:r>
            <a:r>
              <a:rPr lang="en-US" dirty="0"/>
              <a:t>Occupational therapy provides culturally responsive and customized services. </a:t>
            </a:r>
          </a:p>
          <a:p>
            <a:r>
              <a:rPr lang="en-US" dirty="0"/>
              <a:t>Vision 2025 builds on the success of the Centennial Vision while positioning us to meet the challenges of the changing health care system.</a:t>
            </a:r>
          </a:p>
          <a:p>
            <a:endParaRPr lang="en-US" dirty="0"/>
          </a:p>
        </p:txBody>
      </p:sp>
    </p:spTree>
    <p:extLst>
      <p:ext uri="{BB962C8B-B14F-4D97-AF65-F5344CB8AC3E}">
        <p14:creationId xmlns:p14="http://schemas.microsoft.com/office/powerpoint/2010/main" val="1570752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1FF6-5BF8-4910-9812-58723F4A4DB6}"/>
              </a:ext>
            </a:extLst>
          </p:cNvPr>
          <p:cNvSpPr>
            <a:spLocks noGrp="1"/>
          </p:cNvSpPr>
          <p:nvPr>
            <p:ph type="title"/>
          </p:nvPr>
        </p:nvSpPr>
        <p:spPr/>
        <p:txBody>
          <a:bodyPr/>
          <a:lstStyle/>
          <a:p>
            <a:r>
              <a:rPr lang="en-US" dirty="0">
                <a:solidFill>
                  <a:schemeClr val="bg1">
                    <a:lumMod val="95000"/>
                  </a:schemeClr>
                </a:solidFill>
                <a:latin typeface="+mn-lt"/>
                <a:cs typeface="Arial" panose="020B0604020202020204" pitchFamily="34" charset="0"/>
              </a:rPr>
              <a:t>Benefits of  AOTA Membership</a:t>
            </a:r>
          </a:p>
        </p:txBody>
      </p:sp>
      <p:sp>
        <p:nvSpPr>
          <p:cNvPr id="3" name="Content Placeholder 2">
            <a:extLst>
              <a:ext uri="{FF2B5EF4-FFF2-40B4-BE49-F238E27FC236}">
                <a16:creationId xmlns:a16="http://schemas.microsoft.com/office/drawing/2014/main" id="{F5DD21C7-E808-47E5-A642-CB7F53A831C7}"/>
              </a:ext>
            </a:extLst>
          </p:cNvPr>
          <p:cNvSpPr>
            <a:spLocks noGrp="1"/>
          </p:cNvSpPr>
          <p:nvPr>
            <p:ph idx="1"/>
          </p:nvPr>
        </p:nvSpPr>
        <p:spPr>
          <a:xfrm>
            <a:off x="702128" y="1600200"/>
            <a:ext cx="7984671" cy="4525963"/>
          </a:xfrm>
        </p:spPr>
        <p:txBody>
          <a:bodyPr>
            <a:normAutofit lnSpcReduction="10000"/>
          </a:bodyPr>
          <a:lstStyle/>
          <a:p>
            <a:r>
              <a:rPr lang="en-US" dirty="0">
                <a:cs typeface="Arial" panose="020B0604020202020204" pitchFamily="34" charset="0"/>
              </a:rPr>
              <a:t>Practice, education, and research information delivered through subscriptions to </a:t>
            </a:r>
            <a:r>
              <a:rPr lang="en-US" i="1" dirty="0">
                <a:cs typeface="Arial" panose="020B0604020202020204" pitchFamily="34" charset="0"/>
              </a:rPr>
              <a:t>OT Practice,  American Journal of Occupational Therapy (AJOT), OT Practice Pulse,</a:t>
            </a:r>
            <a:r>
              <a:rPr lang="en-US" dirty="0">
                <a:cs typeface="Arial" panose="020B0604020202020204" pitchFamily="34" charset="0"/>
              </a:rPr>
              <a:t> </a:t>
            </a:r>
            <a:r>
              <a:rPr lang="en-US" i="1" dirty="0">
                <a:cs typeface="Arial" panose="020B0604020202020204" pitchFamily="34" charset="0"/>
              </a:rPr>
              <a:t>AOTA Alerts </a:t>
            </a:r>
            <a:r>
              <a:rPr lang="en-US" dirty="0">
                <a:cs typeface="Arial" panose="020B0604020202020204" pitchFamily="34" charset="0"/>
              </a:rPr>
              <a:t>e-newsletters, and resources on www.aota.org</a:t>
            </a:r>
          </a:p>
          <a:p>
            <a:r>
              <a:rPr lang="en-US" dirty="0">
                <a:cs typeface="Arial" panose="020B0604020202020204" pitchFamily="34" charset="0"/>
              </a:rPr>
              <a:t> Discounts on AOTA books, continuing education, AOTA Conferences</a:t>
            </a:r>
          </a:p>
          <a:p>
            <a:r>
              <a:rPr lang="en-US" dirty="0">
                <a:cs typeface="Arial" panose="020B0604020202020204" pitchFamily="34" charset="0"/>
              </a:rPr>
              <a:t>Social networking on CommunOT</a:t>
            </a:r>
          </a:p>
        </p:txBody>
      </p:sp>
    </p:spTree>
    <p:extLst>
      <p:ext uri="{BB962C8B-B14F-4D97-AF65-F5344CB8AC3E}">
        <p14:creationId xmlns:p14="http://schemas.microsoft.com/office/powerpoint/2010/main" val="4224924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84AF-FDB0-48A5-91F8-FF5E67E6DA9F}"/>
              </a:ext>
            </a:extLst>
          </p:cNvPr>
          <p:cNvSpPr>
            <a:spLocks noGrp="1"/>
          </p:cNvSpPr>
          <p:nvPr>
            <p:ph type="title"/>
          </p:nvPr>
        </p:nvSpPr>
        <p:spPr/>
        <p:txBody>
          <a:bodyPr>
            <a:normAutofit fontScale="90000"/>
          </a:bodyPr>
          <a:lstStyle/>
          <a:p>
            <a:r>
              <a:rPr lang="en-US" dirty="0">
                <a:solidFill>
                  <a:schemeClr val="bg1"/>
                </a:solidFill>
              </a:rPr>
              <a:t>More Benefits</a:t>
            </a:r>
            <a:br>
              <a:rPr lang="en-US" dirty="0"/>
            </a:br>
            <a:endParaRPr lang="en-US" dirty="0"/>
          </a:p>
        </p:txBody>
      </p:sp>
      <p:sp>
        <p:nvSpPr>
          <p:cNvPr id="3" name="Content Placeholder 2">
            <a:extLst>
              <a:ext uri="{FF2B5EF4-FFF2-40B4-BE49-F238E27FC236}">
                <a16:creationId xmlns:a16="http://schemas.microsoft.com/office/drawing/2014/main" id="{92063416-E2F7-48CB-BFDD-D9F58D0F0FFF}"/>
              </a:ext>
            </a:extLst>
          </p:cNvPr>
          <p:cNvSpPr>
            <a:spLocks noGrp="1"/>
          </p:cNvSpPr>
          <p:nvPr>
            <p:ph idx="1"/>
          </p:nvPr>
        </p:nvSpPr>
        <p:spPr/>
        <p:txBody>
          <a:bodyPr>
            <a:normAutofit lnSpcReduction="10000"/>
          </a:bodyPr>
          <a:lstStyle/>
          <a:p>
            <a:pPr marL="0" indent="0">
              <a:buNone/>
            </a:pPr>
            <a:r>
              <a:rPr lang="en-US" dirty="0"/>
              <a:t>Free On-line Webinars for members including recent topics of:</a:t>
            </a:r>
          </a:p>
          <a:p>
            <a:r>
              <a:rPr lang="en-US" dirty="0"/>
              <a:t>How OT Practitioners Can Prepare for the new SNF Payment Model</a:t>
            </a:r>
          </a:p>
          <a:p>
            <a:r>
              <a:rPr lang="en-US" dirty="0"/>
              <a:t>Advocacy: Taking Action to a Whole New Level</a:t>
            </a:r>
          </a:p>
          <a:p>
            <a:r>
              <a:rPr lang="en-US" dirty="0"/>
              <a:t>Identifying and Preventing Burnout in Occupational Therapy Practice</a:t>
            </a:r>
          </a:p>
          <a:p>
            <a:r>
              <a:rPr lang="en-US" dirty="0"/>
              <a:t>Facilitate Conversations About Driving for Older Adults</a:t>
            </a:r>
          </a:p>
        </p:txBody>
      </p:sp>
    </p:spTree>
    <p:extLst>
      <p:ext uri="{BB962C8B-B14F-4D97-AF65-F5344CB8AC3E}">
        <p14:creationId xmlns:p14="http://schemas.microsoft.com/office/powerpoint/2010/main" val="4010116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383F-E95D-4A38-875E-33FF5AFCDD70}"/>
              </a:ext>
            </a:extLst>
          </p:cNvPr>
          <p:cNvSpPr>
            <a:spLocks noGrp="1"/>
          </p:cNvSpPr>
          <p:nvPr>
            <p:ph type="title"/>
          </p:nvPr>
        </p:nvSpPr>
        <p:spPr>
          <a:xfrm>
            <a:off x="539978" y="212269"/>
            <a:ext cx="8229600" cy="1143000"/>
          </a:xfrm>
        </p:spPr>
        <p:txBody>
          <a:bodyPr/>
          <a:lstStyle/>
          <a:p>
            <a:r>
              <a:rPr lang="en-US" dirty="0">
                <a:solidFill>
                  <a:schemeClr val="bg1">
                    <a:lumMod val="95000"/>
                  </a:schemeClr>
                </a:solidFill>
                <a:latin typeface="+mn-lt"/>
                <a:cs typeface="Arial" panose="020B0604020202020204" pitchFamily="34" charset="0"/>
              </a:rPr>
              <a:t>More Benefits…</a:t>
            </a:r>
          </a:p>
        </p:txBody>
      </p:sp>
      <p:sp>
        <p:nvSpPr>
          <p:cNvPr id="3" name="Content Placeholder 2">
            <a:extLst>
              <a:ext uri="{FF2B5EF4-FFF2-40B4-BE49-F238E27FC236}">
                <a16:creationId xmlns:a16="http://schemas.microsoft.com/office/drawing/2014/main" id="{C7B47B79-06FD-4747-BF6F-0A082EDBA3ED}"/>
              </a:ext>
            </a:extLst>
          </p:cNvPr>
          <p:cNvSpPr>
            <a:spLocks noGrp="1"/>
          </p:cNvSpPr>
          <p:nvPr>
            <p:ph idx="1"/>
          </p:nvPr>
        </p:nvSpPr>
        <p:spPr/>
        <p:txBody>
          <a:bodyPr>
            <a:normAutofit lnSpcReduction="10000"/>
          </a:bodyPr>
          <a:lstStyle/>
          <a:p>
            <a:r>
              <a:rPr lang="en-US" sz="2800" dirty="0">
                <a:cs typeface="Arial" panose="020B0604020202020204" pitchFamily="34" charset="0"/>
              </a:rPr>
              <a:t>Special Interest Sections (SISs) give  access to online community forums and the Quarterly Practice Connections newsletter and archives</a:t>
            </a:r>
          </a:p>
          <a:p>
            <a:r>
              <a:rPr lang="en-US" sz="2800" dirty="0">
                <a:cs typeface="Arial" panose="020B0604020202020204" pitchFamily="34" charset="0"/>
              </a:rPr>
              <a:t>Professional certification and credentials for qualifying members that demonstrate  professional excellence </a:t>
            </a:r>
          </a:p>
          <a:p>
            <a:r>
              <a:rPr lang="en-US" sz="2800" dirty="0">
                <a:cs typeface="Arial" panose="020B0604020202020204" pitchFamily="34" charset="0"/>
              </a:rPr>
              <a:t>Career advancement through OT joblink.org</a:t>
            </a:r>
          </a:p>
          <a:p>
            <a:r>
              <a:rPr lang="en-US" sz="2800" dirty="0">
                <a:cs typeface="Arial" panose="020B0604020202020204" pitchFamily="34" charset="0"/>
              </a:rPr>
              <a:t>Leadership opportunities through volunteer roles on COOL, the Coordinated Online Opportunities for Leadership database, committees; and more</a:t>
            </a:r>
          </a:p>
          <a:p>
            <a:endParaRPr lang="en-US" sz="2800" dirty="0">
              <a:cs typeface="Arial" panose="020B0604020202020204" pitchFamily="34" charset="0"/>
            </a:endParaRPr>
          </a:p>
          <a:p>
            <a:endParaRPr lang="en-US" sz="2800" dirty="0">
              <a:cs typeface="Arial" panose="020B0604020202020204" pitchFamily="34" charset="0"/>
            </a:endParaRPr>
          </a:p>
        </p:txBody>
      </p:sp>
    </p:spTree>
    <p:extLst>
      <p:ext uri="{BB962C8B-B14F-4D97-AF65-F5344CB8AC3E}">
        <p14:creationId xmlns:p14="http://schemas.microsoft.com/office/powerpoint/2010/main" val="3885078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Initiative</a:t>
            </a:r>
          </a:p>
        </p:txBody>
      </p:sp>
      <p:sp>
        <p:nvSpPr>
          <p:cNvPr id="3" name="Content Placeholder 2"/>
          <p:cNvSpPr>
            <a:spLocks noGrp="1"/>
          </p:cNvSpPr>
          <p:nvPr>
            <p:ph idx="1"/>
          </p:nvPr>
        </p:nvSpPr>
        <p:spPr/>
        <p:txBody>
          <a:bodyPr>
            <a:normAutofit fontScale="92500" lnSpcReduction="10000"/>
          </a:bodyPr>
          <a:lstStyle/>
          <a:p>
            <a:r>
              <a:rPr lang="en-US" dirty="0"/>
              <a:t>Initiative of American Board of Internal Medicine (ABIM)</a:t>
            </a:r>
          </a:p>
          <a:p>
            <a:r>
              <a:rPr lang="en-US" dirty="0"/>
              <a:t>Primary aim to promote meaningful conversations between practitioners and clients to ensure appropriate, quality care</a:t>
            </a:r>
          </a:p>
          <a:p>
            <a:r>
              <a:rPr lang="en-US" dirty="0"/>
              <a:t>Goals:</a:t>
            </a:r>
          </a:p>
          <a:p>
            <a:pPr lvl="1"/>
            <a:r>
              <a:rPr lang="en-US" dirty="0"/>
              <a:t>All care supported by evidence</a:t>
            </a:r>
          </a:p>
          <a:p>
            <a:pPr lvl="1"/>
            <a:r>
              <a:rPr lang="en-US" dirty="0"/>
              <a:t>Not duplicative of other services received</a:t>
            </a:r>
          </a:p>
          <a:p>
            <a:pPr lvl="1"/>
            <a:r>
              <a:rPr lang="en-US" dirty="0"/>
              <a:t>Free from harm</a:t>
            </a:r>
          </a:p>
          <a:p>
            <a:pPr lvl="1"/>
            <a:r>
              <a:rPr lang="en-US" dirty="0"/>
              <a:t>Truly necessary</a:t>
            </a:r>
          </a:p>
          <a:p>
            <a:endParaRPr lang="en-US" dirty="0"/>
          </a:p>
        </p:txBody>
      </p:sp>
    </p:spTree>
    <p:extLst>
      <p:ext uri="{BB962C8B-B14F-4D97-AF65-F5344CB8AC3E}">
        <p14:creationId xmlns:p14="http://schemas.microsoft.com/office/powerpoint/2010/main" val="4056633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Initiative Timeline</a:t>
            </a:r>
          </a:p>
        </p:txBody>
      </p:sp>
      <p:sp>
        <p:nvSpPr>
          <p:cNvPr id="3" name="Content Placeholder 2"/>
          <p:cNvSpPr>
            <a:spLocks noGrp="1"/>
          </p:cNvSpPr>
          <p:nvPr>
            <p:ph idx="1"/>
          </p:nvPr>
        </p:nvSpPr>
        <p:spPr/>
        <p:txBody>
          <a:bodyPr>
            <a:normAutofit fontScale="70000" lnSpcReduction="20000"/>
          </a:bodyPr>
          <a:lstStyle/>
          <a:p>
            <a:r>
              <a:rPr lang="en-US" dirty="0"/>
              <a:t>History of Choosing Wisely campaign by ABIM- launched in 2012</a:t>
            </a:r>
          </a:p>
          <a:p>
            <a:r>
              <a:rPr lang="en-US" dirty="0"/>
              <a:t>AOTA joins Choosing Wisely in 2016 with the charge to create a list: “Things Providers and Patients Should Question”</a:t>
            </a:r>
          </a:p>
          <a:p>
            <a:r>
              <a:rPr lang="en-US" dirty="0"/>
              <a:t>Phase 1: at AOTA 2017 (April) announced, subsequent discussions, conference calls, items disseminated on 	AOTA’s website, call out to members via survey, list narrowed down </a:t>
            </a:r>
          </a:p>
          <a:p>
            <a:r>
              <a:rPr lang="en-US" dirty="0"/>
              <a:t>Phase 2: Provide members ability to give input, rank list via online survey, Draft discussed at AOTA (April 2018), BOD finalizes, presents to ABIM after AOTA conference</a:t>
            </a:r>
          </a:p>
          <a:p>
            <a:r>
              <a:rPr lang="en-US" dirty="0"/>
              <a:t>Phase 3: ABIM approval (May 2018), AOTA goal to publicize and disseminate to members, then share to all OT practitioners with assistance from members (June 2018 to present) </a:t>
            </a:r>
          </a:p>
        </p:txBody>
      </p:sp>
    </p:spTree>
    <p:extLst>
      <p:ext uri="{BB962C8B-B14F-4D97-AF65-F5344CB8AC3E}">
        <p14:creationId xmlns:p14="http://schemas.microsoft.com/office/powerpoint/2010/main" val="1225372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 1</a:t>
            </a:r>
          </a:p>
        </p:txBody>
      </p:sp>
      <p:sp>
        <p:nvSpPr>
          <p:cNvPr id="3" name="Content Placeholder 2"/>
          <p:cNvSpPr>
            <a:spLocks noGrp="1"/>
          </p:cNvSpPr>
          <p:nvPr>
            <p:ph idx="1"/>
          </p:nvPr>
        </p:nvSpPr>
        <p:spPr/>
        <p:txBody>
          <a:bodyPr>
            <a:normAutofit fontScale="70000" lnSpcReduction="20000"/>
          </a:bodyPr>
          <a:lstStyle/>
          <a:p>
            <a:r>
              <a:rPr lang="en-US" b="1" dirty="0">
                <a:hlinkClick r:id="rId2"/>
              </a:rPr>
              <a:t>Don’t provide intervention activities that are non-purposeful (e.g., cones, pegs, shoulder arc, arm bike).</a:t>
            </a:r>
          </a:p>
          <a:p>
            <a:pPr marL="109728" indent="0">
              <a:buNone/>
            </a:pPr>
            <a:endParaRPr lang="en-US" b="1" dirty="0">
              <a:hlinkClick r:id="rId2"/>
            </a:endParaRPr>
          </a:p>
          <a:p>
            <a:r>
              <a:rPr lang="en-US" dirty="0"/>
              <a:t>Purposeful activities – tasks that are part of daily routines and hold meaning, relevance, and perceived utility such as personal care, home management, school, and work—are a core premise of occupational therapy. Research shows that using purposeful activity (occupation) in interventions is an intrinsic motivator for patients. Such activities can increase attention, endurance, motor performance, pain tolerance, and engagement, resulting in better patient outcomes. Purposeful activities build on a person’s ability and lead to achievement of personal and functional goals. Conversely, non-purposeful activities do not stimulate interest or motivation, resulting in reduced patient participation and suboptimal outcomes.</a:t>
            </a:r>
          </a:p>
          <a:p>
            <a:endParaRPr lang="en-US" dirty="0"/>
          </a:p>
        </p:txBody>
      </p:sp>
    </p:spTree>
    <p:extLst>
      <p:ext uri="{BB962C8B-B14F-4D97-AF65-F5344CB8AC3E}">
        <p14:creationId xmlns:p14="http://schemas.microsoft.com/office/powerpoint/2010/main" val="1630262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 2</a:t>
            </a:r>
          </a:p>
        </p:txBody>
      </p:sp>
      <p:sp>
        <p:nvSpPr>
          <p:cNvPr id="3" name="Content Placeholder 2"/>
          <p:cNvSpPr>
            <a:spLocks noGrp="1"/>
          </p:cNvSpPr>
          <p:nvPr>
            <p:ph idx="1"/>
          </p:nvPr>
        </p:nvSpPr>
        <p:spPr/>
        <p:txBody>
          <a:bodyPr>
            <a:normAutofit fontScale="70000" lnSpcReduction="20000"/>
          </a:bodyPr>
          <a:lstStyle/>
          <a:p>
            <a:r>
              <a:rPr lang="en-US" b="1" dirty="0">
                <a:hlinkClick r:id="rId2"/>
              </a:rPr>
              <a:t>Don’t provide sensory-based interventions to individual children or youth without documented assessment results of difficulties processing or integrating sensory information.</a:t>
            </a:r>
          </a:p>
          <a:p>
            <a:r>
              <a:rPr lang="en-US" dirty="0"/>
              <a:t>Many children and youth are affected by challenges in processing and integrating sensations that negatively affect their ability to participate in meaningful and valued occupations. Processing and integrating sensations are complex and result in individualized patterns of dysfunction that must be addressed in personalized ways. Interventions that do not target the documented patterns of dysfunction can produce ineffective or negative results. Therefore, it is imperative to assess and document specific sensory difficulties before providing sensory-based interventions such as Ayres Sensory Integration</a:t>
            </a:r>
            <a:r>
              <a:rPr lang="en-US" baseline="30000" dirty="0"/>
              <a:t>®</a:t>
            </a:r>
            <a:r>
              <a:rPr lang="en-US" dirty="0"/>
              <a:t>, weighted vests, listening programs, or sensory diets.</a:t>
            </a:r>
          </a:p>
          <a:p>
            <a:pPr marL="0" indent="0">
              <a:buNone/>
            </a:pPr>
            <a:endParaRPr lang="en-US" dirty="0"/>
          </a:p>
        </p:txBody>
      </p:sp>
    </p:spTree>
    <p:extLst>
      <p:ext uri="{BB962C8B-B14F-4D97-AF65-F5344CB8AC3E}">
        <p14:creationId xmlns:p14="http://schemas.microsoft.com/office/powerpoint/2010/main" val="3541725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 3</a:t>
            </a:r>
          </a:p>
        </p:txBody>
      </p:sp>
      <p:sp>
        <p:nvSpPr>
          <p:cNvPr id="3" name="Content Placeholder 2"/>
          <p:cNvSpPr>
            <a:spLocks noGrp="1"/>
          </p:cNvSpPr>
          <p:nvPr>
            <p:ph idx="1"/>
          </p:nvPr>
        </p:nvSpPr>
        <p:spPr/>
        <p:txBody>
          <a:bodyPr>
            <a:normAutofit fontScale="77500" lnSpcReduction="20000"/>
          </a:bodyPr>
          <a:lstStyle/>
          <a:p>
            <a:r>
              <a:rPr lang="en-US" b="1" dirty="0">
                <a:hlinkClick r:id="rId2"/>
              </a:rPr>
              <a:t>Don’t use physical agent modalities (PAMs) without providing purposeful and occupation-based intervention activities.</a:t>
            </a:r>
          </a:p>
          <a:p>
            <a:r>
              <a:rPr lang="en-US" dirty="0"/>
              <a:t>The exclusive use of PAMs (e.g., superficial thermal agents, deep thermal agents, electrotherapeutic agents, mechanical devices) as a therapeutic intervention without direct application to occupational performance is not considered occupational therapy. PAMs provided with a functional component can lead to more positive health outcomes. PAMs should be integrated into a broader occupational therapy program and intervention plan in preparation for or concurrently with purposeful activities or interventions that ultimately enhance engagement in occupation.</a:t>
            </a:r>
          </a:p>
          <a:p>
            <a:endParaRPr lang="en-US" dirty="0"/>
          </a:p>
        </p:txBody>
      </p:sp>
    </p:spTree>
    <p:extLst>
      <p:ext uri="{BB962C8B-B14F-4D97-AF65-F5344CB8AC3E}">
        <p14:creationId xmlns:p14="http://schemas.microsoft.com/office/powerpoint/2010/main" val="224784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 4</a:t>
            </a:r>
          </a:p>
        </p:txBody>
      </p:sp>
      <p:sp>
        <p:nvSpPr>
          <p:cNvPr id="3" name="Content Placeholder 2"/>
          <p:cNvSpPr>
            <a:spLocks noGrp="1"/>
          </p:cNvSpPr>
          <p:nvPr>
            <p:ph idx="1"/>
          </p:nvPr>
        </p:nvSpPr>
        <p:spPr/>
        <p:txBody>
          <a:bodyPr>
            <a:normAutofit fontScale="92500"/>
          </a:bodyPr>
          <a:lstStyle/>
          <a:p>
            <a:r>
              <a:rPr lang="en-US" b="1" dirty="0">
                <a:hlinkClick r:id="rId2"/>
              </a:rPr>
              <a:t>Don’t use pulleys for individuals with a hemiplegic shoulder.</a:t>
            </a:r>
          </a:p>
          <a:p>
            <a:r>
              <a:rPr lang="en-US" dirty="0"/>
              <a:t>Use of an overhead pulley for individuals with a hemiplegic shoulder resulting from a stroke or other clinical condition is considered too aggressive and should be avoided, as it presents the highest risk of the patient developing shoulder pain. Gentler and controlled range of motion exercises and activities are preferred.</a:t>
            </a:r>
          </a:p>
          <a:p>
            <a:endParaRPr lang="en-US" dirty="0"/>
          </a:p>
        </p:txBody>
      </p:sp>
    </p:spTree>
    <p:extLst>
      <p:ext uri="{BB962C8B-B14F-4D97-AF65-F5344CB8AC3E}">
        <p14:creationId xmlns:p14="http://schemas.microsoft.com/office/powerpoint/2010/main" val="3089979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Choosing Wisely # 5</a:t>
            </a:r>
          </a:p>
        </p:txBody>
      </p:sp>
      <p:sp>
        <p:nvSpPr>
          <p:cNvPr id="3" name="Content Placeholder 2"/>
          <p:cNvSpPr>
            <a:spLocks noGrp="1"/>
          </p:cNvSpPr>
          <p:nvPr>
            <p:ph idx="1"/>
          </p:nvPr>
        </p:nvSpPr>
        <p:spPr/>
        <p:txBody>
          <a:bodyPr>
            <a:normAutofit fontScale="85000" lnSpcReduction="20000"/>
          </a:bodyPr>
          <a:lstStyle/>
          <a:p>
            <a:r>
              <a:rPr lang="en-US" b="1" dirty="0">
                <a:hlinkClick r:id="rId3"/>
              </a:rPr>
              <a:t>Don’t provide cognitive-based interventions (e.g., paper-and-pencil tasks, table-top tasks, cognitive training software) without direct application to occupational performance.</a:t>
            </a:r>
          </a:p>
          <a:p>
            <a:r>
              <a:rPr lang="en-US" dirty="0"/>
              <a:t>To improve occupational performance, cognitive-based interventions should be embedded in an occupation relevant to the patient. Examples of cognitive-based interventions include awareness approaches, strategy training, task training, environmental modifications, and assistive technology. The use of cognitive-based interventions not based on occupational performance will result in suboptimal patient outcomes.</a:t>
            </a:r>
          </a:p>
          <a:p>
            <a:endParaRPr lang="en-US" dirty="0"/>
          </a:p>
        </p:txBody>
      </p:sp>
    </p:spTree>
    <p:extLst>
      <p:ext uri="{BB962C8B-B14F-4D97-AF65-F5344CB8AC3E}">
        <p14:creationId xmlns:p14="http://schemas.microsoft.com/office/powerpoint/2010/main" val="121433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65E5-7CA2-40DF-B7D8-F78969C2BF7B}"/>
              </a:ext>
            </a:extLst>
          </p:cNvPr>
          <p:cNvSpPr>
            <a:spLocks noGrp="1"/>
          </p:cNvSpPr>
          <p:nvPr>
            <p:ph type="title"/>
          </p:nvPr>
        </p:nvSpPr>
        <p:spPr/>
        <p:txBody>
          <a:bodyPr/>
          <a:lstStyle/>
          <a:p>
            <a:r>
              <a:rPr lang="en-US" dirty="0">
                <a:solidFill>
                  <a:schemeClr val="bg1">
                    <a:lumMod val="95000"/>
                  </a:schemeClr>
                </a:solidFill>
              </a:rPr>
              <a:t>AOTA Strategic Plan 2018-2020</a:t>
            </a:r>
          </a:p>
        </p:txBody>
      </p:sp>
      <p:sp>
        <p:nvSpPr>
          <p:cNvPr id="3" name="Content Placeholder 2">
            <a:extLst>
              <a:ext uri="{FF2B5EF4-FFF2-40B4-BE49-F238E27FC236}">
                <a16:creationId xmlns:a16="http://schemas.microsoft.com/office/drawing/2014/main" id="{D1C07FB2-02A4-4E55-A14A-05E015087B64}"/>
              </a:ext>
            </a:extLst>
          </p:cNvPr>
          <p:cNvSpPr>
            <a:spLocks noGrp="1"/>
          </p:cNvSpPr>
          <p:nvPr>
            <p:ph idx="1"/>
          </p:nvPr>
        </p:nvSpPr>
        <p:spPr/>
        <p:txBody>
          <a:bodyPr/>
          <a:lstStyle/>
          <a:p>
            <a:r>
              <a:rPr lang="en-US" dirty="0">
                <a:hlinkClick r:id="rId2"/>
              </a:rPr>
              <a:t>https://www.aota.org/~/media/Corporate/Files/AboutAOTA/Governance/AOTA-Strategic-Goals-and-Objectives-2018-2020.pdf</a:t>
            </a:r>
            <a:r>
              <a:rPr lang="en-US" dirty="0"/>
              <a:t> </a:t>
            </a:r>
          </a:p>
          <a:p>
            <a:endParaRPr lang="en-US" dirty="0"/>
          </a:p>
        </p:txBody>
      </p:sp>
    </p:spTree>
    <p:extLst>
      <p:ext uri="{BB962C8B-B14F-4D97-AF65-F5344CB8AC3E}">
        <p14:creationId xmlns:p14="http://schemas.microsoft.com/office/powerpoint/2010/main" val="2437073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lumMod val="95000"/>
                  </a:schemeClr>
                </a:solidFill>
                <a:latin typeface="Arial"/>
                <a:cs typeface="Arial"/>
              </a:rPr>
              <a:t>						Questions</a:t>
            </a:r>
          </a:p>
        </p:txBody>
      </p:sp>
      <p:pic>
        <p:nvPicPr>
          <p:cNvPr id="2050" name="Picture 2"/>
          <p:cNvPicPr>
            <a:picLocks noChangeAspect="1" noChangeArrowheads="1"/>
          </p:cNvPicPr>
          <p:nvPr/>
        </p:nvPicPr>
        <p:blipFill>
          <a:blip r:embed="rId3" cstate="print"/>
          <a:srcRect/>
          <a:stretch>
            <a:fillRect/>
          </a:stretch>
        </p:blipFill>
        <p:spPr bwMode="auto">
          <a:xfrm>
            <a:off x="3435506" y="1352322"/>
            <a:ext cx="5076257" cy="4770888"/>
          </a:xfrm>
          <a:prstGeom prst="rect">
            <a:avLst/>
          </a:prstGeom>
          <a:noFill/>
          <a:ln w="9525">
            <a:noFill/>
            <a:miter lim="800000"/>
            <a:headEnd/>
            <a:tailEnd/>
          </a:ln>
          <a:effectLst/>
        </p:spPr>
      </p:pic>
      <p:sp>
        <p:nvSpPr>
          <p:cNvPr id="5" name="TextBox 4"/>
          <p:cNvSpPr txBox="1"/>
          <p:nvPr/>
        </p:nvSpPr>
        <p:spPr>
          <a:xfrm rot="1535864">
            <a:off x="6280587" y="5083314"/>
            <a:ext cx="784189" cy="707886"/>
          </a:xfrm>
          <a:prstGeom prst="rect">
            <a:avLst/>
          </a:prstGeom>
          <a:noFill/>
        </p:spPr>
        <p:txBody>
          <a:bodyPr wrap="none" rtlCol="0">
            <a:spAutoFit/>
          </a:bodyPr>
          <a:lstStyle/>
          <a:p>
            <a:r>
              <a:rPr lang="en-US" sz="4000" b="1" dirty="0">
                <a:solidFill>
                  <a:srgbClr val="FFFF00"/>
                </a:solidFill>
              </a:rPr>
              <a:t>RA</a:t>
            </a:r>
          </a:p>
        </p:txBody>
      </p:sp>
    </p:spTree>
    <p:extLst>
      <p:ext uri="{BB962C8B-B14F-4D97-AF65-F5344CB8AC3E}">
        <p14:creationId xmlns:p14="http://schemas.microsoft.com/office/powerpoint/2010/main" val="332075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42BFD6-0BAF-430D-A2A3-8D78B68DEDB6}"/>
              </a:ext>
            </a:extLst>
          </p:cNvPr>
          <p:cNvSpPr>
            <a:spLocks noGrp="1"/>
          </p:cNvSpPr>
          <p:nvPr>
            <p:ph type="title"/>
          </p:nvPr>
        </p:nvSpPr>
        <p:spPr/>
        <p:txBody>
          <a:bodyPr/>
          <a:lstStyle/>
          <a:p>
            <a:r>
              <a:rPr lang="en-US" dirty="0">
                <a:solidFill>
                  <a:schemeClr val="bg1">
                    <a:lumMod val="95000"/>
                  </a:schemeClr>
                </a:solidFill>
              </a:rPr>
              <a:t>Strategic Plan Goal 1</a:t>
            </a:r>
          </a:p>
        </p:txBody>
      </p:sp>
      <p:sp>
        <p:nvSpPr>
          <p:cNvPr id="7" name="Content Placeholder 6">
            <a:extLst>
              <a:ext uri="{FF2B5EF4-FFF2-40B4-BE49-F238E27FC236}">
                <a16:creationId xmlns:a16="http://schemas.microsoft.com/office/drawing/2014/main" id="{39D91F4C-FB91-4B22-AF6B-F4AB9507CB3C}"/>
              </a:ext>
            </a:extLst>
          </p:cNvPr>
          <p:cNvSpPr>
            <a:spLocks noGrp="1"/>
          </p:cNvSpPr>
          <p:nvPr>
            <p:ph sz="half" idx="1"/>
          </p:nvPr>
        </p:nvSpPr>
        <p:spPr>
          <a:xfrm>
            <a:off x="457199" y="1417638"/>
            <a:ext cx="7976796" cy="4708525"/>
          </a:xfrm>
        </p:spPr>
        <p:txBody>
          <a:bodyPr>
            <a:normAutofit lnSpcReduction="10000"/>
          </a:bodyPr>
          <a:lstStyle/>
          <a:p>
            <a:r>
              <a:rPr lang="en-US" dirty="0">
                <a:solidFill>
                  <a:srgbClr val="002060"/>
                </a:solidFill>
              </a:rPr>
              <a:t> </a:t>
            </a:r>
            <a:r>
              <a:rPr lang="en-US" sz="3600" b="1" dirty="0">
                <a:solidFill>
                  <a:srgbClr val="002060"/>
                </a:solidFill>
              </a:rPr>
              <a:t>Expand our  Reach and Impact</a:t>
            </a:r>
          </a:p>
          <a:p>
            <a:pPr lvl="1"/>
            <a:r>
              <a:rPr lang="en-US" sz="3200" b="1" dirty="0">
                <a:solidFill>
                  <a:srgbClr val="002060"/>
                </a:solidFill>
              </a:rPr>
              <a:t> </a:t>
            </a:r>
            <a:r>
              <a:rPr lang="en-US" sz="2800" b="1" dirty="0">
                <a:solidFill>
                  <a:srgbClr val="002060"/>
                </a:solidFill>
              </a:rPr>
              <a:t>Advocate for and promote occupational therapy’s distinct value to maximize health, well-being, and quality of life by</a:t>
            </a:r>
            <a:r>
              <a:rPr lang="en-US" sz="2800" dirty="0"/>
              <a:t>:</a:t>
            </a:r>
          </a:p>
          <a:p>
            <a:pPr marL="457200" lvl="1" indent="0">
              <a:buNone/>
            </a:pPr>
            <a:endParaRPr lang="en-US" sz="2800" dirty="0"/>
          </a:p>
          <a:p>
            <a:pPr lvl="1">
              <a:buFont typeface="Arial" panose="020B0604020202020204" pitchFamily="34" charset="0"/>
              <a:buChar char="•"/>
            </a:pPr>
            <a:r>
              <a:rPr lang="en-US" sz="3000" dirty="0"/>
              <a:t>Advocate for public and payer policies that expand the impact of occupational therapy in the changing health care, education, and </a:t>
            </a:r>
            <a:r>
              <a:rPr lang="en-US" sz="2800" dirty="0"/>
              <a:t>community</a:t>
            </a:r>
            <a:r>
              <a:rPr lang="en-US" sz="3000" dirty="0"/>
              <a:t> systems at the state and federal levels.</a:t>
            </a:r>
            <a:r>
              <a:rPr lang="en-US" sz="3200" dirty="0"/>
              <a:t> </a:t>
            </a:r>
          </a:p>
          <a:p>
            <a:pPr lvl="1">
              <a:buFont typeface="Arial" panose="020B0604020202020204" pitchFamily="34" charset="0"/>
              <a:buChar char="•"/>
            </a:pPr>
            <a:endParaRPr lang="en-US" sz="3200" dirty="0"/>
          </a:p>
        </p:txBody>
      </p:sp>
    </p:spTree>
    <p:extLst>
      <p:ext uri="{BB962C8B-B14F-4D97-AF65-F5344CB8AC3E}">
        <p14:creationId xmlns:p14="http://schemas.microsoft.com/office/powerpoint/2010/main" val="102418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42BFD6-0BAF-430D-A2A3-8D78B68DEDB6}"/>
              </a:ext>
            </a:extLst>
          </p:cNvPr>
          <p:cNvSpPr>
            <a:spLocks noGrp="1"/>
          </p:cNvSpPr>
          <p:nvPr>
            <p:ph type="title"/>
          </p:nvPr>
        </p:nvSpPr>
        <p:spPr/>
        <p:txBody>
          <a:bodyPr/>
          <a:lstStyle/>
          <a:p>
            <a:r>
              <a:rPr lang="en-US" dirty="0">
                <a:solidFill>
                  <a:schemeClr val="bg1">
                    <a:lumMod val="95000"/>
                  </a:schemeClr>
                </a:solidFill>
              </a:rPr>
              <a:t>Strategic Plan Goal 1</a:t>
            </a:r>
          </a:p>
        </p:txBody>
      </p:sp>
      <p:sp>
        <p:nvSpPr>
          <p:cNvPr id="8" name="Content Placeholder 7">
            <a:extLst>
              <a:ext uri="{FF2B5EF4-FFF2-40B4-BE49-F238E27FC236}">
                <a16:creationId xmlns:a16="http://schemas.microsoft.com/office/drawing/2014/main" id="{8108317A-D187-41FE-978F-973F5BFE4EA6}"/>
              </a:ext>
            </a:extLst>
          </p:cNvPr>
          <p:cNvSpPr>
            <a:spLocks noGrp="1"/>
          </p:cNvSpPr>
          <p:nvPr>
            <p:ph sz="half" idx="2"/>
          </p:nvPr>
        </p:nvSpPr>
        <p:spPr>
          <a:xfrm>
            <a:off x="645459" y="1417637"/>
            <a:ext cx="8041341" cy="4961647"/>
          </a:xfrm>
        </p:spPr>
        <p:txBody>
          <a:bodyPr>
            <a:normAutofit/>
          </a:bodyPr>
          <a:lstStyle/>
          <a:p>
            <a:r>
              <a:rPr lang="en-US" sz="2400" dirty="0">
                <a:cs typeface="Arial" panose="020B0604020202020204" pitchFamily="34" charset="0"/>
              </a:rPr>
              <a:t>Promote state regulatory requirements that recognize AOTA as the professional standard-setting authority for occupational therapy</a:t>
            </a:r>
          </a:p>
          <a:p>
            <a:r>
              <a:rPr lang="en-US" sz="2400" dirty="0">
                <a:cs typeface="Arial" panose="020B0604020202020204" pitchFamily="34" charset="0"/>
              </a:rPr>
              <a:t>Increase the number and impact of occupational therapy practitioners serving in influential roles in health care, education, and community systems.</a:t>
            </a:r>
          </a:p>
          <a:p>
            <a:r>
              <a:rPr lang="en-US" sz="2400" dirty="0">
                <a:cs typeface="Arial" panose="020B0604020202020204" pitchFamily="34" charset="0"/>
              </a:rPr>
              <a:t> Increase health services and systems research and publications focusing on occupational therapy’s distinct value. </a:t>
            </a:r>
          </a:p>
          <a:p>
            <a:r>
              <a:rPr lang="en-US" sz="2400" dirty="0">
                <a:cs typeface="Arial" panose="020B0604020202020204" pitchFamily="34" charset="0"/>
              </a:rPr>
              <a:t>Design and implement a communication program to articulate the distinct value of occupational therapy with practitioners and external audiences. </a:t>
            </a:r>
          </a:p>
          <a:p>
            <a:endParaRPr lang="en-US" sz="2100" dirty="0"/>
          </a:p>
          <a:p>
            <a:endParaRPr lang="en-US" sz="2000" dirty="0"/>
          </a:p>
        </p:txBody>
      </p:sp>
    </p:spTree>
    <p:extLst>
      <p:ext uri="{BB962C8B-B14F-4D97-AF65-F5344CB8AC3E}">
        <p14:creationId xmlns:p14="http://schemas.microsoft.com/office/powerpoint/2010/main" val="90974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6DDD-C233-4BE1-BA3C-FDC755AEFE37}"/>
              </a:ext>
            </a:extLst>
          </p:cNvPr>
          <p:cNvSpPr>
            <a:spLocks noGrp="1"/>
          </p:cNvSpPr>
          <p:nvPr>
            <p:ph type="title"/>
          </p:nvPr>
        </p:nvSpPr>
        <p:spPr/>
        <p:txBody>
          <a:bodyPr/>
          <a:lstStyle/>
          <a:p>
            <a:r>
              <a:rPr lang="en-US" dirty="0">
                <a:solidFill>
                  <a:schemeClr val="bg1">
                    <a:lumMod val="95000"/>
                  </a:schemeClr>
                </a:solidFill>
              </a:rPr>
              <a:t>Strategic Plan Goal 2</a:t>
            </a:r>
          </a:p>
        </p:txBody>
      </p:sp>
      <p:sp>
        <p:nvSpPr>
          <p:cNvPr id="3" name="Content Placeholder 2">
            <a:extLst>
              <a:ext uri="{FF2B5EF4-FFF2-40B4-BE49-F238E27FC236}">
                <a16:creationId xmlns:a16="http://schemas.microsoft.com/office/drawing/2014/main" id="{9E15058C-10A1-499D-94B1-C76CED941925}"/>
              </a:ext>
            </a:extLst>
          </p:cNvPr>
          <p:cNvSpPr>
            <a:spLocks noGrp="1"/>
          </p:cNvSpPr>
          <p:nvPr>
            <p:ph sz="half" idx="1"/>
          </p:nvPr>
        </p:nvSpPr>
        <p:spPr>
          <a:xfrm>
            <a:off x="457200" y="1600200"/>
            <a:ext cx="7761642" cy="4525963"/>
          </a:xfrm>
        </p:spPr>
        <p:txBody>
          <a:bodyPr>
            <a:normAutofit/>
          </a:bodyPr>
          <a:lstStyle/>
          <a:p>
            <a:r>
              <a:rPr lang="en-US" dirty="0"/>
              <a:t> </a:t>
            </a:r>
            <a:r>
              <a:rPr lang="en-US" b="1" dirty="0">
                <a:solidFill>
                  <a:srgbClr val="002060"/>
                </a:solidFill>
              </a:rPr>
              <a:t>Prepare and Develop  the Profession</a:t>
            </a:r>
          </a:p>
          <a:p>
            <a:pPr lvl="1"/>
            <a:r>
              <a:rPr lang="en-US" b="1" dirty="0">
                <a:solidFill>
                  <a:srgbClr val="002060"/>
                </a:solidFill>
              </a:rPr>
              <a:t> </a:t>
            </a:r>
            <a:r>
              <a:rPr lang="en-US" sz="2800" b="1" dirty="0">
                <a:solidFill>
                  <a:srgbClr val="002060"/>
                </a:solidFill>
              </a:rPr>
              <a:t>Inform, educate, and activate occupational therapy practitioners to be agents of change to foster excellence in practice by</a:t>
            </a:r>
            <a:r>
              <a:rPr lang="en-US" b="1" dirty="0">
                <a:solidFill>
                  <a:srgbClr val="002060"/>
                </a:solidFill>
              </a:rPr>
              <a:t>:</a:t>
            </a:r>
          </a:p>
          <a:p>
            <a:pPr marL="457200" lvl="1" indent="0">
              <a:buNone/>
            </a:pPr>
            <a:endParaRPr lang="en-US" dirty="0">
              <a:solidFill>
                <a:srgbClr val="002060"/>
              </a:solidFill>
            </a:endParaRPr>
          </a:p>
          <a:p>
            <a:pPr lvl="1">
              <a:buFont typeface="Arial" panose="020B0604020202020204" pitchFamily="34" charset="0"/>
              <a:buChar char="•"/>
            </a:pPr>
            <a:r>
              <a:rPr lang="en-US" dirty="0"/>
              <a:t>Implement an occupational therapy educational model that prepares practitioners to deliver value in the changing health care and education delivery system</a:t>
            </a:r>
          </a:p>
          <a:p>
            <a:pPr lvl="1">
              <a:buFont typeface="Arial" panose="020B0604020202020204" pitchFamily="34" charset="0"/>
              <a:buChar char="•"/>
            </a:pPr>
            <a:r>
              <a:rPr lang="en-US" dirty="0"/>
              <a:t>Support members’ professional growth to enable them to adapt and thrive in dynamic practice environments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794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6DDD-C233-4BE1-BA3C-FDC755AEFE37}"/>
              </a:ext>
            </a:extLst>
          </p:cNvPr>
          <p:cNvSpPr>
            <a:spLocks noGrp="1"/>
          </p:cNvSpPr>
          <p:nvPr>
            <p:ph type="title"/>
          </p:nvPr>
        </p:nvSpPr>
        <p:spPr/>
        <p:txBody>
          <a:bodyPr/>
          <a:lstStyle/>
          <a:p>
            <a:r>
              <a:rPr lang="en-US" dirty="0">
                <a:solidFill>
                  <a:schemeClr val="bg1">
                    <a:lumMod val="95000"/>
                  </a:schemeClr>
                </a:solidFill>
              </a:rPr>
              <a:t>Strategic Plan Goal 2</a:t>
            </a:r>
          </a:p>
        </p:txBody>
      </p:sp>
      <p:sp>
        <p:nvSpPr>
          <p:cNvPr id="4" name="Content Placeholder 3">
            <a:extLst>
              <a:ext uri="{FF2B5EF4-FFF2-40B4-BE49-F238E27FC236}">
                <a16:creationId xmlns:a16="http://schemas.microsoft.com/office/drawing/2014/main" id="{7EE313B5-D32C-409E-9F9C-9E3F7122ED9A}"/>
              </a:ext>
            </a:extLst>
          </p:cNvPr>
          <p:cNvSpPr>
            <a:spLocks noGrp="1"/>
          </p:cNvSpPr>
          <p:nvPr>
            <p:ph sz="half" idx="2"/>
          </p:nvPr>
        </p:nvSpPr>
        <p:spPr>
          <a:xfrm>
            <a:off x="656216" y="1600200"/>
            <a:ext cx="8030584" cy="4525963"/>
          </a:xfrm>
        </p:spPr>
        <p:txBody>
          <a:bodyPr>
            <a:noAutofit/>
          </a:bodyPr>
          <a:lstStyle/>
          <a:p>
            <a:r>
              <a:rPr lang="en-US" sz="2400" dirty="0"/>
              <a:t>Advance the leadership skills and competencies of OT practitioners, educators, and scientists  </a:t>
            </a:r>
          </a:p>
          <a:p>
            <a:r>
              <a:rPr lang="en-US" sz="2400" dirty="0"/>
              <a:t> Promote capacity of OT practitioners to deliver culturally responsive services to diverse populations. </a:t>
            </a:r>
          </a:p>
          <a:p>
            <a:r>
              <a:rPr lang="en-US" sz="2400" dirty="0"/>
              <a:t> Expand opportunities for underrepresented populations of practitioners to engage with  and increase their visibility within  the profession.</a:t>
            </a:r>
          </a:p>
          <a:p>
            <a:r>
              <a:rPr lang="en-US" sz="2400" dirty="0"/>
              <a:t> Address licensure portability, allowing OT practitioners to enable participation in emerging delivery models such as telehealth</a:t>
            </a:r>
          </a:p>
        </p:txBody>
      </p:sp>
    </p:spTree>
    <p:extLst>
      <p:ext uri="{BB962C8B-B14F-4D97-AF65-F5344CB8AC3E}">
        <p14:creationId xmlns:p14="http://schemas.microsoft.com/office/powerpoint/2010/main" val="319277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2526</TotalTime>
  <Words>2898</Words>
  <Application>Microsoft Macintosh PowerPoint</Application>
  <PresentationFormat>On-screen Show (4:3)</PresentationFormat>
  <Paragraphs>332</Paragraphs>
  <Slides>50</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ＭＳ Ｐゴシック</vt:lpstr>
      <vt:lpstr>Arial</vt:lpstr>
      <vt:lpstr>Calibri</vt:lpstr>
      <vt:lpstr>Wingdings</vt:lpstr>
      <vt:lpstr>Office Theme</vt:lpstr>
      <vt:lpstr>PowerPoint Presentation</vt:lpstr>
      <vt:lpstr>Learning Objectives</vt:lpstr>
      <vt:lpstr>Vision 2025</vt:lpstr>
      <vt:lpstr>Four Pillars</vt:lpstr>
      <vt:lpstr>AOTA Strategic Plan 2018-2020</vt:lpstr>
      <vt:lpstr>Strategic Plan Goal 1</vt:lpstr>
      <vt:lpstr>Strategic Plan Goal 1</vt:lpstr>
      <vt:lpstr>Strategic Plan Goal 2</vt:lpstr>
      <vt:lpstr>Strategic Plan Goal 2</vt:lpstr>
      <vt:lpstr>Strategic Plan Goal 3</vt:lpstr>
      <vt:lpstr>Strategic Plan Goal 3</vt:lpstr>
      <vt:lpstr>Strategic Plan Goal 4</vt:lpstr>
      <vt:lpstr>Strategic Plan Goal 4</vt:lpstr>
      <vt:lpstr>Representative Assembly (RA)</vt:lpstr>
      <vt:lpstr>RA also…</vt:lpstr>
      <vt:lpstr>Makeup of the RA</vt:lpstr>
      <vt:lpstr>RA Abbreviations</vt:lpstr>
      <vt:lpstr>More Abbreviations</vt:lpstr>
      <vt:lpstr>RA Facts</vt:lpstr>
      <vt:lpstr>What is a motion?</vt:lpstr>
      <vt:lpstr>A Motion May…</vt:lpstr>
      <vt:lpstr>Historical Trends that Have Resulted in RA Motions and Action</vt:lpstr>
      <vt:lpstr>Why write a motion?</vt:lpstr>
      <vt:lpstr>RA Motions the Following Criteria</vt:lpstr>
      <vt:lpstr>Process to Submit Motions</vt:lpstr>
      <vt:lpstr>We are here to help!</vt:lpstr>
      <vt:lpstr>PowerPoint Presentation</vt:lpstr>
      <vt:lpstr>Recent RA Meeting Highlights</vt:lpstr>
      <vt:lpstr>Recent RA Meeting Highlights</vt:lpstr>
      <vt:lpstr>AOTA Educates the country about Occupational Therapy </vt:lpstr>
      <vt:lpstr>Future Discussion for RA</vt:lpstr>
      <vt:lpstr>AOTA Links for BOD Announcement, Background Materials and FAQs</vt:lpstr>
      <vt:lpstr>AOTA -Recent Successes</vt:lpstr>
      <vt:lpstr>AOTA Coordinated Online  Opportunities for Leadership (COOL)  Volunteer Database  </vt:lpstr>
      <vt:lpstr>Upcoming Conferences</vt:lpstr>
      <vt:lpstr>Official Documents</vt:lpstr>
      <vt:lpstr>Critically Appraised Topics</vt:lpstr>
      <vt:lpstr>Evidence-Based Practice Resources</vt:lpstr>
      <vt:lpstr>Join your  STATE OT ASSOCIATION</vt:lpstr>
      <vt:lpstr>Benefits of  AOTA Membership</vt:lpstr>
      <vt:lpstr>More Benefits </vt:lpstr>
      <vt:lpstr>More Benefits…</vt:lpstr>
      <vt:lpstr>Choosing Wisely Initiative</vt:lpstr>
      <vt:lpstr>Choosing Wisely Initiative Timeline</vt:lpstr>
      <vt:lpstr>Choosing Wisely # 1</vt:lpstr>
      <vt:lpstr>Choosing Wisely # 2</vt:lpstr>
      <vt:lpstr>Choosing Wisely # 3</vt:lpstr>
      <vt:lpstr>Choosing Wisely # 4</vt:lpstr>
      <vt:lpstr>Choosing Wisely # 5</vt:lpstr>
      <vt:lpstr>      Questions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 Hinerfeld</dc:creator>
  <cp:lastModifiedBy>Tiffany Lindner</cp:lastModifiedBy>
  <cp:revision>176</cp:revision>
  <dcterms:created xsi:type="dcterms:W3CDTF">2016-07-15T01:36:25Z</dcterms:created>
  <dcterms:modified xsi:type="dcterms:W3CDTF">2018-10-23T00:48:34Z</dcterms:modified>
</cp:coreProperties>
</file>